
<file path=[Content_Types].xml><?xml version="1.0" encoding="utf-8"?>
<Types xmlns="http://schemas.openxmlformats.org/package/2006/content-types">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9" r:id="rId3"/>
    <p:sldId id="260" r:id="rId4"/>
    <p:sldId id="257" r:id="rId5"/>
    <p:sldId id="258" r:id="rId6"/>
    <p:sldId id="314" r:id="rId7"/>
    <p:sldId id="305" r:id="rId8"/>
    <p:sldId id="316" r:id="rId9"/>
    <p:sldId id="309" r:id="rId10"/>
    <p:sldId id="306" r:id="rId11"/>
    <p:sldId id="321" r:id="rId12"/>
    <p:sldId id="307" r:id="rId13"/>
    <p:sldId id="317" r:id="rId14"/>
    <p:sldId id="318" r:id="rId15"/>
    <p:sldId id="319" r:id="rId16"/>
    <p:sldId id="320" r:id="rId17"/>
    <p:sldId id="308" r:id="rId18"/>
    <p:sldId id="323" r:id="rId19"/>
    <p:sldId id="310" r:id="rId20"/>
    <p:sldId id="311" r:id="rId21"/>
    <p:sldId id="324" r:id="rId22"/>
    <p:sldId id="325" r:id="rId23"/>
    <p:sldId id="312" r:id="rId24"/>
    <p:sldId id="327" r:id="rId25"/>
    <p:sldId id="328" r:id="rId26"/>
    <p:sldId id="329" r:id="rId27"/>
    <p:sldId id="271" r:id="rId28"/>
    <p:sldId id="270" r:id="rId2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4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ELENA LOPEZ BALDERAS" userId="76dede90b1019132" providerId="LiveId" clId="{1F767BAB-739A-459A-A922-F8B60D691B38}"/>
    <pc:docChg chg="undo redo custSel modSld">
      <pc:chgData name="MARIA ELENA LOPEZ BALDERAS" userId="76dede90b1019132" providerId="LiveId" clId="{1F767BAB-739A-459A-A922-F8B60D691B38}" dt="2018-04-24T21:00:40.793" v="11" actId="1076"/>
      <pc:docMkLst>
        <pc:docMk/>
      </pc:docMkLst>
      <pc:sldChg chg="addSp delSp modSp">
        <pc:chgData name="MARIA ELENA LOPEZ BALDERAS" userId="76dede90b1019132" providerId="LiveId" clId="{1F767BAB-739A-459A-A922-F8B60D691B38}" dt="2018-04-24T21:00:40.793" v="11" actId="1076"/>
        <pc:sldMkLst>
          <pc:docMk/>
          <pc:sldMk cId="0" sldId="321"/>
        </pc:sldMkLst>
        <pc:graphicFrameChg chg="add del mod">
          <ac:chgData name="MARIA ELENA LOPEZ BALDERAS" userId="76dede90b1019132" providerId="LiveId" clId="{1F767BAB-739A-459A-A922-F8B60D691B38}" dt="2018-04-24T21:00:40.793" v="11" actId="1076"/>
          <ac:graphicFrameMkLst>
            <pc:docMk/>
            <pc:sldMk cId="0" sldId="321"/>
            <ac:graphicFrameMk id="5" creationId="{47040BCC-748D-478F-95F6-3D93CD1D1779}"/>
          </ac:graphicFrameMkLst>
        </pc:graphicFrameChg>
        <pc:graphicFrameChg chg="add del modGraphic">
          <ac:chgData name="MARIA ELENA LOPEZ BALDERAS" userId="76dede90b1019132" providerId="LiveId" clId="{1F767BAB-739A-459A-A922-F8B60D691B38}" dt="2018-04-24T21:00:35.036" v="9" actId="478"/>
          <ac:graphicFrameMkLst>
            <pc:docMk/>
            <pc:sldMk cId="0" sldId="321"/>
            <ac:graphicFrameMk id="6"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7E8010-0AF2-4ACD-9D16-E2CF3573E3E7}" type="datetimeFigureOut">
              <a:rPr lang="es-MX" smtClean="0"/>
              <a:pPr/>
              <a:t>25/04/2018</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F8FA7B-0D28-45C3-93C2-3CE0F3F1D6AF}" type="slidenum">
              <a:rPr lang="es-MX" smtClean="0"/>
              <a:pPr/>
              <a:t>‹Nº›</a:t>
            </a:fld>
            <a:endParaRPr lang="es-MX"/>
          </a:p>
        </p:txBody>
      </p:sp>
    </p:spTree>
    <p:extLst>
      <p:ext uri="{BB962C8B-B14F-4D97-AF65-F5344CB8AC3E}">
        <p14:creationId xmlns:p14="http://schemas.microsoft.com/office/powerpoint/2010/main" val="2464474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8F8FA7B-0D28-45C3-93C2-3CE0F3F1D6AF}" type="slidenum">
              <a:rPr lang="es-MX" smtClean="0"/>
              <a:pPr/>
              <a:t>1</a:t>
            </a:fld>
            <a:endParaRPr lang="es-MX"/>
          </a:p>
        </p:txBody>
      </p:sp>
    </p:spTree>
    <p:extLst>
      <p:ext uri="{BB962C8B-B14F-4D97-AF65-F5344CB8AC3E}">
        <p14:creationId xmlns:p14="http://schemas.microsoft.com/office/powerpoint/2010/main" val="3634456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a:p>
        </p:txBody>
      </p:sp>
      <p:sp>
        <p:nvSpPr>
          <p:cNvPr id="28676"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5871F9C-3C60-4B45-A3BA-74205B39DD0F}" type="slidenum">
              <a:rPr smtClean="0"/>
              <a:pPr fontAlgn="base">
                <a:spcBef>
                  <a:spcPct val="0"/>
                </a:spcBef>
                <a:spcAft>
                  <a:spcPct val="0"/>
                </a:spcAft>
                <a:defRPr/>
              </a:pPr>
              <a:t>10</a:t>
            </a:fld>
            <a:endParaRPr/>
          </a:p>
        </p:txBody>
      </p:sp>
    </p:spTree>
    <p:extLst>
      <p:ext uri="{BB962C8B-B14F-4D97-AF65-F5344CB8AC3E}">
        <p14:creationId xmlns:p14="http://schemas.microsoft.com/office/powerpoint/2010/main" val="31238986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a:p>
        </p:txBody>
      </p:sp>
      <p:sp>
        <p:nvSpPr>
          <p:cNvPr id="28676"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5871F9C-3C60-4B45-A3BA-74205B39DD0F}" type="slidenum">
              <a:rPr smtClean="0"/>
              <a:pPr fontAlgn="base">
                <a:spcBef>
                  <a:spcPct val="0"/>
                </a:spcBef>
                <a:spcAft>
                  <a:spcPct val="0"/>
                </a:spcAft>
                <a:defRPr/>
              </a:pPr>
              <a:t>11</a:t>
            </a:fld>
            <a:endParaRPr/>
          </a:p>
        </p:txBody>
      </p:sp>
    </p:spTree>
    <p:extLst>
      <p:ext uri="{BB962C8B-B14F-4D97-AF65-F5344CB8AC3E}">
        <p14:creationId xmlns:p14="http://schemas.microsoft.com/office/powerpoint/2010/main" val="2829671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Antes de iniciar con el análisis de casos, explique el planeador enfatizando que  los espacios morados corresponden a aquellas variables que se pueden modificar, a saber:</a:t>
            </a:r>
          </a:p>
          <a:p>
            <a:pPr algn="just" eaLnBrk="1" hangingPunct="1">
              <a:spcBef>
                <a:spcPct val="0"/>
              </a:spcBef>
            </a:pPr>
            <a:endParaRPr lang="es-MX"/>
          </a:p>
          <a:p>
            <a:pPr algn="just" eaLnBrk="1" hangingPunct="1">
              <a:spcBef>
                <a:spcPct val="0"/>
              </a:spcBef>
              <a:buFontTx/>
              <a:buChar char="•"/>
            </a:pPr>
            <a:r>
              <a:rPr lang="es-MX"/>
              <a:t>Ingreso mensual requerido</a:t>
            </a:r>
          </a:p>
          <a:p>
            <a:pPr algn="just" eaLnBrk="1" hangingPunct="1">
              <a:spcBef>
                <a:spcPct val="0"/>
              </a:spcBef>
              <a:buFontTx/>
              <a:buChar char="•"/>
            </a:pPr>
            <a:r>
              <a:rPr lang="es-MX"/>
              <a:t>Prima promedio</a:t>
            </a:r>
          </a:p>
          <a:p>
            <a:pPr algn="just" eaLnBrk="1" hangingPunct="1">
              <a:spcBef>
                <a:spcPct val="0"/>
              </a:spcBef>
              <a:buFontTx/>
              <a:buChar char="•"/>
            </a:pPr>
            <a:r>
              <a:rPr lang="es-MX"/>
              <a:t>Negocios requeridos</a:t>
            </a:r>
          </a:p>
          <a:p>
            <a:pPr algn="just" eaLnBrk="1" hangingPunct="1">
              <a:spcBef>
                <a:spcPct val="0"/>
              </a:spcBef>
              <a:buFontTx/>
              <a:buChar char="•"/>
            </a:pPr>
            <a:r>
              <a:rPr lang="es-MX"/>
              <a:t>Porcentaje de Bono</a:t>
            </a:r>
          </a:p>
          <a:p>
            <a:pPr algn="just" eaLnBrk="1" hangingPunct="1">
              <a:spcBef>
                <a:spcPct val="0"/>
              </a:spcBef>
              <a:buFontTx/>
              <a:buChar char="•"/>
            </a:pPr>
            <a:r>
              <a:rPr lang="es-MX"/>
              <a:t>Forma de Pago</a:t>
            </a:r>
          </a:p>
          <a:p>
            <a:pPr algn="just" eaLnBrk="1" hangingPunct="1">
              <a:spcBef>
                <a:spcPct val="0"/>
              </a:spcBef>
              <a:buFontTx/>
              <a:buChar char="•"/>
            </a:pPr>
            <a:r>
              <a:rPr lang="es-MX"/>
              <a:t>Prospectos para entrevista </a:t>
            </a:r>
          </a:p>
          <a:p>
            <a:pPr algn="just" eaLnBrk="1" hangingPunct="1">
              <a:spcBef>
                <a:spcPct val="0"/>
              </a:spcBef>
              <a:buFontTx/>
              <a:buChar char="•"/>
            </a:pPr>
            <a:r>
              <a:rPr lang="es-MX"/>
              <a:t>Entrevistas para cierre</a:t>
            </a:r>
          </a:p>
          <a:p>
            <a:pPr algn="just" eaLnBrk="1" hangingPunct="1">
              <a:spcBef>
                <a:spcPct val="0"/>
              </a:spcBef>
            </a:pPr>
            <a:endParaRPr lang="es-MX"/>
          </a:p>
          <a:p>
            <a:pPr algn="just" eaLnBrk="1" hangingPunct="1">
              <a:spcBef>
                <a:spcPct val="0"/>
              </a:spcBef>
            </a:pPr>
            <a:r>
              <a:rPr lang="es-MX"/>
              <a:t>Lea el caso no. 1 “Adalberto Rivas” y basándose en el planeador cuatrimestral, desarróllelo junto con el grupo. </a:t>
            </a:r>
          </a:p>
          <a:p>
            <a:pPr algn="just" eaLnBrk="1" hangingPunct="1">
              <a:spcBef>
                <a:spcPct val="0"/>
              </a:spcBef>
            </a:pPr>
            <a:endParaRPr lang="es-MX"/>
          </a:p>
          <a:p>
            <a:pPr algn="just" eaLnBrk="1" hangingPunct="1">
              <a:spcBef>
                <a:spcPct val="0"/>
              </a:spcBef>
            </a:pPr>
            <a:r>
              <a:rPr lang="es-MX"/>
              <a:t>Al final respondan a la pregunta:</a:t>
            </a:r>
          </a:p>
          <a:p>
            <a:pPr algn="just"/>
            <a:r>
              <a:t>1.- ¿Qué sugerencias le harías  para alcanzar su meta de ingreso? </a:t>
            </a:r>
            <a:endParaRPr lang="es-MX"/>
          </a:p>
          <a:p>
            <a:pPr algn="just" eaLnBrk="1" hangingPunct="1">
              <a:spcBef>
                <a:spcPct val="0"/>
              </a:spcBef>
            </a:pPr>
            <a:endParaRPr lang="es-MX"/>
          </a:p>
          <a:p>
            <a:pPr algn="just" eaLnBrk="1" hangingPunct="1">
              <a:spcBef>
                <a:spcPct val="0"/>
              </a:spcBef>
            </a:pPr>
            <a:r>
              <a:rPr lang="es-MX"/>
              <a:t>Pida a los participantes que desarrollen el c</a:t>
            </a:r>
            <a:r>
              <a:t>aso 2. “Juan López” y respondan a la pregunta.</a:t>
            </a:r>
          </a:p>
        </p:txBody>
      </p:sp>
      <p:sp>
        <p:nvSpPr>
          <p:cNvPr id="26628"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7EDB8E4-1A05-4A9E-85F6-0D85F0A397A8}" type="slidenum">
              <a:rPr smtClean="0"/>
              <a:pPr fontAlgn="base">
                <a:spcBef>
                  <a:spcPct val="0"/>
                </a:spcBef>
                <a:spcAft>
                  <a:spcPct val="0"/>
                </a:spcAft>
                <a:defRPr/>
              </a:pPr>
              <a:t>12</a:t>
            </a:fld>
            <a:endParaRPr dirty="0"/>
          </a:p>
        </p:txBody>
      </p:sp>
    </p:spTree>
    <p:extLst>
      <p:ext uri="{BB962C8B-B14F-4D97-AF65-F5344CB8AC3E}">
        <p14:creationId xmlns:p14="http://schemas.microsoft.com/office/powerpoint/2010/main" val="2377103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Antes de iniciar con el análisis de casos, explique el planeador enfatizando que  los espacios morados corresponden a aquellas variables que se pueden modificar, a saber:</a:t>
            </a:r>
          </a:p>
          <a:p>
            <a:pPr algn="just" eaLnBrk="1" hangingPunct="1">
              <a:spcBef>
                <a:spcPct val="0"/>
              </a:spcBef>
            </a:pPr>
            <a:endParaRPr lang="es-MX"/>
          </a:p>
          <a:p>
            <a:pPr algn="just" eaLnBrk="1" hangingPunct="1">
              <a:spcBef>
                <a:spcPct val="0"/>
              </a:spcBef>
              <a:buFontTx/>
              <a:buChar char="•"/>
            </a:pPr>
            <a:r>
              <a:rPr lang="es-MX"/>
              <a:t>Ingreso mensual requerido</a:t>
            </a:r>
          </a:p>
          <a:p>
            <a:pPr algn="just" eaLnBrk="1" hangingPunct="1">
              <a:spcBef>
                <a:spcPct val="0"/>
              </a:spcBef>
              <a:buFontTx/>
              <a:buChar char="•"/>
            </a:pPr>
            <a:r>
              <a:rPr lang="es-MX"/>
              <a:t>Prima promedio</a:t>
            </a:r>
          </a:p>
          <a:p>
            <a:pPr algn="just" eaLnBrk="1" hangingPunct="1">
              <a:spcBef>
                <a:spcPct val="0"/>
              </a:spcBef>
              <a:buFontTx/>
              <a:buChar char="•"/>
            </a:pPr>
            <a:r>
              <a:rPr lang="es-MX"/>
              <a:t>Negocios requeridos</a:t>
            </a:r>
          </a:p>
          <a:p>
            <a:pPr algn="just" eaLnBrk="1" hangingPunct="1">
              <a:spcBef>
                <a:spcPct val="0"/>
              </a:spcBef>
              <a:buFontTx/>
              <a:buChar char="•"/>
            </a:pPr>
            <a:r>
              <a:rPr lang="es-MX"/>
              <a:t>Porcentaje de Bono</a:t>
            </a:r>
          </a:p>
          <a:p>
            <a:pPr algn="just" eaLnBrk="1" hangingPunct="1">
              <a:spcBef>
                <a:spcPct val="0"/>
              </a:spcBef>
              <a:buFontTx/>
              <a:buChar char="•"/>
            </a:pPr>
            <a:r>
              <a:rPr lang="es-MX"/>
              <a:t>Forma de Pago</a:t>
            </a:r>
          </a:p>
          <a:p>
            <a:pPr algn="just" eaLnBrk="1" hangingPunct="1">
              <a:spcBef>
                <a:spcPct val="0"/>
              </a:spcBef>
              <a:buFontTx/>
              <a:buChar char="•"/>
            </a:pPr>
            <a:r>
              <a:rPr lang="es-MX"/>
              <a:t>Prospectos para entrevista </a:t>
            </a:r>
          </a:p>
          <a:p>
            <a:pPr algn="just" eaLnBrk="1" hangingPunct="1">
              <a:spcBef>
                <a:spcPct val="0"/>
              </a:spcBef>
              <a:buFontTx/>
              <a:buChar char="•"/>
            </a:pPr>
            <a:r>
              <a:rPr lang="es-MX"/>
              <a:t>Entrevistas para cierre</a:t>
            </a:r>
          </a:p>
          <a:p>
            <a:pPr algn="just" eaLnBrk="1" hangingPunct="1">
              <a:spcBef>
                <a:spcPct val="0"/>
              </a:spcBef>
            </a:pPr>
            <a:endParaRPr lang="es-MX"/>
          </a:p>
          <a:p>
            <a:pPr algn="just" eaLnBrk="1" hangingPunct="1">
              <a:spcBef>
                <a:spcPct val="0"/>
              </a:spcBef>
            </a:pPr>
            <a:r>
              <a:rPr lang="es-MX"/>
              <a:t>Lea el caso no. 1 “Adalberto Rivas” y basándose en el planeador cuatrimestral, desarróllelo junto con el grupo. </a:t>
            </a:r>
          </a:p>
          <a:p>
            <a:pPr algn="just" eaLnBrk="1" hangingPunct="1">
              <a:spcBef>
                <a:spcPct val="0"/>
              </a:spcBef>
            </a:pPr>
            <a:endParaRPr lang="es-MX"/>
          </a:p>
          <a:p>
            <a:pPr algn="just" eaLnBrk="1" hangingPunct="1">
              <a:spcBef>
                <a:spcPct val="0"/>
              </a:spcBef>
            </a:pPr>
            <a:r>
              <a:rPr lang="es-MX"/>
              <a:t>Al final respondan a la pregunta:</a:t>
            </a:r>
          </a:p>
          <a:p>
            <a:pPr algn="just"/>
            <a:r>
              <a:t>1.- ¿Qué sugerencias le harías  para alcanzar su meta de ingreso? </a:t>
            </a:r>
            <a:endParaRPr lang="es-MX"/>
          </a:p>
          <a:p>
            <a:pPr algn="just" eaLnBrk="1" hangingPunct="1">
              <a:spcBef>
                <a:spcPct val="0"/>
              </a:spcBef>
            </a:pPr>
            <a:endParaRPr lang="es-MX"/>
          </a:p>
          <a:p>
            <a:pPr algn="just" eaLnBrk="1" hangingPunct="1">
              <a:spcBef>
                <a:spcPct val="0"/>
              </a:spcBef>
            </a:pPr>
            <a:r>
              <a:rPr lang="es-MX"/>
              <a:t>Pida a los participantes que desarrollen el c</a:t>
            </a:r>
            <a:r>
              <a:t>aso 2. “Juan López” y respondan a la pregunta.</a:t>
            </a:r>
          </a:p>
        </p:txBody>
      </p:sp>
      <p:sp>
        <p:nvSpPr>
          <p:cNvPr id="26628"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7EDB8E4-1A05-4A9E-85F6-0D85F0A397A8}" type="slidenum">
              <a:rPr smtClean="0"/>
              <a:pPr fontAlgn="base">
                <a:spcBef>
                  <a:spcPct val="0"/>
                </a:spcBef>
                <a:spcAft>
                  <a:spcPct val="0"/>
                </a:spcAft>
                <a:defRPr/>
              </a:pPr>
              <a:t>13</a:t>
            </a:fld>
            <a:endParaRPr dirty="0"/>
          </a:p>
        </p:txBody>
      </p:sp>
    </p:spTree>
    <p:extLst>
      <p:ext uri="{BB962C8B-B14F-4D97-AF65-F5344CB8AC3E}">
        <p14:creationId xmlns:p14="http://schemas.microsoft.com/office/powerpoint/2010/main" val="406711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Antes de iniciar con el análisis de casos, explique el planeador enfatizando que  los espacios morados corresponden a aquellas variables que se pueden modificar, a saber:</a:t>
            </a:r>
          </a:p>
          <a:p>
            <a:pPr algn="just" eaLnBrk="1" hangingPunct="1">
              <a:spcBef>
                <a:spcPct val="0"/>
              </a:spcBef>
            </a:pPr>
            <a:endParaRPr lang="es-MX"/>
          </a:p>
          <a:p>
            <a:pPr algn="just" eaLnBrk="1" hangingPunct="1">
              <a:spcBef>
                <a:spcPct val="0"/>
              </a:spcBef>
              <a:buFontTx/>
              <a:buChar char="•"/>
            </a:pPr>
            <a:r>
              <a:rPr lang="es-MX"/>
              <a:t>Ingreso mensual requerido</a:t>
            </a:r>
          </a:p>
          <a:p>
            <a:pPr algn="just" eaLnBrk="1" hangingPunct="1">
              <a:spcBef>
                <a:spcPct val="0"/>
              </a:spcBef>
              <a:buFontTx/>
              <a:buChar char="•"/>
            </a:pPr>
            <a:r>
              <a:rPr lang="es-MX"/>
              <a:t>Prima promedio</a:t>
            </a:r>
          </a:p>
          <a:p>
            <a:pPr algn="just" eaLnBrk="1" hangingPunct="1">
              <a:spcBef>
                <a:spcPct val="0"/>
              </a:spcBef>
              <a:buFontTx/>
              <a:buChar char="•"/>
            </a:pPr>
            <a:r>
              <a:rPr lang="es-MX"/>
              <a:t>Negocios requeridos</a:t>
            </a:r>
          </a:p>
          <a:p>
            <a:pPr algn="just" eaLnBrk="1" hangingPunct="1">
              <a:spcBef>
                <a:spcPct val="0"/>
              </a:spcBef>
              <a:buFontTx/>
              <a:buChar char="•"/>
            </a:pPr>
            <a:r>
              <a:rPr lang="es-MX"/>
              <a:t>Porcentaje de Bono</a:t>
            </a:r>
          </a:p>
          <a:p>
            <a:pPr algn="just" eaLnBrk="1" hangingPunct="1">
              <a:spcBef>
                <a:spcPct val="0"/>
              </a:spcBef>
              <a:buFontTx/>
              <a:buChar char="•"/>
            </a:pPr>
            <a:r>
              <a:rPr lang="es-MX"/>
              <a:t>Forma de Pago</a:t>
            </a:r>
          </a:p>
          <a:p>
            <a:pPr algn="just" eaLnBrk="1" hangingPunct="1">
              <a:spcBef>
                <a:spcPct val="0"/>
              </a:spcBef>
              <a:buFontTx/>
              <a:buChar char="•"/>
            </a:pPr>
            <a:r>
              <a:rPr lang="es-MX"/>
              <a:t>Prospectos para entrevista </a:t>
            </a:r>
          </a:p>
          <a:p>
            <a:pPr algn="just" eaLnBrk="1" hangingPunct="1">
              <a:spcBef>
                <a:spcPct val="0"/>
              </a:spcBef>
              <a:buFontTx/>
              <a:buChar char="•"/>
            </a:pPr>
            <a:r>
              <a:rPr lang="es-MX"/>
              <a:t>Entrevistas para cierre</a:t>
            </a:r>
          </a:p>
          <a:p>
            <a:pPr algn="just" eaLnBrk="1" hangingPunct="1">
              <a:spcBef>
                <a:spcPct val="0"/>
              </a:spcBef>
            </a:pPr>
            <a:endParaRPr lang="es-MX"/>
          </a:p>
          <a:p>
            <a:pPr algn="just" eaLnBrk="1" hangingPunct="1">
              <a:spcBef>
                <a:spcPct val="0"/>
              </a:spcBef>
            </a:pPr>
            <a:r>
              <a:rPr lang="es-MX"/>
              <a:t>Lea el caso no. 1 “Adalberto Rivas” y basándose en el planeador cuatrimestral, desarróllelo junto con el grupo. </a:t>
            </a:r>
          </a:p>
          <a:p>
            <a:pPr algn="just" eaLnBrk="1" hangingPunct="1">
              <a:spcBef>
                <a:spcPct val="0"/>
              </a:spcBef>
            </a:pPr>
            <a:endParaRPr lang="es-MX"/>
          </a:p>
          <a:p>
            <a:pPr algn="just" eaLnBrk="1" hangingPunct="1">
              <a:spcBef>
                <a:spcPct val="0"/>
              </a:spcBef>
            </a:pPr>
            <a:r>
              <a:rPr lang="es-MX"/>
              <a:t>Al final respondan a la pregunta:</a:t>
            </a:r>
          </a:p>
          <a:p>
            <a:pPr algn="just"/>
            <a:r>
              <a:t>1.- ¿Qué sugerencias le harías  para alcanzar su meta de ingreso? </a:t>
            </a:r>
            <a:endParaRPr lang="es-MX"/>
          </a:p>
          <a:p>
            <a:pPr algn="just" eaLnBrk="1" hangingPunct="1">
              <a:spcBef>
                <a:spcPct val="0"/>
              </a:spcBef>
            </a:pPr>
            <a:endParaRPr lang="es-MX"/>
          </a:p>
          <a:p>
            <a:pPr algn="just" eaLnBrk="1" hangingPunct="1">
              <a:spcBef>
                <a:spcPct val="0"/>
              </a:spcBef>
            </a:pPr>
            <a:r>
              <a:rPr lang="es-MX"/>
              <a:t>Pida a los participantes que desarrollen el c</a:t>
            </a:r>
            <a:r>
              <a:t>aso 2. “Juan López” y respondan a la pregunta.</a:t>
            </a:r>
          </a:p>
        </p:txBody>
      </p:sp>
      <p:sp>
        <p:nvSpPr>
          <p:cNvPr id="26628"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7EDB8E4-1A05-4A9E-85F6-0D85F0A397A8}" type="slidenum">
              <a:rPr smtClean="0"/>
              <a:pPr fontAlgn="base">
                <a:spcBef>
                  <a:spcPct val="0"/>
                </a:spcBef>
                <a:spcAft>
                  <a:spcPct val="0"/>
                </a:spcAft>
                <a:defRPr/>
              </a:pPr>
              <a:t>14</a:t>
            </a:fld>
            <a:endParaRPr dirty="0"/>
          </a:p>
        </p:txBody>
      </p:sp>
    </p:spTree>
    <p:extLst>
      <p:ext uri="{BB962C8B-B14F-4D97-AF65-F5344CB8AC3E}">
        <p14:creationId xmlns:p14="http://schemas.microsoft.com/office/powerpoint/2010/main" val="1160764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Antes de iniciar con el análisis de casos, explique el planeador enfatizando que  los espacios morados corresponden a aquellas variables que se pueden modificar, a saber:</a:t>
            </a:r>
          </a:p>
          <a:p>
            <a:pPr algn="just" eaLnBrk="1" hangingPunct="1">
              <a:spcBef>
                <a:spcPct val="0"/>
              </a:spcBef>
            </a:pPr>
            <a:endParaRPr lang="es-MX"/>
          </a:p>
          <a:p>
            <a:pPr algn="just" eaLnBrk="1" hangingPunct="1">
              <a:spcBef>
                <a:spcPct val="0"/>
              </a:spcBef>
              <a:buFontTx/>
              <a:buChar char="•"/>
            </a:pPr>
            <a:r>
              <a:rPr lang="es-MX"/>
              <a:t>Ingreso mensual requerido</a:t>
            </a:r>
          </a:p>
          <a:p>
            <a:pPr algn="just" eaLnBrk="1" hangingPunct="1">
              <a:spcBef>
                <a:spcPct val="0"/>
              </a:spcBef>
              <a:buFontTx/>
              <a:buChar char="•"/>
            </a:pPr>
            <a:r>
              <a:rPr lang="es-MX"/>
              <a:t>Prima promedio</a:t>
            </a:r>
          </a:p>
          <a:p>
            <a:pPr algn="just" eaLnBrk="1" hangingPunct="1">
              <a:spcBef>
                <a:spcPct val="0"/>
              </a:spcBef>
              <a:buFontTx/>
              <a:buChar char="•"/>
            </a:pPr>
            <a:r>
              <a:rPr lang="es-MX"/>
              <a:t>Negocios requeridos</a:t>
            </a:r>
          </a:p>
          <a:p>
            <a:pPr algn="just" eaLnBrk="1" hangingPunct="1">
              <a:spcBef>
                <a:spcPct val="0"/>
              </a:spcBef>
              <a:buFontTx/>
              <a:buChar char="•"/>
            </a:pPr>
            <a:r>
              <a:rPr lang="es-MX"/>
              <a:t>Porcentaje de Bono</a:t>
            </a:r>
          </a:p>
          <a:p>
            <a:pPr algn="just" eaLnBrk="1" hangingPunct="1">
              <a:spcBef>
                <a:spcPct val="0"/>
              </a:spcBef>
              <a:buFontTx/>
              <a:buChar char="•"/>
            </a:pPr>
            <a:r>
              <a:rPr lang="es-MX"/>
              <a:t>Forma de Pago</a:t>
            </a:r>
          </a:p>
          <a:p>
            <a:pPr algn="just" eaLnBrk="1" hangingPunct="1">
              <a:spcBef>
                <a:spcPct val="0"/>
              </a:spcBef>
              <a:buFontTx/>
              <a:buChar char="•"/>
            </a:pPr>
            <a:r>
              <a:rPr lang="es-MX"/>
              <a:t>Prospectos para entrevista </a:t>
            </a:r>
          </a:p>
          <a:p>
            <a:pPr algn="just" eaLnBrk="1" hangingPunct="1">
              <a:spcBef>
                <a:spcPct val="0"/>
              </a:spcBef>
              <a:buFontTx/>
              <a:buChar char="•"/>
            </a:pPr>
            <a:r>
              <a:rPr lang="es-MX"/>
              <a:t>Entrevistas para cierre</a:t>
            </a:r>
          </a:p>
          <a:p>
            <a:pPr algn="just" eaLnBrk="1" hangingPunct="1">
              <a:spcBef>
                <a:spcPct val="0"/>
              </a:spcBef>
            </a:pPr>
            <a:endParaRPr lang="es-MX"/>
          </a:p>
          <a:p>
            <a:pPr algn="just" eaLnBrk="1" hangingPunct="1">
              <a:spcBef>
                <a:spcPct val="0"/>
              </a:spcBef>
            </a:pPr>
            <a:r>
              <a:rPr lang="es-MX"/>
              <a:t>Lea el caso no. 1 “Adalberto Rivas” y basándose en el planeador cuatrimestral, desarróllelo junto con el grupo. </a:t>
            </a:r>
          </a:p>
          <a:p>
            <a:pPr algn="just" eaLnBrk="1" hangingPunct="1">
              <a:spcBef>
                <a:spcPct val="0"/>
              </a:spcBef>
            </a:pPr>
            <a:endParaRPr lang="es-MX"/>
          </a:p>
          <a:p>
            <a:pPr algn="just" eaLnBrk="1" hangingPunct="1">
              <a:spcBef>
                <a:spcPct val="0"/>
              </a:spcBef>
            </a:pPr>
            <a:r>
              <a:rPr lang="es-MX"/>
              <a:t>Al final respondan a la pregunta:</a:t>
            </a:r>
          </a:p>
          <a:p>
            <a:pPr algn="just"/>
            <a:r>
              <a:t>1.- ¿Qué sugerencias le harías  para alcanzar su meta de ingreso? </a:t>
            </a:r>
            <a:endParaRPr lang="es-MX"/>
          </a:p>
          <a:p>
            <a:pPr algn="just" eaLnBrk="1" hangingPunct="1">
              <a:spcBef>
                <a:spcPct val="0"/>
              </a:spcBef>
            </a:pPr>
            <a:endParaRPr lang="es-MX"/>
          </a:p>
          <a:p>
            <a:pPr algn="just" eaLnBrk="1" hangingPunct="1">
              <a:spcBef>
                <a:spcPct val="0"/>
              </a:spcBef>
            </a:pPr>
            <a:r>
              <a:rPr lang="es-MX"/>
              <a:t>Pida a los participantes que desarrollen el c</a:t>
            </a:r>
            <a:r>
              <a:t>aso 2. “Juan López” y respondan a la pregunta.</a:t>
            </a:r>
          </a:p>
        </p:txBody>
      </p:sp>
      <p:sp>
        <p:nvSpPr>
          <p:cNvPr id="26628"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7EDB8E4-1A05-4A9E-85F6-0D85F0A397A8}" type="slidenum">
              <a:rPr smtClean="0"/>
              <a:pPr fontAlgn="base">
                <a:spcBef>
                  <a:spcPct val="0"/>
                </a:spcBef>
                <a:spcAft>
                  <a:spcPct val="0"/>
                </a:spcAft>
                <a:defRPr/>
              </a:pPr>
              <a:t>15</a:t>
            </a:fld>
            <a:endParaRPr dirty="0"/>
          </a:p>
        </p:txBody>
      </p:sp>
    </p:spTree>
    <p:extLst>
      <p:ext uri="{BB962C8B-B14F-4D97-AF65-F5344CB8AC3E}">
        <p14:creationId xmlns:p14="http://schemas.microsoft.com/office/powerpoint/2010/main" val="3035687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Antes de iniciar con el análisis de casos, explique el planeador enfatizando que  los espacios morados corresponden a aquellas variables que se pueden modificar, a saber:</a:t>
            </a:r>
          </a:p>
          <a:p>
            <a:pPr algn="just" eaLnBrk="1" hangingPunct="1">
              <a:spcBef>
                <a:spcPct val="0"/>
              </a:spcBef>
            </a:pPr>
            <a:endParaRPr lang="es-MX"/>
          </a:p>
          <a:p>
            <a:pPr algn="just" eaLnBrk="1" hangingPunct="1">
              <a:spcBef>
                <a:spcPct val="0"/>
              </a:spcBef>
              <a:buFontTx/>
              <a:buChar char="•"/>
            </a:pPr>
            <a:r>
              <a:rPr lang="es-MX"/>
              <a:t>Ingreso mensual requerido</a:t>
            </a:r>
          </a:p>
          <a:p>
            <a:pPr algn="just" eaLnBrk="1" hangingPunct="1">
              <a:spcBef>
                <a:spcPct val="0"/>
              </a:spcBef>
              <a:buFontTx/>
              <a:buChar char="•"/>
            </a:pPr>
            <a:r>
              <a:rPr lang="es-MX"/>
              <a:t>Prima promedio</a:t>
            </a:r>
          </a:p>
          <a:p>
            <a:pPr algn="just" eaLnBrk="1" hangingPunct="1">
              <a:spcBef>
                <a:spcPct val="0"/>
              </a:spcBef>
              <a:buFontTx/>
              <a:buChar char="•"/>
            </a:pPr>
            <a:r>
              <a:rPr lang="es-MX"/>
              <a:t>Negocios requeridos</a:t>
            </a:r>
          </a:p>
          <a:p>
            <a:pPr algn="just" eaLnBrk="1" hangingPunct="1">
              <a:spcBef>
                <a:spcPct val="0"/>
              </a:spcBef>
              <a:buFontTx/>
              <a:buChar char="•"/>
            </a:pPr>
            <a:r>
              <a:rPr lang="es-MX"/>
              <a:t>Porcentaje de Bono</a:t>
            </a:r>
          </a:p>
          <a:p>
            <a:pPr algn="just" eaLnBrk="1" hangingPunct="1">
              <a:spcBef>
                <a:spcPct val="0"/>
              </a:spcBef>
              <a:buFontTx/>
              <a:buChar char="•"/>
            </a:pPr>
            <a:r>
              <a:rPr lang="es-MX"/>
              <a:t>Forma de Pago</a:t>
            </a:r>
          </a:p>
          <a:p>
            <a:pPr algn="just" eaLnBrk="1" hangingPunct="1">
              <a:spcBef>
                <a:spcPct val="0"/>
              </a:spcBef>
              <a:buFontTx/>
              <a:buChar char="•"/>
            </a:pPr>
            <a:r>
              <a:rPr lang="es-MX"/>
              <a:t>Prospectos para entrevista </a:t>
            </a:r>
          </a:p>
          <a:p>
            <a:pPr algn="just" eaLnBrk="1" hangingPunct="1">
              <a:spcBef>
                <a:spcPct val="0"/>
              </a:spcBef>
              <a:buFontTx/>
              <a:buChar char="•"/>
            </a:pPr>
            <a:r>
              <a:rPr lang="es-MX"/>
              <a:t>Entrevistas para cierre</a:t>
            </a:r>
          </a:p>
          <a:p>
            <a:pPr algn="just" eaLnBrk="1" hangingPunct="1">
              <a:spcBef>
                <a:spcPct val="0"/>
              </a:spcBef>
            </a:pPr>
            <a:endParaRPr lang="es-MX"/>
          </a:p>
          <a:p>
            <a:pPr algn="just" eaLnBrk="1" hangingPunct="1">
              <a:spcBef>
                <a:spcPct val="0"/>
              </a:spcBef>
            </a:pPr>
            <a:r>
              <a:rPr lang="es-MX"/>
              <a:t>Lea el caso no. 1 “Adalberto Rivas” y basándose en el planeador cuatrimestral, desarróllelo junto con el grupo. </a:t>
            </a:r>
          </a:p>
          <a:p>
            <a:pPr algn="just" eaLnBrk="1" hangingPunct="1">
              <a:spcBef>
                <a:spcPct val="0"/>
              </a:spcBef>
            </a:pPr>
            <a:endParaRPr lang="es-MX"/>
          </a:p>
          <a:p>
            <a:pPr algn="just" eaLnBrk="1" hangingPunct="1">
              <a:spcBef>
                <a:spcPct val="0"/>
              </a:spcBef>
            </a:pPr>
            <a:r>
              <a:rPr lang="es-MX"/>
              <a:t>Al final respondan a la pregunta:</a:t>
            </a:r>
          </a:p>
          <a:p>
            <a:pPr algn="just"/>
            <a:r>
              <a:t>1.- ¿Qué sugerencias le harías  para alcanzar su meta de ingreso? </a:t>
            </a:r>
            <a:endParaRPr lang="es-MX"/>
          </a:p>
          <a:p>
            <a:pPr algn="just" eaLnBrk="1" hangingPunct="1">
              <a:spcBef>
                <a:spcPct val="0"/>
              </a:spcBef>
            </a:pPr>
            <a:endParaRPr lang="es-MX"/>
          </a:p>
          <a:p>
            <a:pPr algn="just" eaLnBrk="1" hangingPunct="1">
              <a:spcBef>
                <a:spcPct val="0"/>
              </a:spcBef>
            </a:pPr>
            <a:r>
              <a:rPr lang="es-MX"/>
              <a:t>Pida a los participantes que desarrollen el c</a:t>
            </a:r>
            <a:r>
              <a:t>aso 2. “Juan López” y respondan a la pregunta.</a:t>
            </a:r>
          </a:p>
        </p:txBody>
      </p:sp>
      <p:sp>
        <p:nvSpPr>
          <p:cNvPr id="26628"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7EDB8E4-1A05-4A9E-85F6-0D85F0A397A8}" type="slidenum">
              <a:rPr smtClean="0"/>
              <a:pPr fontAlgn="base">
                <a:spcBef>
                  <a:spcPct val="0"/>
                </a:spcBef>
                <a:spcAft>
                  <a:spcPct val="0"/>
                </a:spcAft>
                <a:defRPr/>
              </a:pPr>
              <a:t>16</a:t>
            </a:fld>
            <a:endParaRPr dirty="0"/>
          </a:p>
        </p:txBody>
      </p:sp>
    </p:spTree>
    <p:extLst>
      <p:ext uri="{BB962C8B-B14F-4D97-AF65-F5344CB8AC3E}">
        <p14:creationId xmlns:p14="http://schemas.microsoft.com/office/powerpoint/2010/main" val="8562574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970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B25C8914-00C5-4D23-ACDC-22EA0DA3572A}" type="slidenum">
              <a:rPr smtClean="0"/>
              <a:pPr fontAlgn="base">
                <a:spcBef>
                  <a:spcPct val="0"/>
                </a:spcBef>
                <a:spcAft>
                  <a:spcPct val="0"/>
                </a:spcAft>
                <a:defRPr/>
              </a:pPr>
              <a:t>17</a:t>
            </a:fld>
            <a:endParaRPr dirty="0"/>
          </a:p>
        </p:txBody>
      </p:sp>
      <p:sp>
        <p:nvSpPr>
          <p:cNvPr id="28676" name="Notes Placeholder 2"/>
          <p:cNvSpPr>
            <a:spLocks noGrp="1"/>
          </p:cNvSpPr>
          <p:nvPr>
            <p:ph type="body" idx="3"/>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Ahora que han entendido el uso del Planeador Cuatrimestral, pida a los participantes que establezcan sus metas basándose en sus necesidades de ingreso mensuales. Para realizar esta actividad, pídales que se apoyen en el formato de planeación contenido en sus materiales.</a:t>
            </a:r>
          </a:p>
          <a:p>
            <a:pPr algn="just" eaLnBrk="1" hangingPunct="1">
              <a:spcBef>
                <a:spcPct val="0"/>
              </a:spcBef>
            </a:pPr>
            <a:endParaRPr lang="es-MX"/>
          </a:p>
          <a:p>
            <a:pPr algn="just" eaLnBrk="1" hangingPunct="1">
              <a:spcBef>
                <a:spcPct val="0"/>
              </a:spcBef>
            </a:pPr>
            <a:r>
              <a:rPr lang="es-MX"/>
              <a:t>Debido a que los participantes no tienen experiencia en venta de seguros y por consiguiente estadísticas propias, es recomendable que utilicen la prima promedio de Quálitas.</a:t>
            </a:r>
          </a:p>
          <a:p>
            <a:pPr algn="just" eaLnBrk="1" hangingPunct="1">
              <a:spcBef>
                <a:spcPct val="0"/>
              </a:spcBef>
            </a:pPr>
            <a:endParaRPr lang="es-MX"/>
          </a:p>
          <a:p>
            <a:pPr algn="just" eaLnBrk="1" hangingPunct="1">
              <a:spcBef>
                <a:spcPct val="0"/>
              </a:spcBef>
            </a:pPr>
            <a:endParaRPr lang="es-MX"/>
          </a:p>
          <a:p>
            <a:pPr algn="just" eaLnBrk="1" hangingPunct="1">
              <a:spcBef>
                <a:spcPct val="0"/>
              </a:spcBef>
            </a:pPr>
            <a:endParaRPr/>
          </a:p>
        </p:txBody>
      </p:sp>
    </p:spTree>
    <p:extLst>
      <p:ext uri="{BB962C8B-B14F-4D97-AF65-F5344CB8AC3E}">
        <p14:creationId xmlns:p14="http://schemas.microsoft.com/office/powerpoint/2010/main" val="3062453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970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B25C8914-00C5-4D23-ACDC-22EA0DA3572A}" type="slidenum">
              <a:rPr smtClean="0"/>
              <a:pPr fontAlgn="base">
                <a:spcBef>
                  <a:spcPct val="0"/>
                </a:spcBef>
                <a:spcAft>
                  <a:spcPct val="0"/>
                </a:spcAft>
                <a:defRPr/>
              </a:pPr>
              <a:t>18</a:t>
            </a:fld>
            <a:endParaRPr dirty="0"/>
          </a:p>
        </p:txBody>
      </p:sp>
      <p:sp>
        <p:nvSpPr>
          <p:cNvPr id="28676" name="Notes Placeholder 2"/>
          <p:cNvSpPr>
            <a:spLocks noGrp="1"/>
          </p:cNvSpPr>
          <p:nvPr>
            <p:ph type="body" idx="3"/>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Ahora que han entendido el uso del Planeador Cuatrimestral, pida a los participantes que establezcan sus metas basándose en sus necesidades de ingreso mensuales. Para realizar esta actividad, pídales que se apoyen en el formato de planeación contenido en sus materiales.</a:t>
            </a:r>
          </a:p>
          <a:p>
            <a:pPr algn="just" eaLnBrk="1" hangingPunct="1">
              <a:spcBef>
                <a:spcPct val="0"/>
              </a:spcBef>
            </a:pPr>
            <a:endParaRPr lang="es-MX"/>
          </a:p>
          <a:p>
            <a:pPr algn="just" eaLnBrk="1" hangingPunct="1">
              <a:spcBef>
                <a:spcPct val="0"/>
              </a:spcBef>
            </a:pPr>
            <a:r>
              <a:rPr lang="es-MX"/>
              <a:t>Debido a que los participantes no tienen experiencia en venta de seguros y por consiguiente estadísticas propias, es recomendable que utilicen la prima promedio de Quálitas.</a:t>
            </a:r>
          </a:p>
          <a:p>
            <a:pPr algn="just" eaLnBrk="1" hangingPunct="1">
              <a:spcBef>
                <a:spcPct val="0"/>
              </a:spcBef>
            </a:pPr>
            <a:endParaRPr lang="es-MX"/>
          </a:p>
          <a:p>
            <a:pPr algn="just" eaLnBrk="1" hangingPunct="1">
              <a:spcBef>
                <a:spcPct val="0"/>
              </a:spcBef>
            </a:pPr>
            <a:endParaRPr lang="es-MX"/>
          </a:p>
          <a:p>
            <a:pPr algn="just" eaLnBrk="1" hangingPunct="1">
              <a:spcBef>
                <a:spcPct val="0"/>
              </a:spcBef>
            </a:pPr>
            <a:endParaRPr/>
          </a:p>
        </p:txBody>
      </p:sp>
    </p:spTree>
    <p:extLst>
      <p:ext uri="{BB962C8B-B14F-4D97-AF65-F5344CB8AC3E}">
        <p14:creationId xmlns:p14="http://schemas.microsoft.com/office/powerpoint/2010/main" val="3756808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0723" name="2 Marcador de notas"/>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Este embudo de ventas, es una estadística a nivel sector asegurador y determina el nivel de actividad que se debe realizar en cada fase del ciclo de la venta para poder cerrar un negocio.</a:t>
            </a:r>
          </a:p>
        </p:txBody>
      </p:sp>
      <p:sp>
        <p:nvSpPr>
          <p:cNvPr id="30724" name="3 Marcador de número de diapositiva"/>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14158E04-B318-4B0D-856F-453F3101E856}" type="slidenum">
              <a:rPr lang="es-MX" smtClean="0"/>
              <a:pPr fontAlgn="base">
                <a:spcBef>
                  <a:spcPct val="0"/>
                </a:spcBef>
                <a:spcAft>
                  <a:spcPct val="0"/>
                </a:spcAft>
                <a:defRPr/>
              </a:pPr>
              <a:t>19</a:t>
            </a:fld>
            <a:endParaRPr lang="es-MX"/>
          </a:p>
        </p:txBody>
      </p:sp>
    </p:spTree>
    <p:extLst>
      <p:ext uri="{BB962C8B-B14F-4D97-AF65-F5344CB8AC3E}">
        <p14:creationId xmlns:p14="http://schemas.microsoft.com/office/powerpoint/2010/main" val="147026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8F8FA7B-0D28-45C3-93C2-3CE0F3F1D6AF}" type="slidenum">
              <a:rPr lang="es-MX" smtClean="0"/>
              <a:pPr/>
              <a:t>2</a:t>
            </a:fld>
            <a:endParaRPr lang="es-MX"/>
          </a:p>
        </p:txBody>
      </p:sp>
    </p:spTree>
    <p:extLst>
      <p:ext uri="{BB962C8B-B14F-4D97-AF65-F5344CB8AC3E}">
        <p14:creationId xmlns:p14="http://schemas.microsoft.com/office/powerpoint/2010/main" val="2399075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Con base en el embudo y el planeador cuatrimestral, pida a los participantes que determinen cuántas entrevistas efectivas y cuántos negocios deberán estar concretando de manera cuatrimestral, mensual, semanal y diaria.</a:t>
            </a:r>
            <a:endParaRPr/>
          </a:p>
        </p:txBody>
      </p:sp>
      <p:sp>
        <p:nvSpPr>
          <p:cNvPr id="31748"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662EB4E2-E2AE-4C31-B701-AD6C4F6C38A7}" type="slidenum">
              <a:rPr smtClean="0"/>
              <a:pPr fontAlgn="base">
                <a:spcBef>
                  <a:spcPct val="0"/>
                </a:spcBef>
                <a:spcAft>
                  <a:spcPct val="0"/>
                </a:spcAft>
                <a:defRPr/>
              </a:pPr>
              <a:t>20</a:t>
            </a:fld>
            <a:endParaRPr/>
          </a:p>
        </p:txBody>
      </p:sp>
    </p:spTree>
    <p:extLst>
      <p:ext uri="{BB962C8B-B14F-4D97-AF65-F5344CB8AC3E}">
        <p14:creationId xmlns:p14="http://schemas.microsoft.com/office/powerpoint/2010/main" val="20003335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970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B25C8914-00C5-4D23-ACDC-22EA0DA3572A}" type="slidenum">
              <a:rPr smtClean="0"/>
              <a:pPr fontAlgn="base">
                <a:spcBef>
                  <a:spcPct val="0"/>
                </a:spcBef>
                <a:spcAft>
                  <a:spcPct val="0"/>
                </a:spcAft>
                <a:defRPr/>
              </a:pPr>
              <a:t>21</a:t>
            </a:fld>
            <a:endParaRPr dirty="0"/>
          </a:p>
        </p:txBody>
      </p:sp>
      <p:sp>
        <p:nvSpPr>
          <p:cNvPr id="28676" name="Notes Placeholder 2"/>
          <p:cNvSpPr>
            <a:spLocks noGrp="1"/>
          </p:cNvSpPr>
          <p:nvPr>
            <p:ph type="body" idx="3"/>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Ahora que han entendido el uso del Planeador Cuatrimestral, pida a los participantes que establezcan sus metas basándose en sus necesidades de ingreso mensuales. Para realizar esta actividad, pídales que se apoyen en el formato de planeación contenido en sus materiales.</a:t>
            </a:r>
          </a:p>
          <a:p>
            <a:pPr algn="just" eaLnBrk="1" hangingPunct="1">
              <a:spcBef>
                <a:spcPct val="0"/>
              </a:spcBef>
            </a:pPr>
            <a:endParaRPr lang="es-MX"/>
          </a:p>
          <a:p>
            <a:pPr algn="just" eaLnBrk="1" hangingPunct="1">
              <a:spcBef>
                <a:spcPct val="0"/>
              </a:spcBef>
            </a:pPr>
            <a:r>
              <a:rPr lang="es-MX"/>
              <a:t>Debido a que los participantes no tienen experiencia en venta de seguros y por consiguiente estadísticas propias, es recomendable que utilicen la prima promedio de Quálitas.</a:t>
            </a:r>
          </a:p>
          <a:p>
            <a:pPr algn="just" eaLnBrk="1" hangingPunct="1">
              <a:spcBef>
                <a:spcPct val="0"/>
              </a:spcBef>
            </a:pPr>
            <a:endParaRPr lang="es-MX"/>
          </a:p>
          <a:p>
            <a:pPr algn="just" eaLnBrk="1" hangingPunct="1">
              <a:spcBef>
                <a:spcPct val="0"/>
              </a:spcBef>
            </a:pPr>
            <a:endParaRPr lang="es-MX"/>
          </a:p>
          <a:p>
            <a:pPr algn="just" eaLnBrk="1" hangingPunct="1">
              <a:spcBef>
                <a:spcPct val="0"/>
              </a:spcBef>
            </a:pPr>
            <a:endParaRPr/>
          </a:p>
        </p:txBody>
      </p:sp>
    </p:spTree>
    <p:extLst>
      <p:ext uri="{BB962C8B-B14F-4D97-AF65-F5344CB8AC3E}">
        <p14:creationId xmlns:p14="http://schemas.microsoft.com/office/powerpoint/2010/main" val="39787170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9700"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B25C8914-00C5-4D23-ACDC-22EA0DA3572A}" type="slidenum">
              <a:rPr smtClean="0"/>
              <a:pPr fontAlgn="base">
                <a:spcBef>
                  <a:spcPct val="0"/>
                </a:spcBef>
                <a:spcAft>
                  <a:spcPct val="0"/>
                </a:spcAft>
                <a:defRPr/>
              </a:pPr>
              <a:t>22</a:t>
            </a:fld>
            <a:endParaRPr dirty="0"/>
          </a:p>
        </p:txBody>
      </p:sp>
      <p:sp>
        <p:nvSpPr>
          <p:cNvPr id="28676" name="Notes Placeholder 2"/>
          <p:cNvSpPr>
            <a:spLocks noGrp="1"/>
          </p:cNvSpPr>
          <p:nvPr>
            <p:ph type="body" idx="3"/>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Ahora que han entendido el uso del Planeador Cuatrimestral, pida a los participantes que establezcan sus metas basándose en sus necesidades de ingreso mensuales. Para realizar esta actividad, pídales que se apoyen en el formato de planeación contenido en sus materiales.</a:t>
            </a:r>
          </a:p>
          <a:p>
            <a:pPr algn="just" eaLnBrk="1" hangingPunct="1">
              <a:spcBef>
                <a:spcPct val="0"/>
              </a:spcBef>
            </a:pPr>
            <a:endParaRPr lang="es-MX"/>
          </a:p>
          <a:p>
            <a:pPr algn="just" eaLnBrk="1" hangingPunct="1">
              <a:spcBef>
                <a:spcPct val="0"/>
              </a:spcBef>
            </a:pPr>
            <a:r>
              <a:rPr lang="es-MX"/>
              <a:t>Debido a que los participantes no tienen experiencia en venta de seguros y por consiguiente estadísticas propias, es recomendable que utilicen la prima promedio de Quálitas.</a:t>
            </a:r>
          </a:p>
          <a:p>
            <a:pPr algn="just" eaLnBrk="1" hangingPunct="1">
              <a:spcBef>
                <a:spcPct val="0"/>
              </a:spcBef>
            </a:pPr>
            <a:endParaRPr lang="es-MX"/>
          </a:p>
          <a:p>
            <a:pPr algn="just" eaLnBrk="1" hangingPunct="1">
              <a:spcBef>
                <a:spcPct val="0"/>
              </a:spcBef>
            </a:pPr>
            <a:endParaRPr lang="es-MX"/>
          </a:p>
          <a:p>
            <a:pPr algn="just" eaLnBrk="1" hangingPunct="1">
              <a:spcBef>
                <a:spcPct val="0"/>
              </a:spcBef>
            </a:pPr>
            <a:endParaRPr/>
          </a:p>
        </p:txBody>
      </p:sp>
    </p:spTree>
    <p:extLst>
      <p:ext uri="{BB962C8B-B14F-4D97-AF65-F5344CB8AC3E}">
        <p14:creationId xmlns:p14="http://schemas.microsoft.com/office/powerpoint/2010/main" val="25497367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Esta actividad consiste en integrar las estrategias  de prospección y desarrollo de nichos que realizaron durante el taller de ventas, en un plan de acción que lleve al logro de las metas de producción y actividad establecidas.</a:t>
            </a:r>
          </a:p>
          <a:p>
            <a:pPr algn="just" eaLnBrk="1" hangingPunct="1">
              <a:spcBef>
                <a:spcPct val="0"/>
              </a:spcBef>
            </a:pPr>
            <a:endParaRPr lang="es-MX"/>
          </a:p>
          <a:p>
            <a:pPr algn="just" eaLnBrk="1" hangingPunct="1">
              <a:spcBef>
                <a:spcPct val="0"/>
              </a:spcBef>
            </a:pPr>
            <a:r>
              <a:rPr lang="es-MX"/>
              <a:t>Pida al grupo que entregue su plan de acción (metas y estrategias). </a:t>
            </a:r>
          </a:p>
          <a:p>
            <a:pPr algn="just" eaLnBrk="1" hangingPunct="1">
              <a:spcBef>
                <a:spcPct val="0"/>
              </a:spcBef>
            </a:pPr>
            <a:r>
              <a:rPr lang="es-MX"/>
              <a:t>Si considera que existen algunos puntos por detallar, permita a los participantes disipar sus dudas y dé unos 15 minutos para su integración final.</a:t>
            </a:r>
            <a:endParaRPr/>
          </a:p>
        </p:txBody>
      </p:sp>
      <p:sp>
        <p:nvSpPr>
          <p:cNvPr id="32772"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0AC1D7E8-AE1B-437C-8F8A-9EDDBA2AF2C2}" type="slidenum">
              <a:rPr smtClean="0"/>
              <a:pPr fontAlgn="base">
                <a:spcBef>
                  <a:spcPct val="0"/>
                </a:spcBef>
                <a:spcAft>
                  <a:spcPct val="0"/>
                </a:spcAft>
                <a:defRPr/>
              </a:pPr>
              <a:t>23</a:t>
            </a:fld>
            <a:endParaRPr/>
          </a:p>
        </p:txBody>
      </p:sp>
    </p:spTree>
    <p:extLst>
      <p:ext uri="{BB962C8B-B14F-4D97-AF65-F5344CB8AC3E}">
        <p14:creationId xmlns:p14="http://schemas.microsoft.com/office/powerpoint/2010/main" val="19924499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Esta actividad consiste en integrar las estrategias  de prospección y desarrollo de nichos que realizaron durante el taller de ventas, en un plan de acción que lleve al logro de las metas de producción y actividad establecidas.</a:t>
            </a:r>
          </a:p>
          <a:p>
            <a:pPr algn="just" eaLnBrk="1" hangingPunct="1">
              <a:spcBef>
                <a:spcPct val="0"/>
              </a:spcBef>
            </a:pPr>
            <a:endParaRPr lang="es-MX"/>
          </a:p>
          <a:p>
            <a:pPr algn="just" eaLnBrk="1" hangingPunct="1">
              <a:spcBef>
                <a:spcPct val="0"/>
              </a:spcBef>
            </a:pPr>
            <a:r>
              <a:rPr lang="es-MX"/>
              <a:t>Pida al grupo que entregue su plan de acción (metas y estrategias). </a:t>
            </a:r>
          </a:p>
          <a:p>
            <a:pPr algn="just" eaLnBrk="1" hangingPunct="1">
              <a:spcBef>
                <a:spcPct val="0"/>
              </a:spcBef>
            </a:pPr>
            <a:r>
              <a:rPr lang="es-MX"/>
              <a:t>Si considera que existen algunos puntos por detallar, permita a los participantes disipar sus dudas y dé unos 15 minutos para su integración final.</a:t>
            </a:r>
            <a:endParaRPr/>
          </a:p>
        </p:txBody>
      </p:sp>
      <p:sp>
        <p:nvSpPr>
          <p:cNvPr id="32772"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0AC1D7E8-AE1B-437C-8F8A-9EDDBA2AF2C2}" type="slidenum">
              <a:rPr smtClean="0"/>
              <a:pPr fontAlgn="base">
                <a:spcBef>
                  <a:spcPct val="0"/>
                </a:spcBef>
                <a:spcAft>
                  <a:spcPct val="0"/>
                </a:spcAft>
                <a:defRPr/>
              </a:pPr>
              <a:t>24</a:t>
            </a:fld>
            <a:endParaRPr/>
          </a:p>
        </p:txBody>
      </p:sp>
    </p:spTree>
    <p:extLst>
      <p:ext uri="{BB962C8B-B14F-4D97-AF65-F5344CB8AC3E}">
        <p14:creationId xmlns:p14="http://schemas.microsoft.com/office/powerpoint/2010/main" val="6699660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Esta actividad consiste en integrar las estrategias  de prospección y desarrollo de nichos que realizaron durante el taller de ventas, en un plan de acción que lleve al logro de las metas de producción y actividad establecidas.</a:t>
            </a:r>
          </a:p>
          <a:p>
            <a:pPr algn="just" eaLnBrk="1" hangingPunct="1">
              <a:spcBef>
                <a:spcPct val="0"/>
              </a:spcBef>
            </a:pPr>
            <a:endParaRPr lang="es-MX"/>
          </a:p>
          <a:p>
            <a:pPr algn="just" eaLnBrk="1" hangingPunct="1">
              <a:spcBef>
                <a:spcPct val="0"/>
              </a:spcBef>
            </a:pPr>
            <a:r>
              <a:rPr lang="es-MX"/>
              <a:t>Pida al grupo que entregue su plan de acción (metas y estrategias). </a:t>
            </a:r>
          </a:p>
          <a:p>
            <a:pPr algn="just" eaLnBrk="1" hangingPunct="1">
              <a:spcBef>
                <a:spcPct val="0"/>
              </a:spcBef>
            </a:pPr>
            <a:r>
              <a:rPr lang="es-MX"/>
              <a:t>Si considera que existen algunos puntos por detallar, permita a los participantes disipar sus dudas y dé unos 15 minutos para su integración final.</a:t>
            </a:r>
            <a:endParaRPr/>
          </a:p>
        </p:txBody>
      </p:sp>
      <p:sp>
        <p:nvSpPr>
          <p:cNvPr id="32772"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0AC1D7E8-AE1B-437C-8F8A-9EDDBA2AF2C2}" type="slidenum">
              <a:rPr smtClean="0"/>
              <a:pPr fontAlgn="base">
                <a:spcBef>
                  <a:spcPct val="0"/>
                </a:spcBef>
                <a:spcAft>
                  <a:spcPct val="0"/>
                </a:spcAft>
                <a:defRPr/>
              </a:pPr>
              <a:t>25</a:t>
            </a:fld>
            <a:endParaRPr/>
          </a:p>
        </p:txBody>
      </p:sp>
    </p:spTree>
    <p:extLst>
      <p:ext uri="{BB962C8B-B14F-4D97-AF65-F5344CB8AC3E}">
        <p14:creationId xmlns:p14="http://schemas.microsoft.com/office/powerpoint/2010/main" val="7719965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Esta actividad consiste en integrar las estrategias  de prospección y desarrollo de nichos que realizaron durante el taller de ventas, en un plan de acción que lleve al logro de las metas de producción y actividad establecidas.</a:t>
            </a:r>
          </a:p>
          <a:p>
            <a:pPr algn="just" eaLnBrk="1" hangingPunct="1">
              <a:spcBef>
                <a:spcPct val="0"/>
              </a:spcBef>
            </a:pPr>
            <a:endParaRPr lang="es-MX"/>
          </a:p>
          <a:p>
            <a:pPr algn="just" eaLnBrk="1" hangingPunct="1">
              <a:spcBef>
                <a:spcPct val="0"/>
              </a:spcBef>
            </a:pPr>
            <a:r>
              <a:rPr lang="es-MX"/>
              <a:t>Pida al grupo que entregue su plan de acción (metas y estrategias). </a:t>
            </a:r>
          </a:p>
          <a:p>
            <a:pPr algn="just" eaLnBrk="1" hangingPunct="1">
              <a:spcBef>
                <a:spcPct val="0"/>
              </a:spcBef>
            </a:pPr>
            <a:r>
              <a:rPr lang="es-MX"/>
              <a:t>Si considera que existen algunos puntos por detallar, permita a los participantes disipar sus dudas y dé unos 15 minutos para su integración final.</a:t>
            </a:r>
            <a:endParaRPr/>
          </a:p>
        </p:txBody>
      </p:sp>
      <p:sp>
        <p:nvSpPr>
          <p:cNvPr id="32772"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0AC1D7E8-AE1B-437C-8F8A-9EDDBA2AF2C2}" type="slidenum">
              <a:rPr smtClean="0"/>
              <a:pPr fontAlgn="base">
                <a:spcBef>
                  <a:spcPct val="0"/>
                </a:spcBef>
                <a:spcAft>
                  <a:spcPct val="0"/>
                </a:spcAft>
                <a:defRPr/>
              </a:pPr>
              <a:t>26</a:t>
            </a:fld>
            <a:endParaRPr/>
          </a:p>
        </p:txBody>
      </p:sp>
    </p:spTree>
    <p:extLst>
      <p:ext uri="{BB962C8B-B14F-4D97-AF65-F5344CB8AC3E}">
        <p14:creationId xmlns:p14="http://schemas.microsoft.com/office/powerpoint/2010/main" val="31539928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8F8FA7B-0D28-45C3-93C2-3CE0F3F1D6AF}" type="slidenum">
              <a:rPr lang="es-MX" smtClean="0"/>
              <a:pPr/>
              <a:t>27</a:t>
            </a:fld>
            <a:endParaRPr lang="es-MX"/>
          </a:p>
        </p:txBody>
      </p:sp>
    </p:spTree>
    <p:extLst>
      <p:ext uri="{BB962C8B-B14F-4D97-AF65-F5344CB8AC3E}">
        <p14:creationId xmlns:p14="http://schemas.microsoft.com/office/powerpoint/2010/main" val="1544594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8F8FA7B-0D28-45C3-93C2-3CE0F3F1D6AF}" type="slidenum">
              <a:rPr lang="es-MX" smtClean="0"/>
              <a:pPr/>
              <a:t>28</a:t>
            </a:fld>
            <a:endParaRPr lang="es-MX"/>
          </a:p>
        </p:txBody>
      </p:sp>
    </p:spTree>
    <p:extLst>
      <p:ext uri="{BB962C8B-B14F-4D97-AF65-F5344CB8AC3E}">
        <p14:creationId xmlns:p14="http://schemas.microsoft.com/office/powerpoint/2010/main" val="2019874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8F8FA7B-0D28-45C3-93C2-3CE0F3F1D6AF}" type="slidenum">
              <a:rPr lang="es-MX" smtClean="0"/>
              <a:pPr/>
              <a:t>3</a:t>
            </a:fld>
            <a:endParaRPr lang="es-MX"/>
          </a:p>
        </p:txBody>
      </p:sp>
    </p:spTree>
    <p:extLst>
      <p:ext uri="{BB962C8B-B14F-4D97-AF65-F5344CB8AC3E}">
        <p14:creationId xmlns:p14="http://schemas.microsoft.com/office/powerpoint/2010/main" val="3042734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8F8FA7B-0D28-45C3-93C2-3CE0F3F1D6AF}" type="slidenum">
              <a:rPr lang="es-MX" smtClean="0"/>
              <a:pPr/>
              <a:t>4</a:t>
            </a:fld>
            <a:endParaRPr lang="es-MX"/>
          </a:p>
        </p:txBody>
      </p:sp>
    </p:spTree>
    <p:extLst>
      <p:ext uri="{BB962C8B-B14F-4D97-AF65-F5344CB8AC3E}">
        <p14:creationId xmlns:p14="http://schemas.microsoft.com/office/powerpoint/2010/main" val="538099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8F8FA7B-0D28-45C3-93C2-3CE0F3F1D6AF}" type="slidenum">
              <a:rPr lang="es-MX" smtClean="0"/>
              <a:pPr/>
              <a:t>5</a:t>
            </a:fld>
            <a:endParaRPr lang="es-MX"/>
          </a:p>
        </p:txBody>
      </p:sp>
    </p:spTree>
    <p:extLst>
      <p:ext uri="{BB962C8B-B14F-4D97-AF65-F5344CB8AC3E}">
        <p14:creationId xmlns:p14="http://schemas.microsoft.com/office/powerpoint/2010/main" val="1928829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88F8FA7B-0D28-45C3-93C2-3CE0F3F1D6AF}" type="slidenum">
              <a:rPr lang="es-MX" smtClean="0"/>
              <a:pPr/>
              <a:t>6</a:t>
            </a:fld>
            <a:endParaRPr lang="es-MX"/>
          </a:p>
        </p:txBody>
      </p:sp>
    </p:spTree>
    <p:extLst>
      <p:ext uri="{BB962C8B-B14F-4D97-AF65-F5344CB8AC3E}">
        <p14:creationId xmlns:p14="http://schemas.microsoft.com/office/powerpoint/2010/main" val="3367751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a:p>
        </p:txBody>
      </p:sp>
      <p:sp>
        <p:nvSpPr>
          <p:cNvPr id="27652"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9BC42ADE-F5B5-4BCB-A4C5-BDB6EED72488}" type="slidenum">
              <a:rPr smtClean="0"/>
              <a:pPr fontAlgn="base">
                <a:spcBef>
                  <a:spcPct val="0"/>
                </a:spcBef>
                <a:spcAft>
                  <a:spcPct val="0"/>
                </a:spcAft>
                <a:defRPr/>
              </a:pPr>
              <a:t>7</a:t>
            </a:fld>
            <a:endParaRPr/>
          </a:p>
        </p:txBody>
      </p:sp>
    </p:spTree>
    <p:extLst>
      <p:ext uri="{BB962C8B-B14F-4D97-AF65-F5344CB8AC3E}">
        <p14:creationId xmlns:p14="http://schemas.microsoft.com/office/powerpoint/2010/main" val="1460048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a:p>
        </p:txBody>
      </p:sp>
      <p:sp>
        <p:nvSpPr>
          <p:cNvPr id="27652"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9BC42ADE-F5B5-4BCB-A4C5-BDB6EED72488}" type="slidenum">
              <a:rPr smtClean="0"/>
              <a:pPr fontAlgn="base">
                <a:spcBef>
                  <a:spcPct val="0"/>
                </a:spcBef>
                <a:spcAft>
                  <a:spcPct val="0"/>
                </a:spcAft>
                <a:defRPr/>
              </a:pPr>
              <a:t>8</a:t>
            </a:fld>
            <a:endParaRPr/>
          </a:p>
        </p:txBody>
      </p:sp>
    </p:spTree>
    <p:extLst>
      <p:ext uri="{BB962C8B-B14F-4D97-AF65-F5344CB8AC3E}">
        <p14:creationId xmlns:p14="http://schemas.microsoft.com/office/powerpoint/2010/main" val="3015427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lgn="just" eaLnBrk="1" hangingPunct="1">
              <a:spcBef>
                <a:spcPct val="0"/>
              </a:spcBef>
            </a:pPr>
            <a:r>
              <a:rPr lang="es-MX"/>
              <a:t>Utilice esta lámina, que contiene  la prima promedio por grupo vehicular,  para que los participantes realicen su planeación con base en los segmentos que van a impactar considerando las características de su plaza.</a:t>
            </a:r>
            <a:endParaRPr/>
          </a:p>
        </p:txBody>
      </p:sp>
      <p:sp>
        <p:nvSpPr>
          <p:cNvPr id="26628" name="Slide Number Placeholder 3"/>
          <p:cNvSpPr>
            <a:spLocks noGrp="1"/>
          </p:cNvSpPr>
          <p:nvPr>
            <p:ph type="sldNum" sz="quarter" idx="5"/>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40142A75-7135-447B-85FA-7821111CC5F0}" type="slidenum">
              <a:rPr smtClean="0"/>
              <a:pPr fontAlgn="base">
                <a:spcBef>
                  <a:spcPct val="0"/>
                </a:spcBef>
                <a:spcAft>
                  <a:spcPct val="0"/>
                </a:spcAft>
                <a:defRPr/>
              </a:pPr>
              <a:t>9</a:t>
            </a:fld>
            <a:endParaRPr/>
          </a:p>
        </p:txBody>
      </p:sp>
    </p:spTree>
    <p:extLst>
      <p:ext uri="{BB962C8B-B14F-4D97-AF65-F5344CB8AC3E}">
        <p14:creationId xmlns:p14="http://schemas.microsoft.com/office/powerpoint/2010/main" val="19743933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grpSp>
        <p:nvGrpSpPr>
          <p:cNvPr id="7" name="6 Grupo"/>
          <p:cNvGrpSpPr/>
          <p:nvPr userDrawn="1"/>
        </p:nvGrpSpPr>
        <p:grpSpPr>
          <a:xfrm>
            <a:off x="323528" y="260648"/>
            <a:ext cx="8568952" cy="6408712"/>
            <a:chOff x="323528" y="260648"/>
            <a:chExt cx="8568952" cy="6408712"/>
          </a:xfrm>
        </p:grpSpPr>
        <p:sp>
          <p:nvSpPr>
            <p:cNvPr id="8" name="7 Proceso"/>
            <p:cNvSpPr/>
            <p:nvPr/>
          </p:nvSpPr>
          <p:spPr>
            <a:xfrm>
              <a:off x="467544" y="260648"/>
              <a:ext cx="7056784" cy="1296144"/>
            </a:xfrm>
            <a:prstGeom prst="flowChartProcess">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Rectángulo"/>
            <p:cNvSpPr/>
            <p:nvPr/>
          </p:nvSpPr>
          <p:spPr>
            <a:xfrm>
              <a:off x="1331640" y="5517232"/>
              <a:ext cx="7344816" cy="1152128"/>
            </a:xfrm>
            <a:prstGeom prst="rect">
              <a:avLst/>
            </a:prstGeom>
            <a:solidFill>
              <a:srgbClr val="993794"/>
            </a:solidFill>
            <a:ln>
              <a:solidFill>
                <a:srgbClr val="993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Rectángulo"/>
            <p:cNvSpPr/>
            <p:nvPr/>
          </p:nvSpPr>
          <p:spPr>
            <a:xfrm>
              <a:off x="467544" y="6453336"/>
              <a:ext cx="216024" cy="216024"/>
            </a:xfrm>
            <a:prstGeom prst="rect">
              <a:avLst/>
            </a:prstGeom>
            <a:solidFill>
              <a:srgbClr val="993794"/>
            </a:solidFill>
            <a:ln>
              <a:solidFill>
                <a:srgbClr val="993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Rectángulo"/>
            <p:cNvSpPr/>
            <p:nvPr/>
          </p:nvSpPr>
          <p:spPr>
            <a:xfrm>
              <a:off x="755576" y="6453336"/>
              <a:ext cx="216024" cy="216024"/>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Rectángulo"/>
            <p:cNvSpPr/>
            <p:nvPr/>
          </p:nvSpPr>
          <p:spPr>
            <a:xfrm>
              <a:off x="1043608" y="6453336"/>
              <a:ext cx="216024" cy="216024"/>
            </a:xfrm>
            <a:prstGeom prst="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Rectángulo redondeado"/>
            <p:cNvSpPr/>
            <p:nvPr/>
          </p:nvSpPr>
          <p:spPr>
            <a:xfrm>
              <a:off x="323528" y="908720"/>
              <a:ext cx="8568952" cy="54006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4" name="13 Imagen"/>
            <p:cNvPicPr/>
            <p:nvPr/>
          </p:nvPicPr>
          <p:blipFill>
            <a:blip r:embed="rId2" cstate="print"/>
            <a:srcRect r="83862" b="76250"/>
            <a:stretch>
              <a:fillRect/>
            </a:stretch>
          </p:blipFill>
          <p:spPr>
            <a:xfrm>
              <a:off x="7668344" y="260648"/>
              <a:ext cx="1008112" cy="1008112"/>
            </a:xfrm>
            <a:prstGeom prst="rect">
              <a:avLst/>
            </a:prstGeom>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FB06C79-1A26-44D0-A63E-674020106C45}" type="datetimeFigureOut">
              <a:rPr lang="es-MX" smtClean="0"/>
              <a:pPr/>
              <a:t>25/04/2018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71961D9-8DE9-405D-9BAC-1795C732B2ED}"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06C79-1A26-44D0-A63E-674020106C45}" type="datetimeFigureOut">
              <a:rPr lang="es-MX" smtClean="0"/>
              <a:pPr/>
              <a:t>25/04/2018</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961D9-8DE9-405D-9BAC-1795C732B2ED}" type="slidenum">
              <a:rPr lang="es-MX" smtClean="0"/>
              <a:pPr/>
              <a:t>‹Nº›</a:t>
            </a:fld>
            <a:endParaRPr lang="es-MX"/>
          </a:p>
        </p:txBody>
      </p:sp>
      <p:grpSp>
        <p:nvGrpSpPr>
          <p:cNvPr id="7" name="6 Grupo"/>
          <p:cNvGrpSpPr/>
          <p:nvPr userDrawn="1"/>
        </p:nvGrpSpPr>
        <p:grpSpPr>
          <a:xfrm>
            <a:off x="323528" y="260648"/>
            <a:ext cx="8568952" cy="6408712"/>
            <a:chOff x="323528" y="260648"/>
            <a:chExt cx="8568952" cy="6408712"/>
          </a:xfrm>
        </p:grpSpPr>
        <p:sp>
          <p:nvSpPr>
            <p:cNvPr id="8" name="7 Proceso"/>
            <p:cNvSpPr/>
            <p:nvPr/>
          </p:nvSpPr>
          <p:spPr>
            <a:xfrm>
              <a:off x="467544" y="260648"/>
              <a:ext cx="7056784" cy="1296144"/>
            </a:xfrm>
            <a:prstGeom prst="flowChartProcess">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Rectángulo"/>
            <p:cNvSpPr/>
            <p:nvPr/>
          </p:nvSpPr>
          <p:spPr>
            <a:xfrm>
              <a:off x="1331640" y="5517232"/>
              <a:ext cx="7344816" cy="1152128"/>
            </a:xfrm>
            <a:prstGeom prst="rect">
              <a:avLst/>
            </a:prstGeom>
            <a:solidFill>
              <a:srgbClr val="993794"/>
            </a:solidFill>
            <a:ln>
              <a:solidFill>
                <a:srgbClr val="993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9 Rectángulo"/>
            <p:cNvSpPr/>
            <p:nvPr/>
          </p:nvSpPr>
          <p:spPr>
            <a:xfrm>
              <a:off x="467544" y="6453336"/>
              <a:ext cx="216024" cy="216024"/>
            </a:xfrm>
            <a:prstGeom prst="rect">
              <a:avLst/>
            </a:prstGeom>
            <a:solidFill>
              <a:srgbClr val="993794"/>
            </a:solidFill>
            <a:ln>
              <a:solidFill>
                <a:srgbClr val="9937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Rectángulo"/>
            <p:cNvSpPr/>
            <p:nvPr/>
          </p:nvSpPr>
          <p:spPr>
            <a:xfrm>
              <a:off x="755576" y="6453336"/>
              <a:ext cx="216024" cy="216024"/>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Rectángulo"/>
            <p:cNvSpPr/>
            <p:nvPr/>
          </p:nvSpPr>
          <p:spPr>
            <a:xfrm>
              <a:off x="1043608" y="6453336"/>
              <a:ext cx="216024" cy="216024"/>
            </a:xfrm>
            <a:prstGeom prst="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Rectángulo redondeado"/>
            <p:cNvSpPr/>
            <p:nvPr/>
          </p:nvSpPr>
          <p:spPr>
            <a:xfrm>
              <a:off x="323528" y="908720"/>
              <a:ext cx="8568952" cy="54006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4" name="13 Imagen"/>
            <p:cNvPicPr/>
            <p:nvPr/>
          </p:nvPicPr>
          <p:blipFill>
            <a:blip r:embed="rId13" cstate="print"/>
            <a:srcRect r="83862" b="76250"/>
            <a:stretch>
              <a:fillRect/>
            </a:stretch>
          </p:blipFill>
          <p:spPr>
            <a:xfrm>
              <a:off x="7668344" y="260648"/>
              <a:ext cx="1008112" cy="1008112"/>
            </a:xfrm>
            <a:prstGeom prst="rect">
              <a:avLst/>
            </a:prstGeom>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file:///C:\Users\Pilar\Documents\Materiales%20Qu&#225;litas%20EAG\h.%20Plan%20general%20de%20negocios\Bono%20Producci&#243;n%202016"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1.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463031"/>
            <a:ext cx="7772400" cy="1470025"/>
          </a:xfrm>
        </p:spPr>
        <p:txBody>
          <a:bodyPr/>
          <a:lstStyle/>
          <a:p>
            <a:r>
              <a:rPr lang="es-MX" b="1" dirty="0">
                <a:solidFill>
                  <a:schemeClr val="accent5">
                    <a:lumMod val="50000"/>
                  </a:schemeClr>
                </a:solidFill>
              </a:rPr>
              <a:t>Plan General de Negocios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subTitle" idx="1"/>
          </p:nvPr>
        </p:nvSpPr>
        <p:spPr>
          <a:xfrm>
            <a:off x="683568" y="1412776"/>
            <a:ext cx="7407275" cy="4675188"/>
          </a:xfrm>
        </p:spPr>
        <p:txBody>
          <a:bodyPr>
            <a:noAutofit/>
          </a:bodyPr>
          <a:lstStyle/>
          <a:p>
            <a:pPr marL="182563" indent="-182563" algn="just" eaLnBrk="1" fontAlgn="auto" hangingPunct="1">
              <a:spcAft>
                <a:spcPts val="0"/>
              </a:spcAft>
              <a:buFont typeface="Arial" pitchFamily="34" charset="0"/>
              <a:buChar char="•"/>
              <a:defRPr/>
            </a:pPr>
            <a:r>
              <a:rPr lang="es-MX" sz="2200" b="1" dirty="0">
                <a:solidFill>
                  <a:schemeClr val="accent5">
                    <a:lumMod val="50000"/>
                  </a:schemeClr>
                </a:solidFill>
              </a:rPr>
              <a:t>Número de Negocios:  </a:t>
            </a:r>
            <a:r>
              <a:rPr lang="es-MX" sz="2200" dirty="0">
                <a:solidFill>
                  <a:schemeClr val="accent5">
                    <a:lumMod val="50000"/>
                  </a:schemeClr>
                </a:solidFill>
              </a:rPr>
              <a:t>Se refiere al número de operaciones efectuadas y pagadas. Nos muestra el nivel de actividad desempeñado.</a:t>
            </a:r>
          </a:p>
          <a:p>
            <a:pPr marL="182563" indent="-182563" algn="just" eaLnBrk="1" fontAlgn="auto" hangingPunct="1">
              <a:spcAft>
                <a:spcPts val="0"/>
              </a:spcAft>
              <a:buFont typeface="Arial" pitchFamily="34" charset="0"/>
              <a:buChar char="•"/>
              <a:defRPr/>
            </a:pPr>
            <a:endParaRPr lang="es-MX" sz="2200" dirty="0" err="1">
              <a:solidFill>
                <a:schemeClr val="accent5">
                  <a:lumMod val="50000"/>
                </a:schemeClr>
              </a:solidFill>
            </a:endParaRPr>
          </a:p>
          <a:p>
            <a:pPr marL="182563" indent="-182563" algn="just" eaLnBrk="1" fontAlgn="auto" hangingPunct="1">
              <a:spcAft>
                <a:spcPts val="0"/>
              </a:spcAft>
              <a:buFont typeface="Arial" pitchFamily="34" charset="0"/>
              <a:buChar char="•"/>
              <a:defRPr/>
            </a:pPr>
            <a:r>
              <a:rPr lang="es-MX" sz="2200" b="1" dirty="0">
                <a:solidFill>
                  <a:schemeClr val="accent5">
                    <a:lumMod val="50000"/>
                  </a:schemeClr>
                </a:solidFill>
              </a:rPr>
              <a:t>Pagos Fraccionados:  </a:t>
            </a:r>
            <a:r>
              <a:rPr lang="es-MX" sz="2200" dirty="0">
                <a:solidFill>
                  <a:schemeClr val="accent5">
                    <a:lumMod val="50000"/>
                  </a:schemeClr>
                </a:solidFill>
              </a:rPr>
              <a:t>Es la periodicidad con la que se efectúan los pagos de una prima.</a:t>
            </a:r>
          </a:p>
          <a:p>
            <a:pPr marL="182563" indent="-182563" algn="just" eaLnBrk="1" fontAlgn="auto" hangingPunct="1">
              <a:spcAft>
                <a:spcPts val="0"/>
              </a:spcAft>
              <a:buFont typeface="Arial" pitchFamily="34" charset="0"/>
              <a:buChar char="•"/>
              <a:defRPr/>
            </a:pPr>
            <a:endParaRPr lang="es-MX" sz="2200" dirty="0">
              <a:solidFill>
                <a:schemeClr val="accent5">
                  <a:lumMod val="50000"/>
                </a:schemeClr>
              </a:solidFill>
            </a:endParaRPr>
          </a:p>
          <a:p>
            <a:pPr marL="182563" indent="-182563" algn="just" eaLnBrk="1" fontAlgn="auto" hangingPunct="1">
              <a:spcAft>
                <a:spcPts val="0"/>
              </a:spcAft>
              <a:buFont typeface="Arial" pitchFamily="34" charset="0"/>
              <a:buChar char="•"/>
              <a:defRPr/>
            </a:pPr>
            <a:r>
              <a:rPr lang="es-MX" sz="2200" b="1" dirty="0">
                <a:solidFill>
                  <a:schemeClr val="accent5">
                    <a:lumMod val="50000"/>
                  </a:schemeClr>
                </a:solidFill>
              </a:rPr>
              <a:t>Bono de Producción: </a:t>
            </a:r>
            <a:r>
              <a:rPr lang="es-MX" sz="2200" dirty="0">
                <a:solidFill>
                  <a:schemeClr val="accent5">
                    <a:lumMod val="50000"/>
                  </a:schemeClr>
                </a:solidFill>
              </a:rPr>
              <a:t>Monto que se acredita al agente de manera cuatrimestral si logra alcanzar los montos estipulados en la tabla de Bonos vigente. Se obtiene de aplicar el porcentaje alcanzado sobre la producción total del cuatrimestre.</a:t>
            </a:r>
            <a:endParaRPr sz="2200" dirty="0" err="1">
              <a:solidFill>
                <a:schemeClr val="accent5">
                  <a:lumMod val="50000"/>
                </a:schemeClr>
              </a:solidFill>
            </a:endParaRPr>
          </a:p>
        </p:txBody>
      </p:sp>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Determinantes </a:t>
            </a:r>
            <a:r>
              <a:rPr lang="es-MX" sz="3000" b="1" dirty="0">
                <a:solidFill>
                  <a:schemeClr val="bg1"/>
                </a:solidFill>
                <a:effectLst>
                  <a:outerShdw blurRad="38100" dist="38100" dir="2700000" algn="tl">
                    <a:srgbClr val="000000">
                      <a:alpha val="43137"/>
                    </a:srgbClr>
                  </a:outerShdw>
                </a:effectLst>
                <a:latin typeface="+mj-lt"/>
                <a:ea typeface="+mj-ea"/>
                <a:cs typeface="+mj-cs"/>
              </a:rPr>
              <a:t>de </a:t>
            </a: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los resultados en ventas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Determinantes </a:t>
            </a:r>
            <a:r>
              <a:rPr lang="es-MX" sz="3000" b="1" dirty="0">
                <a:solidFill>
                  <a:schemeClr val="bg1"/>
                </a:solidFill>
                <a:effectLst>
                  <a:outerShdw blurRad="38100" dist="38100" dir="2700000" algn="tl">
                    <a:srgbClr val="000000">
                      <a:alpha val="43137"/>
                    </a:srgbClr>
                  </a:outerShdw>
                </a:effectLst>
                <a:latin typeface="+mj-lt"/>
                <a:ea typeface="+mj-ea"/>
                <a:cs typeface="+mj-cs"/>
              </a:rPr>
              <a:t>de </a:t>
            </a: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los resultados en ventas</a:t>
            </a:r>
          </a:p>
        </p:txBody>
      </p:sp>
      <p:graphicFrame>
        <p:nvGraphicFramePr>
          <p:cNvPr id="5" name="7 Tabla">
            <a:extLst>
              <a:ext uri="{FF2B5EF4-FFF2-40B4-BE49-F238E27FC236}">
                <a16:creationId xmlns:a16="http://schemas.microsoft.com/office/drawing/2014/main" id="{47040BCC-748D-478F-95F6-3D93CD1D1779}"/>
              </a:ext>
            </a:extLst>
          </p:cNvPr>
          <p:cNvGraphicFramePr>
            <a:graphicFrameLocks noGrp="1"/>
          </p:cNvGraphicFramePr>
          <p:nvPr>
            <p:extLst>
              <p:ext uri="{D42A27DB-BD31-4B8C-83A1-F6EECF244321}">
                <p14:modId xmlns:p14="http://schemas.microsoft.com/office/powerpoint/2010/main" val="2500610641"/>
              </p:ext>
            </p:extLst>
          </p:nvPr>
        </p:nvGraphicFramePr>
        <p:xfrm>
          <a:off x="780685" y="1622517"/>
          <a:ext cx="7582629" cy="3612966"/>
        </p:xfrm>
        <a:graphic>
          <a:graphicData uri="http://schemas.openxmlformats.org/drawingml/2006/table">
            <a:tbl>
              <a:tblPr/>
              <a:tblGrid>
                <a:gridCol w="2527543">
                  <a:extLst>
                    <a:ext uri="{9D8B030D-6E8A-4147-A177-3AD203B41FA5}">
                      <a16:colId xmlns:a16="http://schemas.microsoft.com/office/drawing/2014/main" val="20000"/>
                    </a:ext>
                  </a:extLst>
                </a:gridCol>
                <a:gridCol w="2527543">
                  <a:extLst>
                    <a:ext uri="{9D8B030D-6E8A-4147-A177-3AD203B41FA5}">
                      <a16:colId xmlns:a16="http://schemas.microsoft.com/office/drawing/2014/main" val="20001"/>
                    </a:ext>
                  </a:extLst>
                </a:gridCol>
                <a:gridCol w="2527543">
                  <a:extLst>
                    <a:ext uri="{9D8B030D-6E8A-4147-A177-3AD203B41FA5}">
                      <a16:colId xmlns:a16="http://schemas.microsoft.com/office/drawing/2014/main" val="20002"/>
                    </a:ext>
                  </a:extLst>
                </a:gridCol>
              </a:tblGrid>
              <a:tr h="516138">
                <a:tc>
                  <a:txBody>
                    <a:bodyPr/>
                    <a:lstStyle/>
                    <a:p>
                      <a:pPr algn="ctr" fontAlgn="b"/>
                      <a:r>
                        <a:rPr lang="es-MX" sz="2400" b="1" i="0" u="none" strike="noStrike">
                          <a:solidFill>
                            <a:srgbClr val="FFFFFF"/>
                          </a:solidFill>
                          <a:latin typeface="Arial"/>
                        </a:rPr>
                        <a:t>Desde</a:t>
                      </a:r>
                    </a:p>
                  </a:txBody>
                  <a:tcPr marL="9525" marR="9525" marT="9525"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8064A2"/>
                    </a:solidFill>
                  </a:tcPr>
                </a:tc>
                <a:tc>
                  <a:txBody>
                    <a:bodyPr/>
                    <a:lstStyle/>
                    <a:p>
                      <a:pPr algn="ctr" fontAlgn="b"/>
                      <a:r>
                        <a:rPr lang="es-MX" sz="2400" b="1" i="0" u="none" strike="noStrike">
                          <a:solidFill>
                            <a:srgbClr val="FFFFFF"/>
                          </a:solidFill>
                          <a:latin typeface="Arial"/>
                        </a:rPr>
                        <a:t>Hasta</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8064A2"/>
                    </a:solidFill>
                  </a:tcPr>
                </a:tc>
                <a:tc>
                  <a:txBody>
                    <a:bodyPr/>
                    <a:lstStyle/>
                    <a:p>
                      <a:pPr algn="ctr" fontAlgn="b"/>
                      <a:r>
                        <a:rPr lang="es-MX" sz="2400" b="1" i="0" u="none" strike="noStrike">
                          <a:solidFill>
                            <a:srgbClr val="FFFFFF"/>
                          </a:solidFill>
                          <a:latin typeface="Arial"/>
                        </a:rPr>
                        <a:t>Bono</a:t>
                      </a:r>
                    </a:p>
                  </a:txBody>
                  <a:tcPr marL="9525" marR="9525" marT="9525"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8064A2"/>
                    </a:solidFill>
                  </a:tcPr>
                </a:tc>
                <a:extLst>
                  <a:ext uri="{0D108BD9-81ED-4DB2-BD59-A6C34878D82A}">
                    <a16:rowId xmlns:a16="http://schemas.microsoft.com/office/drawing/2014/main" val="10000"/>
                  </a:ext>
                </a:extLst>
              </a:tr>
              <a:tr h="516138">
                <a:tc>
                  <a:txBody>
                    <a:bodyPr/>
                    <a:lstStyle/>
                    <a:p>
                      <a:pPr algn="ctr" fontAlgn="b"/>
                      <a:r>
                        <a:rPr lang="es-MX" sz="2400" b="0" i="0" u="none" strike="noStrike" dirty="0">
                          <a:solidFill>
                            <a:srgbClr val="000000"/>
                          </a:solidFill>
                          <a:latin typeface="Arial"/>
                        </a:rPr>
                        <a:t>      250,000</a:t>
                      </a:r>
                    </a:p>
                  </a:txBody>
                  <a:tcPr marL="9525" marR="9525" marT="9525"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tc>
                  <a:txBody>
                    <a:bodyPr/>
                    <a:lstStyle/>
                    <a:p>
                      <a:pPr algn="ctr" fontAlgn="b"/>
                      <a:r>
                        <a:rPr lang="es-MX" sz="2400" b="0" i="0" u="none" strike="noStrike" dirty="0">
                          <a:solidFill>
                            <a:srgbClr val="000000"/>
                          </a:solidFill>
                          <a:latin typeface="Arial"/>
                        </a:rPr>
                        <a:t>      500,000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tc>
                  <a:txBody>
                    <a:bodyPr/>
                    <a:lstStyle/>
                    <a:p>
                      <a:pPr algn="ctr" fontAlgn="b"/>
                      <a:r>
                        <a:rPr lang="es-MX" sz="2400" b="0" i="0" u="none" strike="noStrike">
                          <a:solidFill>
                            <a:srgbClr val="000000"/>
                          </a:solidFill>
                          <a:latin typeface="Arial"/>
                        </a:rPr>
                        <a:t>1%</a:t>
                      </a:r>
                    </a:p>
                  </a:txBody>
                  <a:tcPr marL="9525" marR="9525" marT="9525"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extLst>
                  <a:ext uri="{0D108BD9-81ED-4DB2-BD59-A6C34878D82A}">
                    <a16:rowId xmlns:a16="http://schemas.microsoft.com/office/drawing/2014/main" val="10001"/>
                  </a:ext>
                </a:extLst>
              </a:tr>
              <a:tr h="516138">
                <a:tc>
                  <a:txBody>
                    <a:bodyPr/>
                    <a:lstStyle/>
                    <a:p>
                      <a:pPr algn="ctr" fontAlgn="b"/>
                      <a:r>
                        <a:rPr lang="es-MX" sz="2400" b="0" i="0" u="none" strike="noStrike" dirty="0">
                          <a:solidFill>
                            <a:srgbClr val="000000"/>
                          </a:solidFill>
                          <a:latin typeface="Arial"/>
                        </a:rPr>
                        <a:t>      500,001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0EC"/>
                    </a:solidFill>
                  </a:tcPr>
                </a:tc>
                <a:tc>
                  <a:txBody>
                    <a:bodyPr/>
                    <a:lstStyle/>
                    <a:p>
                      <a:pPr algn="ctr" fontAlgn="b"/>
                      <a:r>
                        <a:rPr lang="es-MX" sz="2400" b="0" i="0" u="none" strike="noStrike" dirty="0">
                          <a:solidFill>
                            <a:srgbClr val="000000"/>
                          </a:solidFill>
                          <a:latin typeface="Arial"/>
                        </a:rPr>
                        <a:t>     1,000,000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0EC"/>
                    </a:solidFill>
                  </a:tcPr>
                </a:tc>
                <a:tc>
                  <a:txBody>
                    <a:bodyPr/>
                    <a:lstStyle/>
                    <a:p>
                      <a:pPr algn="ctr" fontAlgn="b"/>
                      <a:r>
                        <a:rPr lang="es-MX" sz="2400" b="0" i="0" u="none" strike="noStrike">
                          <a:solidFill>
                            <a:srgbClr val="000000"/>
                          </a:solidFill>
                          <a:latin typeface="Arial"/>
                        </a:rPr>
                        <a:t>2%</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0EC"/>
                    </a:solidFill>
                  </a:tcPr>
                </a:tc>
                <a:extLst>
                  <a:ext uri="{0D108BD9-81ED-4DB2-BD59-A6C34878D82A}">
                    <a16:rowId xmlns:a16="http://schemas.microsoft.com/office/drawing/2014/main" val="10002"/>
                  </a:ext>
                </a:extLst>
              </a:tr>
              <a:tr h="516138">
                <a:tc>
                  <a:txBody>
                    <a:bodyPr/>
                    <a:lstStyle/>
                    <a:p>
                      <a:pPr algn="ctr" fontAlgn="b"/>
                      <a:r>
                        <a:rPr lang="es-MX" sz="2400" b="0" i="0" u="none" strike="noStrike" dirty="0">
                          <a:solidFill>
                            <a:srgbClr val="000000"/>
                          </a:solidFill>
                          <a:latin typeface="Arial"/>
                        </a:rPr>
                        <a:t>      1,000,001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tc>
                  <a:txBody>
                    <a:bodyPr/>
                    <a:lstStyle/>
                    <a:p>
                      <a:pPr algn="ctr" fontAlgn="b"/>
                      <a:r>
                        <a:rPr lang="es-MX" sz="2400" b="0" i="0" u="none" strike="noStrike" dirty="0">
                          <a:solidFill>
                            <a:srgbClr val="000000"/>
                          </a:solidFill>
                          <a:latin typeface="Arial"/>
                        </a:rPr>
                        <a:t>      1,500,000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tc>
                  <a:txBody>
                    <a:bodyPr/>
                    <a:lstStyle/>
                    <a:p>
                      <a:pPr algn="ctr" fontAlgn="b"/>
                      <a:r>
                        <a:rPr lang="es-MX" sz="2400" b="0" i="0" u="none" strike="noStrike">
                          <a:solidFill>
                            <a:srgbClr val="000000"/>
                          </a:solidFill>
                          <a:latin typeface="Arial"/>
                        </a:rPr>
                        <a:t>3%</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extLst>
                  <a:ext uri="{0D108BD9-81ED-4DB2-BD59-A6C34878D82A}">
                    <a16:rowId xmlns:a16="http://schemas.microsoft.com/office/drawing/2014/main" val="10003"/>
                  </a:ext>
                </a:extLst>
              </a:tr>
              <a:tr h="516138">
                <a:tc>
                  <a:txBody>
                    <a:bodyPr/>
                    <a:lstStyle/>
                    <a:p>
                      <a:pPr algn="ctr" fontAlgn="b"/>
                      <a:r>
                        <a:rPr lang="es-MX" sz="2400" b="0" i="0" u="none" strike="noStrike" dirty="0">
                          <a:solidFill>
                            <a:srgbClr val="000000"/>
                          </a:solidFill>
                          <a:latin typeface="Arial"/>
                        </a:rPr>
                        <a:t>      1,500,001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0EC"/>
                    </a:solidFill>
                  </a:tcPr>
                </a:tc>
                <a:tc>
                  <a:txBody>
                    <a:bodyPr/>
                    <a:lstStyle/>
                    <a:p>
                      <a:pPr algn="ctr" fontAlgn="b"/>
                      <a:r>
                        <a:rPr lang="es-MX" sz="2400" b="0" i="0" u="none" strike="noStrike" dirty="0">
                          <a:solidFill>
                            <a:srgbClr val="000000"/>
                          </a:solidFill>
                          <a:latin typeface="Arial"/>
                        </a:rPr>
                        <a:t>   2,500,000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0EC"/>
                    </a:solidFill>
                  </a:tcPr>
                </a:tc>
                <a:tc>
                  <a:txBody>
                    <a:bodyPr/>
                    <a:lstStyle/>
                    <a:p>
                      <a:pPr algn="ctr" fontAlgn="b"/>
                      <a:r>
                        <a:rPr lang="es-MX" sz="2400" b="0" i="0" u="none" strike="noStrike">
                          <a:solidFill>
                            <a:srgbClr val="000000"/>
                          </a:solidFill>
                          <a:latin typeface="Arial"/>
                        </a:rPr>
                        <a:t>4%</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0EC"/>
                    </a:solidFill>
                  </a:tcPr>
                </a:tc>
                <a:extLst>
                  <a:ext uri="{0D108BD9-81ED-4DB2-BD59-A6C34878D82A}">
                    <a16:rowId xmlns:a16="http://schemas.microsoft.com/office/drawing/2014/main" val="10004"/>
                  </a:ext>
                </a:extLst>
              </a:tr>
              <a:tr h="516138">
                <a:tc>
                  <a:txBody>
                    <a:bodyPr/>
                    <a:lstStyle/>
                    <a:p>
                      <a:pPr algn="ctr" fontAlgn="b"/>
                      <a:r>
                        <a:rPr lang="es-MX" sz="2400" b="0" i="0" u="none" strike="noStrike" dirty="0">
                          <a:solidFill>
                            <a:srgbClr val="000000"/>
                          </a:solidFill>
                          <a:latin typeface="Arial"/>
                        </a:rPr>
                        <a:t>   2,500,001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tc>
                  <a:txBody>
                    <a:bodyPr/>
                    <a:lstStyle/>
                    <a:p>
                      <a:pPr algn="ctr" fontAlgn="b"/>
                      <a:r>
                        <a:rPr lang="es-MX" sz="2400" b="0" i="0" u="none" strike="noStrike" dirty="0">
                          <a:solidFill>
                            <a:srgbClr val="000000"/>
                          </a:solidFill>
                          <a:latin typeface="Arial"/>
                        </a:rPr>
                        <a:t>   3,500,000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tc>
                  <a:txBody>
                    <a:bodyPr/>
                    <a:lstStyle/>
                    <a:p>
                      <a:pPr algn="ctr" fontAlgn="b"/>
                      <a:r>
                        <a:rPr lang="es-MX" sz="2400" b="0" i="0" u="none" strike="noStrike">
                          <a:solidFill>
                            <a:srgbClr val="000000"/>
                          </a:solidFill>
                          <a:latin typeface="Arial"/>
                        </a:rPr>
                        <a:t>5%</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C0DA"/>
                    </a:solidFill>
                  </a:tcPr>
                </a:tc>
                <a:extLst>
                  <a:ext uri="{0D108BD9-81ED-4DB2-BD59-A6C34878D82A}">
                    <a16:rowId xmlns:a16="http://schemas.microsoft.com/office/drawing/2014/main" val="10005"/>
                  </a:ext>
                </a:extLst>
              </a:tr>
              <a:tr h="516138">
                <a:tc>
                  <a:txBody>
                    <a:bodyPr/>
                    <a:lstStyle/>
                    <a:p>
                      <a:pPr algn="ctr" fontAlgn="b"/>
                      <a:r>
                        <a:rPr lang="es-MX" sz="2400" b="0" i="0" u="none" strike="noStrike" dirty="0">
                          <a:solidFill>
                            <a:srgbClr val="000000"/>
                          </a:solidFill>
                          <a:latin typeface="Arial"/>
                        </a:rPr>
                        <a:t>   3,500,001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E5E0EC"/>
                    </a:solidFill>
                  </a:tcPr>
                </a:tc>
                <a:tc>
                  <a:txBody>
                    <a:bodyPr/>
                    <a:lstStyle/>
                    <a:p>
                      <a:pPr algn="ctr" fontAlgn="b"/>
                      <a:r>
                        <a:rPr lang="es-MX" sz="2400" b="0" i="0" u="none" strike="noStrike">
                          <a:solidFill>
                            <a:srgbClr val="000000"/>
                          </a:solidFill>
                          <a:latin typeface="Arial"/>
                        </a:rPr>
                        <a:t>en adelante</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E5E0EC"/>
                    </a:solidFill>
                  </a:tcPr>
                </a:tc>
                <a:tc>
                  <a:txBody>
                    <a:bodyPr/>
                    <a:lstStyle/>
                    <a:p>
                      <a:pPr algn="ctr" fontAlgn="b"/>
                      <a:r>
                        <a:rPr lang="es-MX" sz="2400" b="0" i="0" u="none" strike="noStrike" dirty="0">
                          <a:solidFill>
                            <a:srgbClr val="000000"/>
                          </a:solidFill>
                          <a:latin typeface="Arial"/>
                        </a:rPr>
                        <a:t>6%</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E5E0EC"/>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Análisis de casos</a:t>
            </a:r>
          </a:p>
        </p:txBody>
      </p:sp>
      <p:sp>
        <p:nvSpPr>
          <p:cNvPr id="58369" name="Rectangle 1"/>
          <p:cNvSpPr>
            <a:spLocks noChangeArrowheads="1"/>
          </p:cNvSpPr>
          <p:nvPr/>
        </p:nvSpPr>
        <p:spPr bwMode="auto">
          <a:xfrm>
            <a:off x="683568" y="1196752"/>
            <a:ext cx="756084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a:ln>
                  <a:noFill/>
                </a:ln>
                <a:solidFill>
                  <a:schemeClr val="accent5">
                    <a:lumMod val="50000"/>
                  </a:schemeClr>
                </a:solidFill>
                <a:effectLst/>
                <a:ea typeface="Times New Roman" pitchFamily="18" charset="0"/>
                <a:cs typeface="Arial" pitchFamily="34" charset="0"/>
              </a:rPr>
              <a:t>Caso 1. Adalberto Rivas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MX" sz="1600" b="0" i="0" u="none" strike="noStrike" cap="none" normalizeH="0" baseline="0" dirty="0">
              <a:ln>
                <a:noFill/>
              </a:ln>
              <a:solidFill>
                <a:schemeClr val="accent5">
                  <a:lumMod val="50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a:ln>
                  <a:noFill/>
                </a:ln>
                <a:solidFill>
                  <a:schemeClr val="accent5">
                    <a:lumMod val="50000"/>
                  </a:schemeClr>
                </a:solidFill>
                <a:effectLst/>
                <a:ea typeface="Times New Roman" pitchFamily="18" charset="0"/>
                <a:cs typeface="Arial" pitchFamily="34" charset="0"/>
              </a:rPr>
              <a:t>Adalberto Rivas  trabaja como Agente de Seguros </a:t>
            </a:r>
            <a:r>
              <a:rPr kumimoji="0" lang="es-ES" sz="1600" b="0" i="0" u="none" strike="noStrike" cap="none" normalizeH="0" baseline="0" dirty="0" err="1">
                <a:ln>
                  <a:noFill/>
                </a:ln>
                <a:solidFill>
                  <a:schemeClr val="accent5">
                    <a:lumMod val="50000"/>
                  </a:schemeClr>
                </a:solidFill>
                <a:effectLst/>
                <a:ea typeface="Times New Roman" pitchFamily="18" charset="0"/>
                <a:cs typeface="Arial" pitchFamily="34" charset="0"/>
              </a:rPr>
              <a:t>Qu</a:t>
            </a:r>
            <a:r>
              <a:rPr lang="es-ES" sz="1600" dirty="0" err="1">
                <a:solidFill>
                  <a:schemeClr val="accent5">
                    <a:lumMod val="50000"/>
                  </a:schemeClr>
                </a:solidFill>
                <a:ea typeface="Times New Roman" pitchFamily="18" charset="0"/>
                <a:cs typeface="Arial" pitchFamily="34" charset="0"/>
              </a:rPr>
              <a:t>á</a:t>
            </a:r>
            <a:r>
              <a:rPr kumimoji="0" lang="es-ES" sz="1600" b="0" i="0" u="none" strike="noStrike" cap="none" normalizeH="0" baseline="0" dirty="0" err="1">
                <a:ln>
                  <a:noFill/>
                </a:ln>
                <a:solidFill>
                  <a:schemeClr val="accent5">
                    <a:lumMod val="50000"/>
                  </a:schemeClr>
                </a:solidFill>
                <a:effectLst/>
                <a:ea typeface="Times New Roman" pitchFamily="18" charset="0"/>
                <a:cs typeface="Arial" pitchFamily="34" charset="0"/>
              </a:rPr>
              <a:t>litas</a:t>
            </a:r>
            <a:r>
              <a:rPr kumimoji="0" lang="es-ES" sz="1600" b="0" i="0" u="none" strike="noStrike" cap="none" normalizeH="0" baseline="0" dirty="0">
                <a:ln>
                  <a:noFill/>
                </a:ln>
                <a:solidFill>
                  <a:schemeClr val="accent5">
                    <a:lumMod val="50000"/>
                  </a:schemeClr>
                </a:solidFill>
                <a:effectLst/>
                <a:ea typeface="Times New Roman" pitchFamily="18" charset="0"/>
                <a:cs typeface="Arial" pitchFamily="34" charset="0"/>
              </a:rPr>
              <a:t>, en una región con un fuerte desarrollo comercial. Desde el principio, se fijó como estrategia central, visitar a  los dueños de los principales comercios de la zona, con la finalidad de asegurar sus vehículos.</a:t>
            </a:r>
            <a:endParaRPr kumimoji="0" lang="es-MX" sz="1600" b="0" i="0" u="none" strike="noStrike" cap="none" normalizeH="0" baseline="0" dirty="0">
              <a:ln>
                <a:noFill/>
              </a:ln>
              <a:solidFill>
                <a:schemeClr val="accent5">
                  <a:lumMod val="50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600" b="0" i="0" u="none" strike="noStrike" cap="none" normalizeH="0" baseline="0" dirty="0">
              <a:ln>
                <a:noFill/>
              </a:ln>
              <a:solidFill>
                <a:schemeClr val="accent5">
                  <a:lumMod val="50000"/>
                </a:schemeClr>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a:ln>
                  <a:noFill/>
                </a:ln>
                <a:solidFill>
                  <a:schemeClr val="accent5">
                    <a:lumMod val="50000"/>
                  </a:schemeClr>
                </a:solidFill>
                <a:effectLst/>
                <a:ea typeface="Times New Roman" pitchFamily="18" charset="0"/>
                <a:cs typeface="Arial" pitchFamily="34" charset="0"/>
              </a:rPr>
              <a:t>Al cierre de su primer cuatrimestre, Adalberto  decide platicar con su supervisor para analizar juntos porque no está llegando a los resultados deseados, él requiere de un ingreso mensual de $10,000 y ha trabajado arduamente para obtenerlos, sin embargo hasta el momento ha logrado lo siguiente: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a:ln>
                <a:noFill/>
              </a:ln>
              <a:solidFill>
                <a:schemeClr val="accent5">
                  <a:lumMod val="50000"/>
                </a:schemeClr>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a:ln>
                  <a:noFill/>
                </a:ln>
                <a:solidFill>
                  <a:schemeClr val="accent5">
                    <a:lumMod val="50000"/>
                  </a:schemeClr>
                </a:solidFill>
                <a:effectLst/>
                <a:ea typeface="Times New Roman" pitchFamily="18" charset="0"/>
                <a:cs typeface="Arial" pitchFamily="34" charset="0"/>
              </a:rPr>
              <a:t>Datos para análisis: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a:ln>
                <a:noFill/>
              </a:ln>
              <a:solidFill>
                <a:schemeClr val="accent5">
                  <a:lumMod val="50000"/>
                </a:schemeClr>
              </a:solidFill>
              <a:effectLst/>
              <a:cs typeface="Arial" pitchFamily="34" charset="0"/>
            </a:endParaRPr>
          </a:p>
          <a:p>
            <a:pPr marL="177800" lvl="0" indent="-177800" algn="just" eaLnBrk="0" fontAlgn="base" hangingPunct="0">
              <a:spcBef>
                <a:spcPct val="0"/>
              </a:spcBef>
              <a:spcAft>
                <a:spcPct val="0"/>
              </a:spcAft>
              <a:buClr>
                <a:srgbClr val="7030A0"/>
              </a:buClr>
              <a:buFont typeface="Arial" pitchFamily="34" charset="0"/>
              <a:buChar char="•"/>
            </a:pPr>
            <a:r>
              <a:rPr kumimoji="0" lang="es-ES" sz="1600" b="0" i="0" u="none" strike="noStrike" cap="none" normalizeH="0" baseline="0" dirty="0">
                <a:ln>
                  <a:noFill/>
                </a:ln>
                <a:solidFill>
                  <a:schemeClr val="accent5">
                    <a:lumMod val="50000"/>
                  </a:schemeClr>
                </a:solidFill>
                <a:effectLst/>
                <a:ea typeface="Times New Roman" pitchFamily="18" charset="0"/>
                <a:cs typeface="Arial" pitchFamily="34" charset="0"/>
              </a:rPr>
              <a:t>Ingreso mensual: $</a:t>
            </a:r>
            <a:r>
              <a:rPr lang="es-MX" sz="1600" dirty="0">
                <a:solidFill>
                  <a:schemeClr val="accent5">
                    <a:lumMod val="50000"/>
                  </a:schemeClr>
                </a:solidFill>
                <a:ea typeface="Times New Roman" pitchFamily="18" charset="0"/>
                <a:cs typeface="Arial" pitchFamily="34" charset="0"/>
              </a:rPr>
              <a:t>7,383.94</a:t>
            </a:r>
          </a:p>
          <a:p>
            <a:pPr marL="177800" marR="0" lvl="0" indent="-177800" algn="just" defTabSz="914400" rtl="0" eaLnBrk="0" fontAlgn="base" latinLnBrk="0" hangingPunct="0">
              <a:lnSpc>
                <a:spcPct val="100000"/>
              </a:lnSpc>
              <a:spcBef>
                <a:spcPct val="0"/>
              </a:spcBef>
              <a:spcAft>
                <a:spcPct val="0"/>
              </a:spcAft>
              <a:buClr>
                <a:srgbClr val="7030A0"/>
              </a:buClr>
              <a:buSzTx/>
              <a:buFont typeface="Arial" pitchFamily="34" charset="0"/>
              <a:buChar char="•"/>
              <a:tabLst/>
            </a:pPr>
            <a:r>
              <a:rPr kumimoji="0" lang="es-ES" sz="1600" b="0" i="0" u="none" strike="noStrike" cap="none" normalizeH="0" baseline="0" dirty="0">
                <a:ln>
                  <a:noFill/>
                </a:ln>
                <a:solidFill>
                  <a:schemeClr val="accent5">
                    <a:lumMod val="50000"/>
                  </a:schemeClr>
                </a:solidFill>
                <a:effectLst/>
                <a:ea typeface="Times New Roman" pitchFamily="18" charset="0"/>
                <a:cs typeface="Arial" pitchFamily="34" charset="0"/>
              </a:rPr>
              <a:t>Producción Pagada: $328,174.93</a:t>
            </a:r>
            <a:endParaRPr kumimoji="0" lang="es-MX" sz="1600" b="0" i="0" u="none" strike="noStrike" cap="none" normalizeH="0" baseline="0" dirty="0">
              <a:ln>
                <a:noFill/>
              </a:ln>
              <a:solidFill>
                <a:schemeClr val="accent5">
                  <a:lumMod val="50000"/>
                </a:schemeClr>
              </a:solidFill>
              <a:effectLst/>
              <a:cs typeface="Arial" pitchFamily="34" charset="0"/>
            </a:endParaRPr>
          </a:p>
          <a:p>
            <a:pPr marL="177800" marR="0" lvl="0" indent="-177800" algn="just" defTabSz="914400" rtl="0" eaLnBrk="0" fontAlgn="base" latinLnBrk="0" hangingPunct="0">
              <a:lnSpc>
                <a:spcPct val="100000"/>
              </a:lnSpc>
              <a:spcBef>
                <a:spcPct val="0"/>
              </a:spcBef>
              <a:spcAft>
                <a:spcPct val="0"/>
              </a:spcAft>
              <a:buClr>
                <a:srgbClr val="7030A0"/>
              </a:buClr>
              <a:buSzTx/>
              <a:buFont typeface="Arial" pitchFamily="34" charset="0"/>
              <a:buChar char="•"/>
              <a:tabLst/>
            </a:pPr>
            <a:r>
              <a:rPr kumimoji="0" lang="es-ES" sz="1600" b="0" i="0" u="none" strike="noStrike" cap="none" normalizeH="0" baseline="0" dirty="0">
                <a:ln>
                  <a:noFill/>
                </a:ln>
                <a:solidFill>
                  <a:schemeClr val="accent5">
                    <a:lumMod val="50000"/>
                  </a:schemeClr>
                </a:solidFill>
                <a:effectLst/>
                <a:ea typeface="Times New Roman" pitchFamily="18" charset="0"/>
                <a:cs typeface="Arial" pitchFamily="34" charset="0"/>
              </a:rPr>
              <a:t>Número de Negocios: 112</a:t>
            </a:r>
            <a:endParaRPr kumimoji="0" lang="es-MX" sz="1600" b="0" i="0" u="none" strike="noStrike" cap="none" normalizeH="0" baseline="0" dirty="0">
              <a:ln>
                <a:noFill/>
              </a:ln>
              <a:solidFill>
                <a:schemeClr val="accent5">
                  <a:lumMod val="50000"/>
                </a:schemeClr>
              </a:solidFill>
              <a:effectLst/>
              <a:cs typeface="Arial" pitchFamily="34" charset="0"/>
            </a:endParaRPr>
          </a:p>
          <a:p>
            <a:pPr marL="177800" marR="0" lvl="0" indent="-177800" algn="just" defTabSz="914400" rtl="0" eaLnBrk="0" fontAlgn="base" latinLnBrk="0" hangingPunct="0">
              <a:lnSpc>
                <a:spcPct val="100000"/>
              </a:lnSpc>
              <a:spcBef>
                <a:spcPct val="0"/>
              </a:spcBef>
              <a:spcAft>
                <a:spcPct val="0"/>
              </a:spcAft>
              <a:buClr>
                <a:srgbClr val="7030A0"/>
              </a:buClr>
              <a:buSzTx/>
              <a:buFont typeface="Arial" pitchFamily="34" charset="0"/>
              <a:buChar char="•"/>
              <a:tabLst/>
            </a:pPr>
            <a:r>
              <a:rPr kumimoji="0" lang="es-ES" sz="1600" b="0" i="0" u="none" strike="noStrike" cap="none" normalizeH="0" baseline="0" dirty="0">
                <a:ln>
                  <a:noFill/>
                </a:ln>
                <a:solidFill>
                  <a:schemeClr val="accent5">
                    <a:lumMod val="50000"/>
                  </a:schemeClr>
                </a:solidFill>
                <a:effectLst/>
                <a:ea typeface="Times New Roman" pitchFamily="18" charset="0"/>
                <a:cs typeface="Arial" pitchFamily="34" charset="0"/>
              </a:rPr>
              <a:t>Prima Promedio: $5,248</a:t>
            </a:r>
            <a:endParaRPr kumimoji="0" lang="es-MX" sz="1600" b="0" i="0" u="none" strike="noStrike" cap="none" normalizeH="0" baseline="0" dirty="0">
              <a:ln>
                <a:noFill/>
              </a:ln>
              <a:solidFill>
                <a:schemeClr val="accent5">
                  <a:lumMod val="50000"/>
                </a:schemeClr>
              </a:solidFill>
              <a:effectLst/>
              <a:cs typeface="Arial" pitchFamily="34" charset="0"/>
            </a:endParaRPr>
          </a:p>
          <a:p>
            <a:pPr marL="177800" marR="0" lvl="0" indent="-177800" algn="just" defTabSz="914400" rtl="0" eaLnBrk="0" fontAlgn="base" latinLnBrk="0" hangingPunct="0">
              <a:lnSpc>
                <a:spcPct val="100000"/>
              </a:lnSpc>
              <a:spcBef>
                <a:spcPct val="0"/>
              </a:spcBef>
              <a:spcAft>
                <a:spcPct val="0"/>
              </a:spcAft>
              <a:buClr>
                <a:srgbClr val="7030A0"/>
              </a:buClr>
              <a:buSzTx/>
              <a:buFont typeface="Arial" pitchFamily="34" charset="0"/>
              <a:buChar char="•"/>
              <a:tabLst/>
            </a:pPr>
            <a:r>
              <a:rPr kumimoji="0" lang="es-ES" sz="1600" b="0" i="0" u="none" strike="noStrike" cap="none" normalizeH="0" baseline="0" dirty="0">
                <a:ln>
                  <a:noFill/>
                </a:ln>
                <a:solidFill>
                  <a:schemeClr val="accent5">
                    <a:lumMod val="50000"/>
                  </a:schemeClr>
                </a:solidFill>
                <a:effectLst/>
                <a:ea typeface="Times New Roman" pitchFamily="18" charset="0"/>
                <a:cs typeface="Arial" pitchFamily="34" charset="0"/>
              </a:rPr>
              <a:t>Forma de pago: 30% anual, 40% semestral, 10% trimestral y 20% mensual</a:t>
            </a:r>
            <a:endParaRPr kumimoji="0" lang="es-ES" sz="1600" b="0" i="0" u="none" strike="noStrike" cap="none" normalizeH="0" baseline="0" dirty="0">
              <a:ln>
                <a:noFill/>
              </a:ln>
              <a:solidFill>
                <a:schemeClr val="accent5">
                  <a:lumMod val="50000"/>
                </a:schemeClr>
              </a:solidFill>
              <a:effectLst/>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Análisis de casos</a:t>
            </a:r>
          </a:p>
        </p:txBody>
      </p:sp>
      <p:pic>
        <p:nvPicPr>
          <p:cNvPr id="4098" name="Picture 2"/>
          <p:cNvPicPr>
            <a:picLocks noChangeAspect="1" noChangeArrowheads="1"/>
          </p:cNvPicPr>
          <p:nvPr/>
        </p:nvPicPr>
        <p:blipFill>
          <a:blip r:embed="rId3" cstate="print"/>
          <a:srcRect/>
          <a:stretch>
            <a:fillRect/>
          </a:stretch>
        </p:blipFill>
        <p:spPr bwMode="auto">
          <a:xfrm>
            <a:off x="781050" y="1164679"/>
            <a:ext cx="7581900" cy="50006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Análisis de casos</a:t>
            </a:r>
          </a:p>
        </p:txBody>
      </p:sp>
      <p:pic>
        <p:nvPicPr>
          <p:cNvPr id="27650" name="Picture 2"/>
          <p:cNvPicPr>
            <a:picLocks noChangeAspect="1" noChangeArrowheads="1"/>
          </p:cNvPicPr>
          <p:nvPr/>
        </p:nvPicPr>
        <p:blipFill>
          <a:blip r:embed="rId3" cstate="print"/>
          <a:srcRect/>
          <a:stretch>
            <a:fillRect/>
          </a:stretch>
        </p:blipFill>
        <p:spPr bwMode="auto">
          <a:xfrm>
            <a:off x="395536" y="1441450"/>
            <a:ext cx="8413134" cy="3931766"/>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Análisis de casos</a:t>
            </a:r>
          </a:p>
        </p:txBody>
      </p:sp>
      <p:pic>
        <p:nvPicPr>
          <p:cNvPr id="28674" name="Picture 2"/>
          <p:cNvPicPr>
            <a:picLocks noChangeAspect="1" noChangeArrowheads="1"/>
          </p:cNvPicPr>
          <p:nvPr/>
        </p:nvPicPr>
        <p:blipFill>
          <a:blip r:embed="rId3" cstate="print"/>
          <a:srcRect/>
          <a:stretch>
            <a:fillRect/>
          </a:stretch>
        </p:blipFill>
        <p:spPr bwMode="auto">
          <a:xfrm>
            <a:off x="539552" y="1513458"/>
            <a:ext cx="8104970" cy="378775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Análisis de casos</a:t>
            </a:r>
          </a:p>
        </p:txBody>
      </p:sp>
      <p:sp>
        <p:nvSpPr>
          <p:cNvPr id="94209" name="Rectangle 1"/>
          <p:cNvSpPr>
            <a:spLocks noChangeArrowheads="1"/>
          </p:cNvSpPr>
          <p:nvPr/>
        </p:nvSpPr>
        <p:spPr bwMode="auto">
          <a:xfrm>
            <a:off x="611560" y="1340768"/>
            <a:ext cx="777686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indent="0" algn="just" eaLnBrk="1" fontAlgn="base" hangingPunct="1">
              <a:lnSpc>
                <a:spcPct val="100000"/>
              </a:lnSpc>
              <a:spcBef>
                <a:spcPct val="0"/>
              </a:spcBef>
              <a:spcAft>
                <a:spcPct val="0"/>
              </a:spcAft>
              <a:buClrTx/>
              <a:buSzTx/>
              <a:buFontTx/>
              <a:buNone/>
              <a:tabLst/>
            </a:pPr>
            <a:r>
              <a:rPr lang="es-ES" sz="1600" b="1" dirty="0">
                <a:solidFill>
                  <a:schemeClr val="accent5">
                    <a:lumMod val="50000"/>
                  </a:schemeClr>
                </a:solidFill>
                <a:ea typeface="Times New Roman" pitchFamily="18" charset="0"/>
                <a:cs typeface="Arial" pitchFamily="34" charset="0"/>
              </a:rPr>
              <a:t>Caso 2. Juan López</a:t>
            </a:r>
          </a:p>
          <a:p>
            <a:pPr marL="0" marR="0" indent="0" algn="just" eaLnBrk="1" fontAlgn="base" hangingPunct="1">
              <a:lnSpc>
                <a:spcPct val="100000"/>
              </a:lnSpc>
              <a:spcBef>
                <a:spcPct val="0"/>
              </a:spcBef>
              <a:spcAft>
                <a:spcPct val="0"/>
              </a:spcAft>
              <a:buClrTx/>
              <a:buSzTx/>
              <a:buFontTx/>
              <a:buNone/>
              <a:tabLst/>
            </a:pPr>
            <a:endParaRPr lang="es-MX" sz="1600" dirty="0">
              <a:solidFill>
                <a:schemeClr val="accent5">
                  <a:lumMod val="50000"/>
                </a:schemeClr>
              </a:solidFill>
              <a:ea typeface="Times New Roman" pitchFamily="18" charset="0"/>
              <a:cs typeface="Arial" pitchFamily="34" charset="0"/>
            </a:endParaRPr>
          </a:p>
          <a:p>
            <a:pPr marL="0" marR="0" indent="0" algn="just" eaLnBrk="0" fontAlgn="base" hangingPunct="0">
              <a:lnSpc>
                <a:spcPct val="100000"/>
              </a:lnSpc>
              <a:spcBef>
                <a:spcPct val="0"/>
              </a:spcBef>
              <a:spcAft>
                <a:spcPct val="0"/>
              </a:spcAft>
              <a:buClrTx/>
              <a:buSzTx/>
              <a:buFontTx/>
              <a:buNone/>
              <a:tabLst/>
            </a:pPr>
            <a:r>
              <a:rPr lang="es-ES" sz="1600" dirty="0">
                <a:solidFill>
                  <a:schemeClr val="accent5">
                    <a:lumMod val="50000"/>
                  </a:schemeClr>
                </a:solidFill>
                <a:ea typeface="Times New Roman" pitchFamily="18" charset="0"/>
                <a:cs typeface="Arial" pitchFamily="34" charset="0"/>
              </a:rPr>
              <a:t>Juan López, Agente de </a:t>
            </a:r>
            <a:r>
              <a:rPr lang="es-ES" sz="1600" dirty="0" err="1">
                <a:solidFill>
                  <a:schemeClr val="accent5">
                    <a:lumMod val="50000"/>
                  </a:schemeClr>
                </a:solidFill>
                <a:ea typeface="Times New Roman" pitchFamily="18" charset="0"/>
                <a:cs typeface="Arial" pitchFamily="34" charset="0"/>
              </a:rPr>
              <a:t>Quálitas</a:t>
            </a:r>
            <a:r>
              <a:rPr lang="es-ES" sz="1600" dirty="0">
                <a:solidFill>
                  <a:schemeClr val="accent5">
                    <a:lumMod val="50000"/>
                  </a:schemeClr>
                </a:solidFill>
                <a:ea typeface="Times New Roman" pitchFamily="18" charset="0"/>
                <a:cs typeface="Arial" pitchFamily="34" charset="0"/>
              </a:rPr>
              <a:t>,  se encuentra en su primer cuatrimestre de operaciones en una región dedicada al turismo. El ha ubicado las principales zonas residenciales, así como a los dueños de bares, restaurantes y hostales, con la finalidad de ofrecer sus servicios.</a:t>
            </a:r>
          </a:p>
          <a:p>
            <a:pPr marL="0" marR="0" indent="0" algn="just" eaLnBrk="0" fontAlgn="base" hangingPunct="0">
              <a:lnSpc>
                <a:spcPct val="100000"/>
              </a:lnSpc>
              <a:spcBef>
                <a:spcPct val="0"/>
              </a:spcBef>
              <a:spcAft>
                <a:spcPct val="0"/>
              </a:spcAft>
              <a:buClrTx/>
              <a:buSzTx/>
              <a:buFontTx/>
              <a:buNone/>
              <a:tabLst/>
            </a:pPr>
            <a:endParaRPr lang="es-MX" sz="1600" dirty="0">
              <a:solidFill>
                <a:schemeClr val="accent5">
                  <a:lumMod val="50000"/>
                </a:schemeClr>
              </a:solidFill>
              <a:ea typeface="Times New Roman" pitchFamily="18" charset="0"/>
              <a:cs typeface="Arial" pitchFamily="34" charset="0"/>
            </a:endParaRPr>
          </a:p>
          <a:p>
            <a:pPr marL="0" marR="0" indent="0" algn="just" eaLnBrk="0" fontAlgn="base" hangingPunct="0">
              <a:lnSpc>
                <a:spcPct val="100000"/>
              </a:lnSpc>
              <a:spcBef>
                <a:spcPct val="0"/>
              </a:spcBef>
              <a:spcAft>
                <a:spcPct val="0"/>
              </a:spcAft>
              <a:buClrTx/>
              <a:buSzTx/>
              <a:buFontTx/>
              <a:buNone/>
              <a:tabLst/>
            </a:pPr>
            <a:r>
              <a:rPr lang="es-ES" sz="1600" dirty="0">
                <a:solidFill>
                  <a:schemeClr val="accent5">
                    <a:lumMod val="50000"/>
                  </a:schemeClr>
                </a:solidFill>
                <a:ea typeface="Times New Roman" pitchFamily="18" charset="0"/>
                <a:cs typeface="Arial" pitchFamily="34" charset="0"/>
              </a:rPr>
              <a:t>Requiere un ingreso mensual de $15,000</a:t>
            </a:r>
          </a:p>
          <a:p>
            <a:pPr marL="0" marR="0" indent="0" algn="just" eaLnBrk="0" fontAlgn="base" hangingPunct="0">
              <a:lnSpc>
                <a:spcPct val="100000"/>
              </a:lnSpc>
              <a:spcBef>
                <a:spcPct val="0"/>
              </a:spcBef>
              <a:spcAft>
                <a:spcPct val="0"/>
              </a:spcAft>
              <a:buClrTx/>
              <a:buSzTx/>
              <a:buFontTx/>
              <a:buNone/>
              <a:tabLst/>
            </a:pPr>
            <a:endParaRPr lang="es-MX" sz="1600" dirty="0">
              <a:solidFill>
                <a:schemeClr val="accent5">
                  <a:lumMod val="50000"/>
                </a:schemeClr>
              </a:solidFill>
              <a:ea typeface="Times New Roman" pitchFamily="18" charset="0"/>
              <a:cs typeface="Arial" pitchFamily="34" charset="0"/>
            </a:endParaRPr>
          </a:p>
          <a:p>
            <a:pPr marL="0" marR="0" indent="0" algn="just" eaLnBrk="0" fontAlgn="base" hangingPunct="0">
              <a:lnSpc>
                <a:spcPct val="100000"/>
              </a:lnSpc>
              <a:spcBef>
                <a:spcPct val="0"/>
              </a:spcBef>
              <a:spcAft>
                <a:spcPct val="0"/>
              </a:spcAft>
              <a:buClrTx/>
              <a:buSzTx/>
              <a:buFontTx/>
              <a:buNone/>
              <a:tabLst/>
            </a:pPr>
            <a:r>
              <a:rPr lang="es-ES" sz="1600" dirty="0">
                <a:solidFill>
                  <a:schemeClr val="accent5">
                    <a:lumMod val="50000"/>
                  </a:schemeClr>
                </a:solidFill>
                <a:ea typeface="Times New Roman" pitchFamily="18" charset="0"/>
                <a:cs typeface="Arial" pitchFamily="34" charset="0"/>
              </a:rPr>
              <a:t>Juan López  prepara la siguiente información para la  junta que tendrá próximamente con su supervisor.</a:t>
            </a:r>
          </a:p>
          <a:p>
            <a:pPr marL="0" marR="0" indent="0" algn="just" eaLnBrk="0" fontAlgn="base" hangingPunct="0">
              <a:lnSpc>
                <a:spcPct val="100000"/>
              </a:lnSpc>
              <a:spcBef>
                <a:spcPct val="0"/>
              </a:spcBef>
              <a:spcAft>
                <a:spcPct val="0"/>
              </a:spcAft>
              <a:buClrTx/>
              <a:buSzTx/>
              <a:buFontTx/>
              <a:buNone/>
              <a:tabLst/>
            </a:pPr>
            <a:endParaRPr lang="es-MX" sz="1600" dirty="0">
              <a:solidFill>
                <a:schemeClr val="accent5">
                  <a:lumMod val="50000"/>
                </a:schemeClr>
              </a:solidFill>
              <a:ea typeface="Times New Roman" pitchFamily="18" charset="0"/>
              <a:cs typeface="Arial" pitchFamily="34" charset="0"/>
            </a:endParaRPr>
          </a:p>
          <a:p>
            <a:pPr marL="0" marR="0" indent="0" algn="just" eaLnBrk="0" fontAlgn="base" hangingPunct="0">
              <a:lnSpc>
                <a:spcPct val="100000"/>
              </a:lnSpc>
              <a:spcBef>
                <a:spcPct val="0"/>
              </a:spcBef>
              <a:spcAft>
                <a:spcPct val="0"/>
              </a:spcAft>
              <a:buClrTx/>
              <a:buSzTx/>
              <a:buFontTx/>
              <a:buNone/>
              <a:tabLst/>
            </a:pPr>
            <a:r>
              <a:rPr lang="es-ES" sz="1600" b="1" dirty="0">
                <a:solidFill>
                  <a:schemeClr val="accent5">
                    <a:lumMod val="50000"/>
                  </a:schemeClr>
                </a:solidFill>
                <a:ea typeface="Times New Roman" pitchFamily="18" charset="0"/>
                <a:cs typeface="Arial" pitchFamily="34" charset="0"/>
              </a:rPr>
              <a:t>Datos para análisis:</a:t>
            </a:r>
          </a:p>
          <a:p>
            <a:pPr marL="0" marR="0" indent="0" algn="just" eaLnBrk="0" fontAlgn="base" hangingPunct="0">
              <a:lnSpc>
                <a:spcPct val="100000"/>
              </a:lnSpc>
              <a:spcBef>
                <a:spcPct val="0"/>
              </a:spcBef>
              <a:spcAft>
                <a:spcPct val="0"/>
              </a:spcAft>
              <a:buClrTx/>
              <a:buSzTx/>
              <a:buFontTx/>
              <a:buNone/>
              <a:tabLst/>
            </a:pPr>
            <a:endParaRPr lang="es-MX" sz="1600" dirty="0">
              <a:solidFill>
                <a:schemeClr val="accent5">
                  <a:lumMod val="50000"/>
                </a:schemeClr>
              </a:solidFill>
              <a:ea typeface="Times New Roman" pitchFamily="18" charset="0"/>
              <a:cs typeface="Arial" pitchFamily="34" charset="0"/>
            </a:endParaRPr>
          </a:p>
          <a:p>
            <a:pPr marL="177800" marR="0" indent="-177800" algn="just" eaLnBrk="0" fontAlgn="base" hangingPunct="0">
              <a:lnSpc>
                <a:spcPct val="100000"/>
              </a:lnSpc>
              <a:spcBef>
                <a:spcPct val="0"/>
              </a:spcBef>
              <a:spcAft>
                <a:spcPct val="0"/>
              </a:spcAft>
              <a:buClr>
                <a:srgbClr val="7030A0"/>
              </a:buClr>
              <a:buSzTx/>
              <a:buFont typeface="Arial" pitchFamily="34" charset="0"/>
              <a:buChar char="•"/>
              <a:tabLst/>
            </a:pPr>
            <a:r>
              <a:rPr lang="es-ES" sz="1600" dirty="0">
                <a:solidFill>
                  <a:schemeClr val="accent5">
                    <a:lumMod val="50000"/>
                  </a:schemeClr>
                </a:solidFill>
                <a:ea typeface="Times New Roman" pitchFamily="18" charset="0"/>
                <a:cs typeface="Arial" pitchFamily="34" charset="0"/>
              </a:rPr>
              <a:t>Ingreso mensual: $4,544.13</a:t>
            </a:r>
            <a:endParaRPr lang="es-MX" sz="1600" dirty="0">
              <a:solidFill>
                <a:schemeClr val="accent5">
                  <a:lumMod val="50000"/>
                </a:schemeClr>
              </a:solidFill>
              <a:ea typeface="Times New Roman" pitchFamily="18" charset="0"/>
              <a:cs typeface="Arial" pitchFamily="34" charset="0"/>
            </a:endParaRPr>
          </a:p>
          <a:p>
            <a:pPr marL="177800" marR="0" indent="-177800" algn="just" eaLnBrk="0" fontAlgn="base" hangingPunct="0">
              <a:lnSpc>
                <a:spcPct val="100000"/>
              </a:lnSpc>
              <a:spcBef>
                <a:spcPct val="0"/>
              </a:spcBef>
              <a:spcAft>
                <a:spcPct val="0"/>
              </a:spcAft>
              <a:buClr>
                <a:srgbClr val="7030A0"/>
              </a:buClr>
              <a:buSzTx/>
              <a:buFont typeface="Arial" pitchFamily="34" charset="0"/>
              <a:buChar char="•"/>
              <a:tabLst/>
            </a:pPr>
            <a:r>
              <a:rPr lang="es-ES" sz="1600" dirty="0">
                <a:solidFill>
                  <a:schemeClr val="accent5">
                    <a:lumMod val="50000"/>
                  </a:schemeClr>
                </a:solidFill>
                <a:ea typeface="Times New Roman" pitchFamily="18" charset="0"/>
                <a:cs typeface="Arial" pitchFamily="34" charset="0"/>
              </a:rPr>
              <a:t>Producción Pagada: $201,961.50</a:t>
            </a:r>
            <a:endParaRPr lang="es-MX" sz="1600" dirty="0">
              <a:solidFill>
                <a:schemeClr val="accent5">
                  <a:lumMod val="50000"/>
                </a:schemeClr>
              </a:solidFill>
              <a:ea typeface="Times New Roman" pitchFamily="18" charset="0"/>
              <a:cs typeface="Arial" pitchFamily="34" charset="0"/>
            </a:endParaRPr>
          </a:p>
          <a:p>
            <a:pPr marL="177800" marR="0" indent="-177800" algn="just" eaLnBrk="0" fontAlgn="base" hangingPunct="0">
              <a:lnSpc>
                <a:spcPct val="100000"/>
              </a:lnSpc>
              <a:spcBef>
                <a:spcPct val="0"/>
              </a:spcBef>
              <a:spcAft>
                <a:spcPct val="0"/>
              </a:spcAft>
              <a:buClr>
                <a:srgbClr val="7030A0"/>
              </a:buClr>
              <a:buSzTx/>
              <a:buFont typeface="Arial" pitchFamily="34" charset="0"/>
              <a:buChar char="•"/>
              <a:tabLst/>
            </a:pPr>
            <a:r>
              <a:rPr lang="es-ES" sz="1600" dirty="0">
                <a:solidFill>
                  <a:schemeClr val="accent5">
                    <a:lumMod val="50000"/>
                  </a:schemeClr>
                </a:solidFill>
                <a:ea typeface="Times New Roman" pitchFamily="18" charset="0"/>
                <a:cs typeface="Arial" pitchFamily="34" charset="0"/>
              </a:rPr>
              <a:t>Número de Negocios: 52</a:t>
            </a:r>
            <a:endParaRPr lang="es-MX" sz="1600" dirty="0">
              <a:solidFill>
                <a:schemeClr val="accent5">
                  <a:lumMod val="50000"/>
                </a:schemeClr>
              </a:solidFill>
              <a:ea typeface="Times New Roman" pitchFamily="18" charset="0"/>
              <a:cs typeface="Arial" pitchFamily="34" charset="0"/>
            </a:endParaRPr>
          </a:p>
          <a:p>
            <a:pPr marL="177800" marR="0" indent="-177800" algn="just" eaLnBrk="0" fontAlgn="base" hangingPunct="0">
              <a:lnSpc>
                <a:spcPct val="100000"/>
              </a:lnSpc>
              <a:spcBef>
                <a:spcPct val="0"/>
              </a:spcBef>
              <a:spcAft>
                <a:spcPct val="0"/>
              </a:spcAft>
              <a:buClr>
                <a:srgbClr val="7030A0"/>
              </a:buClr>
              <a:buSzTx/>
              <a:buFont typeface="Arial" pitchFamily="34" charset="0"/>
              <a:buChar char="•"/>
              <a:tabLst/>
            </a:pPr>
            <a:r>
              <a:rPr lang="es-ES" sz="1600" dirty="0">
                <a:solidFill>
                  <a:schemeClr val="accent5">
                    <a:lumMod val="50000"/>
                  </a:schemeClr>
                </a:solidFill>
                <a:ea typeface="Times New Roman" pitchFamily="18" charset="0"/>
                <a:cs typeface="Arial" pitchFamily="34" charset="0"/>
              </a:rPr>
              <a:t>Prima Promedio: $10,357</a:t>
            </a:r>
            <a:endParaRPr lang="es-MX" sz="1600" dirty="0">
              <a:solidFill>
                <a:schemeClr val="accent5">
                  <a:lumMod val="50000"/>
                </a:schemeClr>
              </a:solidFill>
              <a:ea typeface="Times New Roman" pitchFamily="18" charset="0"/>
              <a:cs typeface="Arial" pitchFamily="34" charset="0"/>
            </a:endParaRPr>
          </a:p>
          <a:p>
            <a:pPr marL="177800" marR="0" indent="-177800" algn="just" eaLnBrk="0" fontAlgn="base" hangingPunct="0">
              <a:lnSpc>
                <a:spcPct val="100000"/>
              </a:lnSpc>
              <a:spcBef>
                <a:spcPct val="0"/>
              </a:spcBef>
              <a:spcAft>
                <a:spcPct val="0"/>
              </a:spcAft>
              <a:buClr>
                <a:srgbClr val="7030A0"/>
              </a:buClr>
              <a:buSzTx/>
              <a:buFont typeface="Arial" pitchFamily="34" charset="0"/>
              <a:buChar char="•"/>
              <a:tabLst/>
            </a:pPr>
            <a:r>
              <a:rPr lang="es-ES" sz="1600" dirty="0">
                <a:solidFill>
                  <a:schemeClr val="accent5">
                    <a:lumMod val="50000"/>
                  </a:schemeClr>
                </a:solidFill>
                <a:ea typeface="Times New Roman" pitchFamily="18" charset="0"/>
                <a:cs typeface="Arial" pitchFamily="34" charset="0"/>
              </a:rPr>
              <a:t>Forma de pago: 50% semestral y 50% trimestral</a:t>
            </a:r>
          </a:p>
        </p:txBody>
      </p:sp>
      <p:sp>
        <p:nvSpPr>
          <p:cNvPr id="4" name="3 CuadroTexto"/>
          <p:cNvSpPr txBox="1"/>
          <p:nvPr/>
        </p:nvSpPr>
        <p:spPr>
          <a:xfrm>
            <a:off x="6611080" y="6381328"/>
            <a:ext cx="1921360" cy="276999"/>
          </a:xfrm>
          <a:prstGeom prst="rect">
            <a:avLst/>
          </a:prstGeom>
          <a:noFill/>
        </p:spPr>
        <p:txBody>
          <a:bodyPr wrap="none" rtlCol="0">
            <a:spAutoFit/>
          </a:bodyPr>
          <a:lstStyle/>
          <a:p>
            <a:r>
              <a:rPr lang="es-MX" sz="1200" i="1" dirty="0">
                <a:solidFill>
                  <a:schemeClr val="bg1"/>
                </a:solidFill>
              </a:rPr>
              <a:t>Ejercicio 2. Análisis de caso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subTitle" idx="1"/>
          </p:nvPr>
        </p:nvSpPr>
        <p:spPr>
          <a:xfrm>
            <a:off x="1115617" y="1562645"/>
            <a:ext cx="6336703" cy="3738563"/>
          </a:xfrm>
        </p:spPr>
        <p:txBody>
          <a:bodyPr>
            <a:normAutofit/>
          </a:bodyPr>
          <a:lstStyle/>
          <a:p>
            <a:pPr algn="l" eaLnBrk="1" fontAlgn="auto" hangingPunct="1">
              <a:spcAft>
                <a:spcPts val="0"/>
              </a:spcAft>
              <a:buFont typeface="Wingdings 2"/>
              <a:buNone/>
              <a:defRPr/>
            </a:pPr>
            <a:r>
              <a:rPr lang="es-MX" sz="3000" b="1" dirty="0">
                <a:solidFill>
                  <a:schemeClr val="accent5">
                    <a:lumMod val="50000"/>
                  </a:schemeClr>
                </a:solidFill>
              </a:rPr>
              <a:t>Establecimiento de Metas:</a:t>
            </a:r>
          </a:p>
          <a:p>
            <a:pPr algn="l" eaLnBrk="1" fontAlgn="auto" hangingPunct="1">
              <a:spcAft>
                <a:spcPts val="0"/>
              </a:spcAft>
              <a:buFont typeface="Wingdings 2"/>
              <a:buNone/>
              <a:defRPr/>
            </a:pPr>
            <a:endParaRPr lang="es-MX" sz="3000" b="1" dirty="0">
              <a:solidFill>
                <a:schemeClr val="accent5">
                  <a:lumMod val="50000"/>
                </a:schemeClr>
              </a:solidFill>
            </a:endParaRPr>
          </a:p>
          <a:p>
            <a:pPr algn="l" eaLnBrk="1" fontAlgn="auto" hangingPunct="1">
              <a:spcAft>
                <a:spcPts val="0"/>
              </a:spcAft>
              <a:buFont typeface="Arial" pitchFamily="34" charset="0"/>
              <a:buChar char="•"/>
              <a:defRPr/>
            </a:pPr>
            <a:r>
              <a:rPr lang="es-MX" sz="3000" dirty="0">
                <a:solidFill>
                  <a:schemeClr val="accent5">
                    <a:lumMod val="50000"/>
                  </a:schemeClr>
                </a:solidFill>
              </a:rPr>
              <a:t> Cuatrimestral</a:t>
            </a:r>
          </a:p>
          <a:p>
            <a:pPr algn="l" eaLnBrk="1" fontAlgn="auto" hangingPunct="1">
              <a:spcAft>
                <a:spcPts val="0"/>
              </a:spcAft>
              <a:buFont typeface="Arial" pitchFamily="34" charset="0"/>
              <a:buChar char="•"/>
              <a:defRPr/>
            </a:pPr>
            <a:r>
              <a:rPr lang="es-MX" sz="3000" dirty="0">
                <a:solidFill>
                  <a:schemeClr val="accent5">
                    <a:lumMod val="50000"/>
                  </a:schemeClr>
                </a:solidFill>
              </a:rPr>
              <a:t> Mensual</a:t>
            </a:r>
          </a:p>
          <a:p>
            <a:pPr algn="l" eaLnBrk="1" fontAlgn="auto" hangingPunct="1">
              <a:spcAft>
                <a:spcPts val="0"/>
              </a:spcAft>
              <a:buFont typeface="Arial" pitchFamily="34" charset="0"/>
              <a:buChar char="•"/>
              <a:defRPr/>
            </a:pPr>
            <a:r>
              <a:rPr lang="es-MX" sz="3000" dirty="0">
                <a:solidFill>
                  <a:schemeClr val="accent5">
                    <a:lumMod val="50000"/>
                  </a:schemeClr>
                </a:solidFill>
              </a:rPr>
              <a:t> Semanal</a:t>
            </a:r>
          </a:p>
          <a:p>
            <a:pPr algn="l" eaLnBrk="1" fontAlgn="auto" hangingPunct="1">
              <a:spcAft>
                <a:spcPts val="0"/>
              </a:spcAft>
              <a:buFont typeface="Arial" pitchFamily="34" charset="0"/>
              <a:buChar char="•"/>
              <a:defRPr/>
            </a:pPr>
            <a:r>
              <a:rPr lang="es-MX" sz="3000" dirty="0">
                <a:solidFill>
                  <a:schemeClr val="accent5">
                    <a:lumMod val="50000"/>
                  </a:schemeClr>
                </a:solidFill>
              </a:rPr>
              <a:t> Diaria</a:t>
            </a:r>
          </a:p>
          <a:p>
            <a:pPr algn="l" eaLnBrk="1" fontAlgn="auto" hangingPunct="1">
              <a:spcAft>
                <a:spcPts val="0"/>
              </a:spcAft>
              <a:buFont typeface="Wingdings 2"/>
              <a:buNone/>
              <a:defRPr/>
            </a:pPr>
            <a:endParaRPr sz="3000" dirty="0">
              <a:solidFill>
                <a:schemeClr val="accent5">
                  <a:lumMod val="50000"/>
                </a:schemeClr>
              </a:solidFill>
            </a:endParaRPr>
          </a:p>
        </p:txBody>
      </p:sp>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pic>
        <p:nvPicPr>
          <p:cNvPr id="28678" name="Picture 6" descr="C:\Users\Pilar\Pictures\qualitas lugares prospeccion\ejemplo-plan-marketing.jpg"/>
          <p:cNvPicPr>
            <a:picLocks noChangeAspect="1" noChangeArrowheads="1"/>
          </p:cNvPicPr>
          <p:nvPr/>
        </p:nvPicPr>
        <p:blipFill>
          <a:blip r:embed="rId3" cstate="print"/>
          <a:srcRect/>
          <a:stretch>
            <a:fillRect/>
          </a:stretch>
        </p:blipFill>
        <p:spPr bwMode="auto">
          <a:xfrm>
            <a:off x="3995936" y="2492896"/>
            <a:ext cx="3793604" cy="2712427"/>
          </a:xfrm>
          <a:prstGeom prst="rect">
            <a:avLst/>
          </a:prstGeom>
          <a:noFill/>
        </p:spPr>
      </p:pic>
      <p:sp>
        <p:nvSpPr>
          <p:cNvPr id="11" name="10 CuadroTexto"/>
          <p:cNvSpPr txBox="1"/>
          <p:nvPr/>
        </p:nvSpPr>
        <p:spPr>
          <a:xfrm>
            <a:off x="6200009" y="6381328"/>
            <a:ext cx="2476447" cy="276999"/>
          </a:xfrm>
          <a:prstGeom prst="rect">
            <a:avLst/>
          </a:prstGeom>
          <a:noFill/>
        </p:spPr>
        <p:txBody>
          <a:bodyPr wrap="none" rtlCol="0">
            <a:spAutoFit/>
          </a:bodyPr>
          <a:lstStyle/>
          <a:p>
            <a:r>
              <a:rPr lang="es-MX" sz="1200" i="1" dirty="0">
                <a:solidFill>
                  <a:schemeClr val="bg1"/>
                </a:solidFill>
              </a:rPr>
              <a:t>Ejercicio 3. Establecimiento de metas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graphicFrame>
        <p:nvGraphicFramePr>
          <p:cNvPr id="9" name="8 Tabla"/>
          <p:cNvGraphicFramePr>
            <a:graphicFrameLocks noGrp="1"/>
          </p:cNvGraphicFramePr>
          <p:nvPr/>
        </p:nvGraphicFramePr>
        <p:xfrm>
          <a:off x="1115616" y="1794701"/>
          <a:ext cx="6408711" cy="600075"/>
        </p:xfrm>
        <a:graphic>
          <a:graphicData uri="http://schemas.openxmlformats.org/drawingml/2006/table">
            <a:tbl>
              <a:tblPr/>
              <a:tblGrid>
                <a:gridCol w="2036119">
                  <a:extLst>
                    <a:ext uri="{9D8B030D-6E8A-4147-A177-3AD203B41FA5}">
                      <a16:colId xmlns:a16="http://schemas.microsoft.com/office/drawing/2014/main" val="20000"/>
                    </a:ext>
                  </a:extLst>
                </a:gridCol>
                <a:gridCol w="1001038">
                  <a:extLst>
                    <a:ext uri="{9D8B030D-6E8A-4147-A177-3AD203B41FA5}">
                      <a16:colId xmlns:a16="http://schemas.microsoft.com/office/drawing/2014/main" val="20001"/>
                    </a:ext>
                  </a:extLst>
                </a:gridCol>
                <a:gridCol w="1023877">
                  <a:extLst>
                    <a:ext uri="{9D8B030D-6E8A-4147-A177-3AD203B41FA5}">
                      <a16:colId xmlns:a16="http://schemas.microsoft.com/office/drawing/2014/main" val="20002"/>
                    </a:ext>
                  </a:extLst>
                </a:gridCol>
                <a:gridCol w="1158325">
                  <a:extLst>
                    <a:ext uri="{9D8B030D-6E8A-4147-A177-3AD203B41FA5}">
                      <a16:colId xmlns:a16="http://schemas.microsoft.com/office/drawing/2014/main" val="20003"/>
                    </a:ext>
                  </a:extLst>
                </a:gridCol>
                <a:gridCol w="1189352">
                  <a:extLst>
                    <a:ext uri="{9D8B030D-6E8A-4147-A177-3AD203B41FA5}">
                      <a16:colId xmlns:a16="http://schemas.microsoft.com/office/drawing/2014/main" val="20004"/>
                    </a:ext>
                  </a:extLst>
                </a:gridCol>
              </a:tblGrid>
              <a:tr h="200025">
                <a:tc>
                  <a:txBody>
                    <a:bodyPr/>
                    <a:lstStyle/>
                    <a:p>
                      <a:pPr algn="ctr" fontAlgn="b"/>
                      <a:endParaRPr lang="es-MX" sz="1200" b="1" i="0" u="none" strike="noStrike">
                        <a:latin typeface="Arial"/>
                      </a:endParaRPr>
                    </a:p>
                  </a:txBody>
                  <a:tcPr marL="9525" marR="9525" marT="9525" marB="0" anchor="b">
                    <a:lnL>
                      <a:noFill/>
                    </a:lnL>
                    <a:lnR>
                      <a:noFill/>
                    </a:lnR>
                    <a:lnT>
                      <a:noFill/>
                    </a:lnT>
                    <a:lnB>
                      <a:noFill/>
                    </a:lnB>
                  </a:tcPr>
                </a:tc>
                <a:tc>
                  <a:txBody>
                    <a:bodyPr/>
                    <a:lstStyle/>
                    <a:p>
                      <a:pPr algn="ctr" fontAlgn="b"/>
                      <a:r>
                        <a:rPr lang="es-MX" sz="1200" b="1" i="0" u="none" strike="noStrike">
                          <a:latin typeface="Arial"/>
                        </a:rPr>
                        <a:t>Cuatrimestral</a:t>
                      </a:r>
                    </a:p>
                  </a:txBody>
                  <a:tcPr marL="9525" marR="9525" marT="9525" marB="0" anchor="b">
                    <a:lnL>
                      <a:noFill/>
                    </a:lnL>
                    <a:lnR>
                      <a:noFill/>
                    </a:lnR>
                    <a:lnT>
                      <a:noFill/>
                    </a:lnT>
                    <a:lnB>
                      <a:noFill/>
                    </a:lnB>
                  </a:tcPr>
                </a:tc>
                <a:tc>
                  <a:txBody>
                    <a:bodyPr/>
                    <a:lstStyle/>
                    <a:p>
                      <a:pPr algn="ctr" fontAlgn="b"/>
                      <a:r>
                        <a:rPr lang="es-MX" sz="1200" b="1" i="0" u="none" strike="noStrike">
                          <a:latin typeface="Arial"/>
                        </a:rPr>
                        <a:t>Mensual</a:t>
                      </a:r>
                    </a:p>
                  </a:txBody>
                  <a:tcPr marL="9525" marR="9525" marT="9525" marB="0" anchor="b">
                    <a:lnL>
                      <a:noFill/>
                    </a:lnL>
                    <a:lnR>
                      <a:noFill/>
                    </a:lnR>
                    <a:lnT>
                      <a:noFill/>
                    </a:lnT>
                    <a:lnB>
                      <a:noFill/>
                    </a:lnB>
                  </a:tcPr>
                </a:tc>
                <a:tc>
                  <a:txBody>
                    <a:bodyPr/>
                    <a:lstStyle/>
                    <a:p>
                      <a:pPr algn="ctr" fontAlgn="b"/>
                      <a:r>
                        <a:rPr lang="es-MX" sz="1200" b="1" i="0" u="none" strike="noStrike">
                          <a:latin typeface="Arial"/>
                        </a:rPr>
                        <a:t>Semanal</a:t>
                      </a:r>
                    </a:p>
                  </a:txBody>
                  <a:tcPr marL="9525" marR="9525" marT="9525" marB="0" anchor="b">
                    <a:lnL>
                      <a:noFill/>
                    </a:lnL>
                    <a:lnR>
                      <a:noFill/>
                    </a:lnR>
                    <a:lnT>
                      <a:noFill/>
                    </a:lnT>
                    <a:lnB>
                      <a:noFill/>
                    </a:lnB>
                  </a:tcPr>
                </a:tc>
                <a:tc>
                  <a:txBody>
                    <a:bodyPr/>
                    <a:lstStyle/>
                    <a:p>
                      <a:pPr algn="ctr" fontAlgn="b"/>
                      <a:r>
                        <a:rPr lang="es-MX" sz="1200" b="1" i="0" u="none" strike="noStrike">
                          <a:latin typeface="Arial"/>
                        </a:rPr>
                        <a:t>Diaria</a:t>
                      </a: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200025">
                <a:tc>
                  <a:txBody>
                    <a:bodyPr/>
                    <a:lstStyle/>
                    <a:p>
                      <a:pPr algn="l" fontAlgn="b"/>
                      <a:r>
                        <a:rPr lang="es-MX" sz="1200" b="1" i="0" u="none" strike="noStrike">
                          <a:latin typeface="Arial"/>
                        </a:rPr>
                        <a:t>META EN PRODUCCIÓN</a:t>
                      </a:r>
                    </a:p>
                  </a:txBody>
                  <a:tcPr marL="9525" marR="9525" marT="9525" marB="0" anchor="b">
                    <a:lnL>
                      <a:noFill/>
                    </a:lnL>
                    <a:lnR>
                      <a:noFill/>
                    </a:lnR>
                    <a:lnT>
                      <a:noFill/>
                    </a:lnT>
                    <a:lnB>
                      <a:noFill/>
                    </a:lnB>
                  </a:tcPr>
                </a:tc>
                <a:tc>
                  <a:txBody>
                    <a:bodyPr/>
                    <a:lstStyle/>
                    <a:p>
                      <a:pPr algn="ctr" fontAlgn="b"/>
                      <a:r>
                        <a:rPr lang="es-MX" sz="1200" b="1" i="0" u="none" strike="noStrike" dirty="0">
                          <a:latin typeface="Arial"/>
                        </a:rPr>
                        <a:t>418,931.10</a:t>
                      </a:r>
                    </a:p>
                  </a:txBody>
                  <a:tcPr marL="9525" marR="9525" marT="9525" marB="0" anchor="b">
                    <a:lnL>
                      <a:noFill/>
                    </a:lnL>
                    <a:lnR>
                      <a:noFill/>
                    </a:lnR>
                    <a:lnT>
                      <a:noFill/>
                    </a:lnT>
                    <a:lnB>
                      <a:noFill/>
                    </a:lnB>
                  </a:tcPr>
                </a:tc>
                <a:tc>
                  <a:txBody>
                    <a:bodyPr/>
                    <a:lstStyle/>
                    <a:p>
                      <a:pPr algn="ctr" fontAlgn="b"/>
                      <a:r>
                        <a:rPr lang="es-MX" sz="1200" b="1" i="0" u="none" strike="noStrike" dirty="0">
                          <a:latin typeface="Arial"/>
                        </a:rPr>
                        <a:t>104,732.78</a:t>
                      </a:r>
                    </a:p>
                  </a:txBody>
                  <a:tcPr marL="9525" marR="9525" marT="9525" marB="0" anchor="b">
                    <a:lnL>
                      <a:noFill/>
                    </a:lnL>
                    <a:lnR>
                      <a:noFill/>
                    </a:lnR>
                    <a:lnT>
                      <a:noFill/>
                    </a:lnT>
                    <a:lnB>
                      <a:noFill/>
                    </a:lnB>
                  </a:tcPr>
                </a:tc>
                <a:tc>
                  <a:txBody>
                    <a:bodyPr/>
                    <a:lstStyle/>
                    <a:p>
                      <a:pPr algn="ctr" fontAlgn="b"/>
                      <a:r>
                        <a:rPr lang="es-MX" sz="1200" b="1" i="0" u="none" strike="noStrike" dirty="0">
                          <a:latin typeface="Arial"/>
                        </a:rPr>
                        <a:t>26,183.19</a:t>
                      </a:r>
                    </a:p>
                  </a:txBody>
                  <a:tcPr marL="9525" marR="9525" marT="9525" marB="0" anchor="b">
                    <a:lnL>
                      <a:noFill/>
                    </a:lnL>
                    <a:lnR>
                      <a:noFill/>
                    </a:lnR>
                    <a:lnT>
                      <a:noFill/>
                    </a:lnT>
                    <a:lnB>
                      <a:noFill/>
                    </a:lnB>
                  </a:tcPr>
                </a:tc>
                <a:tc>
                  <a:txBody>
                    <a:bodyPr/>
                    <a:lstStyle/>
                    <a:p>
                      <a:pPr algn="ctr" fontAlgn="b"/>
                      <a:r>
                        <a:rPr lang="es-MX" sz="1200" b="1" i="0" u="none" strike="noStrike" dirty="0">
                          <a:latin typeface="Arial"/>
                        </a:rPr>
                        <a:t>5,236.64</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200025">
                <a:tc>
                  <a:txBody>
                    <a:bodyPr/>
                    <a:lstStyle/>
                    <a:p>
                      <a:pPr algn="l" fontAlgn="b"/>
                      <a:r>
                        <a:rPr lang="es-MX" sz="1200" b="0" i="0" u="sng" strike="noStrike">
                          <a:solidFill>
                            <a:srgbClr val="0000FF"/>
                          </a:solidFill>
                          <a:latin typeface="Arial"/>
                          <a:hlinkClick r:id="rId3" action="ppaction://hlinkfile"/>
                        </a:rPr>
                        <a:t>PORCENTAJE DE BONO</a:t>
                      </a:r>
                      <a:endParaRPr lang="es-MX" sz="1200" b="0" i="0" u="sng" strike="noStrike">
                        <a:solidFill>
                          <a:srgbClr val="0000FF"/>
                        </a:solidFill>
                        <a:latin typeface="Arial"/>
                      </a:endParaRPr>
                    </a:p>
                  </a:txBody>
                  <a:tcPr marL="9525" marR="9525" marT="9525" marB="0" anchor="b">
                    <a:lnL>
                      <a:noFill/>
                    </a:lnL>
                    <a:lnR>
                      <a:noFill/>
                    </a:lnR>
                    <a:lnT>
                      <a:noFill/>
                    </a:lnT>
                    <a:lnB>
                      <a:noFill/>
                    </a:lnB>
                  </a:tcPr>
                </a:tc>
                <a:tc>
                  <a:txBody>
                    <a:bodyPr/>
                    <a:lstStyle/>
                    <a:p>
                      <a:pPr algn="r" fontAlgn="b"/>
                      <a:r>
                        <a:rPr lang="es-MX" sz="1200" b="1" i="0" u="none" strike="noStrike">
                          <a:latin typeface="Arial"/>
                        </a:rPr>
                        <a:t>2.00</a:t>
                      </a:r>
                    </a:p>
                  </a:txBody>
                  <a:tcPr marL="9525" marR="9525" marT="9525" marB="0" anchor="b">
                    <a:lnL>
                      <a:noFill/>
                    </a:lnL>
                    <a:lnR>
                      <a:noFill/>
                    </a:lnR>
                    <a:lnT>
                      <a:noFill/>
                    </a:lnT>
                    <a:lnB>
                      <a:noFill/>
                    </a:lnB>
                    <a:solidFill>
                      <a:srgbClr val="B2A1C7"/>
                    </a:solidFill>
                  </a:tcPr>
                </a:tc>
                <a:tc>
                  <a:txBody>
                    <a:bodyPr/>
                    <a:lstStyle/>
                    <a:p>
                      <a:pPr algn="l" fontAlgn="b"/>
                      <a:endParaRPr lang="es-MX" sz="1200" b="1" i="0" u="none" strike="noStrike">
                        <a:latin typeface="Arial"/>
                      </a:endParaRPr>
                    </a:p>
                  </a:txBody>
                  <a:tcPr marL="9525" marR="9525" marT="9525" marB="0" anchor="b">
                    <a:lnL>
                      <a:noFill/>
                    </a:lnL>
                    <a:lnR>
                      <a:noFill/>
                    </a:lnR>
                    <a:lnT>
                      <a:noFill/>
                    </a:lnT>
                    <a:lnB>
                      <a:noFill/>
                    </a:lnB>
                  </a:tcPr>
                </a:tc>
                <a:tc>
                  <a:txBody>
                    <a:bodyPr/>
                    <a:lstStyle/>
                    <a:p>
                      <a:pPr algn="r" fontAlgn="b"/>
                      <a:endParaRPr lang="es-MX" sz="1200" b="1" i="0" u="none" strike="noStrike">
                        <a:latin typeface="Arial"/>
                      </a:endParaRPr>
                    </a:p>
                  </a:txBody>
                  <a:tcPr marL="9525" marR="9525" marT="9525" marB="0" anchor="b">
                    <a:lnL>
                      <a:noFill/>
                    </a:lnL>
                    <a:lnR>
                      <a:noFill/>
                    </a:lnR>
                    <a:lnT>
                      <a:noFill/>
                    </a:lnT>
                    <a:lnB>
                      <a:noFill/>
                    </a:lnB>
                  </a:tcPr>
                </a:tc>
                <a:tc>
                  <a:txBody>
                    <a:bodyPr/>
                    <a:lstStyle/>
                    <a:p>
                      <a:pPr algn="ctr" fontAlgn="b"/>
                      <a:endParaRPr lang="es-MX" sz="1200" b="1" i="0" u="none" strike="noStrike" dirty="0">
                        <a:latin typeface="Arial"/>
                      </a:endParaRP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bl>
          </a:graphicData>
        </a:graphic>
      </p:graphicFrame>
      <p:sp>
        <p:nvSpPr>
          <p:cNvPr id="10" name="9 Flecha abajo"/>
          <p:cNvSpPr/>
          <p:nvPr/>
        </p:nvSpPr>
        <p:spPr>
          <a:xfrm>
            <a:off x="4572000" y="2708920"/>
            <a:ext cx="288032" cy="1080120"/>
          </a:xfrm>
          <a:prstGeom prst="downArrow">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7 Grupo"/>
          <p:cNvGrpSpPr/>
          <p:nvPr/>
        </p:nvGrpSpPr>
        <p:grpSpPr>
          <a:xfrm>
            <a:off x="569590" y="3810925"/>
            <a:ext cx="7890842" cy="1418275"/>
            <a:chOff x="569590" y="3861048"/>
            <a:chExt cx="7890842" cy="1418275"/>
          </a:xfrm>
        </p:grpSpPr>
        <p:pic>
          <p:nvPicPr>
            <p:cNvPr id="2" name="Picture 2"/>
            <p:cNvPicPr>
              <a:picLocks noChangeAspect="1" noChangeArrowheads="1"/>
            </p:cNvPicPr>
            <p:nvPr/>
          </p:nvPicPr>
          <p:blipFill>
            <a:blip r:embed="rId4" cstate="print"/>
            <a:srcRect l="80291"/>
            <a:stretch>
              <a:fillRect/>
            </a:stretch>
          </p:blipFill>
          <p:spPr bwMode="auto">
            <a:xfrm>
              <a:off x="6804248" y="3861048"/>
              <a:ext cx="1656184" cy="1418275"/>
            </a:xfrm>
            <a:prstGeom prst="rect">
              <a:avLst/>
            </a:prstGeom>
            <a:noFill/>
            <a:ln w="9525">
              <a:noFill/>
              <a:miter lim="800000"/>
              <a:headEnd/>
              <a:tailEnd/>
            </a:ln>
            <a:effectLst/>
          </p:spPr>
        </p:pic>
        <p:pic>
          <p:nvPicPr>
            <p:cNvPr id="7" name="Picture 2"/>
            <p:cNvPicPr>
              <a:picLocks noChangeAspect="1" noChangeArrowheads="1"/>
            </p:cNvPicPr>
            <p:nvPr/>
          </p:nvPicPr>
          <p:blipFill>
            <a:blip r:embed="rId4" cstate="print"/>
            <a:srcRect r="26664"/>
            <a:stretch>
              <a:fillRect/>
            </a:stretch>
          </p:blipFill>
          <p:spPr bwMode="auto">
            <a:xfrm>
              <a:off x="569590" y="3861048"/>
              <a:ext cx="6162650" cy="1418275"/>
            </a:xfrm>
            <a:prstGeom prst="rect">
              <a:avLst/>
            </a:prstGeom>
            <a:noFill/>
            <a:ln w="9525">
              <a:noFill/>
              <a:miter lim="800000"/>
              <a:headEnd/>
              <a:tailEnd/>
            </a:ln>
            <a:effectLst/>
          </p:spPr>
        </p:pic>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20"/>
          <p:cNvSpPr>
            <a:spLocks noChangeShapeType="1"/>
          </p:cNvSpPr>
          <p:nvPr/>
        </p:nvSpPr>
        <p:spPr bwMode="auto">
          <a:xfrm flipH="1">
            <a:off x="5184775" y="2882900"/>
            <a:ext cx="539750" cy="2405063"/>
          </a:xfrm>
          <a:prstGeom prst="line">
            <a:avLst/>
          </a:prstGeom>
          <a:noFill/>
          <a:ln w="28575">
            <a:solidFill>
              <a:schemeClr val="tx2">
                <a:lumMod val="50000"/>
              </a:schemeClr>
            </a:solidFill>
            <a:round/>
            <a:headEnd/>
            <a:tailEnd/>
          </a:ln>
        </p:spPr>
        <p:txBody>
          <a:bodyPr/>
          <a:lstStyle/>
          <a:p>
            <a:pPr fontAlgn="auto">
              <a:spcBef>
                <a:spcPts val="0"/>
              </a:spcBef>
              <a:spcAft>
                <a:spcPts val="0"/>
              </a:spcAft>
              <a:defRPr/>
            </a:pPr>
            <a:endParaRPr lang="es-ES" dirty="0">
              <a:latin typeface="+mn-lt"/>
            </a:endParaRPr>
          </a:p>
        </p:txBody>
      </p:sp>
      <p:sp>
        <p:nvSpPr>
          <p:cNvPr id="4" name="Oval 2"/>
          <p:cNvSpPr>
            <a:spLocks noChangeArrowheads="1"/>
          </p:cNvSpPr>
          <p:nvPr/>
        </p:nvSpPr>
        <p:spPr bwMode="auto">
          <a:xfrm>
            <a:off x="3549650" y="3260725"/>
            <a:ext cx="2030413" cy="460375"/>
          </a:xfrm>
          <a:prstGeom prst="ellipse">
            <a:avLst/>
          </a:prstGeom>
          <a:solidFill>
            <a:srgbClr val="FFFFFF"/>
          </a:solidFill>
          <a:ln w="28575">
            <a:solidFill>
              <a:schemeClr val="tx2">
                <a:lumMod val="50000"/>
              </a:schemeClr>
            </a:solidFill>
            <a:round/>
            <a:headEnd/>
            <a:tailEnd/>
          </a:ln>
        </p:spPr>
        <p:txBody>
          <a:bodyPr/>
          <a:lstStyle/>
          <a:p>
            <a:pPr fontAlgn="auto">
              <a:spcBef>
                <a:spcPts val="0"/>
              </a:spcBef>
              <a:spcAft>
                <a:spcPts val="0"/>
              </a:spcAft>
              <a:defRPr/>
            </a:pPr>
            <a:endParaRPr lang="es-ES" sz="1400" b="1" dirty="0">
              <a:latin typeface="+mn-lt"/>
              <a:cs typeface="Tahoma" pitchFamily="34" charset="0"/>
            </a:endParaRPr>
          </a:p>
        </p:txBody>
      </p:sp>
      <p:sp>
        <p:nvSpPr>
          <p:cNvPr id="5" name="Oval 3"/>
          <p:cNvSpPr>
            <a:spLocks noChangeArrowheads="1"/>
          </p:cNvSpPr>
          <p:nvPr/>
        </p:nvSpPr>
        <p:spPr bwMode="auto">
          <a:xfrm>
            <a:off x="3694113" y="3840163"/>
            <a:ext cx="1754187" cy="677862"/>
          </a:xfrm>
          <a:prstGeom prst="ellipse">
            <a:avLst/>
          </a:prstGeom>
          <a:solidFill>
            <a:srgbClr val="FFFFFF"/>
          </a:solidFill>
          <a:ln w="28575">
            <a:solidFill>
              <a:schemeClr val="tx2">
                <a:lumMod val="50000"/>
              </a:schemeClr>
            </a:solidFill>
            <a:round/>
            <a:headEnd/>
            <a:tailEnd/>
          </a:ln>
        </p:spPr>
        <p:txBody>
          <a:bodyPr/>
          <a:lstStyle/>
          <a:p>
            <a:pPr fontAlgn="auto">
              <a:spcBef>
                <a:spcPts val="0"/>
              </a:spcBef>
              <a:spcAft>
                <a:spcPts val="0"/>
              </a:spcAft>
              <a:defRPr/>
            </a:pPr>
            <a:endParaRPr lang="es-ES" sz="1050" dirty="0">
              <a:latin typeface="+mn-lt"/>
            </a:endParaRPr>
          </a:p>
        </p:txBody>
      </p:sp>
      <p:sp>
        <p:nvSpPr>
          <p:cNvPr id="6" name="Oval 4"/>
          <p:cNvSpPr>
            <a:spLocks noChangeArrowheads="1"/>
          </p:cNvSpPr>
          <p:nvPr/>
        </p:nvSpPr>
        <p:spPr bwMode="auto">
          <a:xfrm>
            <a:off x="3868738" y="4632325"/>
            <a:ext cx="1406525" cy="400050"/>
          </a:xfrm>
          <a:prstGeom prst="ellipse">
            <a:avLst/>
          </a:prstGeom>
          <a:solidFill>
            <a:srgbClr val="FFFFFF"/>
          </a:solidFill>
          <a:ln w="28575">
            <a:solidFill>
              <a:schemeClr val="tx2">
                <a:lumMod val="50000"/>
              </a:schemeClr>
            </a:solidFill>
            <a:round/>
            <a:headEnd/>
            <a:tailEnd/>
          </a:ln>
        </p:spPr>
        <p:txBody>
          <a:bodyPr/>
          <a:lstStyle/>
          <a:p>
            <a:pPr fontAlgn="auto">
              <a:spcBef>
                <a:spcPts val="0"/>
              </a:spcBef>
              <a:spcAft>
                <a:spcPts val="0"/>
              </a:spcAft>
              <a:defRPr/>
            </a:pPr>
            <a:endParaRPr lang="es-ES" sz="1400" dirty="0">
              <a:latin typeface="+mn-lt"/>
            </a:endParaRPr>
          </a:p>
        </p:txBody>
      </p:sp>
      <p:sp>
        <p:nvSpPr>
          <p:cNvPr id="7" name="Oval 6"/>
          <p:cNvSpPr>
            <a:spLocks noChangeArrowheads="1"/>
          </p:cNvSpPr>
          <p:nvPr/>
        </p:nvSpPr>
        <p:spPr bwMode="auto">
          <a:xfrm>
            <a:off x="3921125" y="5143500"/>
            <a:ext cx="1287463" cy="411163"/>
          </a:xfrm>
          <a:prstGeom prst="ellipse">
            <a:avLst/>
          </a:prstGeom>
          <a:solidFill>
            <a:srgbClr val="FFFFFF"/>
          </a:solidFill>
          <a:ln w="28575">
            <a:solidFill>
              <a:schemeClr val="tx2">
                <a:lumMod val="50000"/>
              </a:schemeClr>
            </a:solidFill>
            <a:round/>
            <a:headEnd/>
            <a:tailEnd/>
          </a:ln>
        </p:spPr>
        <p:txBody>
          <a:bodyPr/>
          <a:lstStyle/>
          <a:p>
            <a:pPr fontAlgn="auto">
              <a:spcBef>
                <a:spcPts val="0"/>
              </a:spcBef>
              <a:spcAft>
                <a:spcPts val="0"/>
              </a:spcAft>
              <a:defRPr/>
            </a:pPr>
            <a:endParaRPr lang="es-ES" dirty="0">
              <a:latin typeface="+mn-lt"/>
            </a:endParaRPr>
          </a:p>
        </p:txBody>
      </p:sp>
      <p:sp>
        <p:nvSpPr>
          <p:cNvPr id="19463" name="Rectangle 7"/>
          <p:cNvSpPr>
            <a:spLocks noChangeArrowheads="1"/>
          </p:cNvSpPr>
          <p:nvPr/>
        </p:nvSpPr>
        <p:spPr bwMode="auto">
          <a:xfrm>
            <a:off x="4040188" y="5249863"/>
            <a:ext cx="1293812" cy="411162"/>
          </a:xfrm>
          <a:prstGeom prst="rect">
            <a:avLst/>
          </a:prstGeom>
          <a:noFill/>
          <a:ln w="0">
            <a:noFill/>
            <a:miter lim="800000"/>
            <a:headEnd/>
            <a:tailEnd/>
          </a:ln>
        </p:spPr>
        <p:txBody>
          <a:bodyPr lIns="0" tIns="0" rIns="0" bIns="0"/>
          <a:lstStyle/>
          <a:p>
            <a:pPr eaLnBrk="0" hangingPunct="0">
              <a:lnSpc>
                <a:spcPct val="85000"/>
              </a:lnSpc>
            </a:pPr>
            <a:r>
              <a:rPr lang="en-US" altLang="ja-JP" b="1">
                <a:solidFill>
                  <a:srgbClr val="000066"/>
                </a:solidFill>
                <a:latin typeface="Times New Roman" pitchFamily="18" charset="0"/>
                <a:ea typeface="MS Mincho" pitchFamily="49" charset="-128"/>
                <a:cs typeface="Univers"/>
              </a:rPr>
              <a:t>1 negocios</a:t>
            </a:r>
          </a:p>
          <a:p>
            <a:pPr eaLnBrk="0" hangingPunct="0">
              <a:lnSpc>
                <a:spcPct val="85000"/>
              </a:lnSpc>
            </a:pPr>
            <a:endParaRPr lang="es-AR" altLang="ja-JP" sz="1200" b="1">
              <a:latin typeface="Times New Roman" pitchFamily="18" charset="0"/>
              <a:ea typeface="MS Mincho" pitchFamily="49" charset="-128"/>
              <a:cs typeface="Univers"/>
            </a:endParaRPr>
          </a:p>
          <a:p>
            <a:pPr eaLnBrk="0" hangingPunct="0"/>
            <a:endParaRPr lang="en-US" altLang="ja-JP" sz="2000">
              <a:solidFill>
                <a:srgbClr val="FFFF00"/>
              </a:solidFill>
              <a:latin typeface="CAC Logo Alternate"/>
              <a:ea typeface="MS Mincho" pitchFamily="49" charset="-128"/>
              <a:cs typeface="Univers"/>
            </a:endParaRPr>
          </a:p>
        </p:txBody>
      </p:sp>
      <p:sp>
        <p:nvSpPr>
          <p:cNvPr id="9" name="Line 21"/>
          <p:cNvSpPr>
            <a:spLocks noChangeShapeType="1"/>
          </p:cNvSpPr>
          <p:nvPr/>
        </p:nvSpPr>
        <p:spPr bwMode="auto">
          <a:xfrm>
            <a:off x="3402013" y="2868613"/>
            <a:ext cx="539750" cy="2419350"/>
          </a:xfrm>
          <a:prstGeom prst="line">
            <a:avLst/>
          </a:prstGeom>
          <a:noFill/>
          <a:ln w="28575">
            <a:solidFill>
              <a:schemeClr val="tx2">
                <a:lumMod val="50000"/>
              </a:schemeClr>
            </a:solidFill>
            <a:round/>
            <a:headEnd/>
            <a:tailEnd/>
          </a:ln>
        </p:spPr>
        <p:txBody>
          <a:bodyPr/>
          <a:lstStyle/>
          <a:p>
            <a:pPr fontAlgn="auto">
              <a:spcBef>
                <a:spcPts val="0"/>
              </a:spcBef>
              <a:spcAft>
                <a:spcPts val="0"/>
              </a:spcAft>
              <a:defRPr/>
            </a:pPr>
            <a:endParaRPr lang="es-ES" dirty="0">
              <a:latin typeface="+mn-lt"/>
            </a:endParaRPr>
          </a:p>
        </p:txBody>
      </p:sp>
      <p:sp>
        <p:nvSpPr>
          <p:cNvPr id="10" name="Oval 22"/>
          <p:cNvSpPr>
            <a:spLocks noChangeArrowheads="1"/>
          </p:cNvSpPr>
          <p:nvPr/>
        </p:nvSpPr>
        <p:spPr bwMode="auto">
          <a:xfrm>
            <a:off x="3425825" y="2627313"/>
            <a:ext cx="2278063" cy="501650"/>
          </a:xfrm>
          <a:prstGeom prst="ellipse">
            <a:avLst/>
          </a:prstGeom>
          <a:solidFill>
            <a:srgbClr val="FFFFFF"/>
          </a:solidFill>
          <a:ln w="28575">
            <a:solidFill>
              <a:schemeClr val="tx2">
                <a:lumMod val="50000"/>
              </a:schemeClr>
            </a:solidFill>
            <a:round/>
            <a:headEnd/>
            <a:tailEnd/>
          </a:ln>
        </p:spPr>
        <p:txBody>
          <a:bodyPr/>
          <a:lstStyle/>
          <a:p>
            <a:pPr eaLnBrk="0" fontAlgn="auto" hangingPunct="0">
              <a:lnSpc>
                <a:spcPct val="85000"/>
              </a:lnSpc>
              <a:spcBef>
                <a:spcPts val="0"/>
              </a:spcBef>
              <a:spcAft>
                <a:spcPts val="0"/>
              </a:spcAft>
              <a:defRPr/>
            </a:pPr>
            <a:r>
              <a:rPr lang="es-AR" altLang="ja-JP" b="1" dirty="0">
                <a:latin typeface="Times New Roman" pitchFamily="18" charset="0"/>
                <a:ea typeface="ＭＳ 明朝" charset="-128"/>
                <a:cs typeface="Courier" pitchFamily="49" charset="0"/>
              </a:rPr>
              <a:t> 25 Prospectos</a:t>
            </a:r>
          </a:p>
          <a:p>
            <a:pPr eaLnBrk="0" fontAlgn="auto" hangingPunct="0">
              <a:spcBef>
                <a:spcPts val="0"/>
              </a:spcBef>
              <a:spcAft>
                <a:spcPts val="0"/>
              </a:spcAft>
              <a:defRPr/>
            </a:pPr>
            <a:endParaRPr lang="es-AR" altLang="ja-JP" sz="1200" b="1" dirty="0">
              <a:latin typeface="Times New Roman" pitchFamily="18" charset="0"/>
              <a:ea typeface="ＭＳ 明朝" charset="-128"/>
              <a:cs typeface="Courier" pitchFamily="49" charset="0"/>
            </a:endParaRPr>
          </a:p>
        </p:txBody>
      </p:sp>
      <p:sp>
        <p:nvSpPr>
          <p:cNvPr id="19466" name="10 CuadroTexto"/>
          <p:cNvSpPr txBox="1">
            <a:spLocks noChangeArrowheads="1"/>
          </p:cNvSpPr>
          <p:nvPr/>
        </p:nvSpPr>
        <p:spPr bwMode="auto">
          <a:xfrm>
            <a:off x="3762375" y="3355975"/>
            <a:ext cx="1889125" cy="339725"/>
          </a:xfrm>
          <a:prstGeom prst="rect">
            <a:avLst/>
          </a:prstGeom>
          <a:noFill/>
          <a:ln w="9525">
            <a:noFill/>
            <a:miter lim="800000"/>
            <a:headEnd/>
            <a:tailEnd/>
          </a:ln>
        </p:spPr>
        <p:txBody>
          <a:bodyPr>
            <a:spAutoFit/>
          </a:bodyPr>
          <a:lstStyle/>
          <a:p>
            <a:r>
              <a:rPr lang="es-MX" sz="1600" b="1">
                <a:latin typeface="Gill Sans MT" pitchFamily="34" charset="0"/>
              </a:rPr>
              <a:t>7 citas pactadas</a:t>
            </a:r>
            <a:endParaRPr lang="es-ES" sz="1600" b="1">
              <a:latin typeface="Gill Sans MT" pitchFamily="34" charset="0"/>
            </a:endParaRPr>
          </a:p>
        </p:txBody>
      </p:sp>
      <p:sp>
        <p:nvSpPr>
          <p:cNvPr id="19467" name="11 CuadroTexto"/>
          <p:cNvSpPr txBox="1">
            <a:spLocks noChangeArrowheads="1"/>
          </p:cNvSpPr>
          <p:nvPr/>
        </p:nvSpPr>
        <p:spPr bwMode="auto">
          <a:xfrm>
            <a:off x="3844925" y="3905250"/>
            <a:ext cx="1562100" cy="584200"/>
          </a:xfrm>
          <a:prstGeom prst="rect">
            <a:avLst/>
          </a:prstGeom>
          <a:noFill/>
          <a:ln w="9525">
            <a:noFill/>
            <a:miter lim="800000"/>
            <a:headEnd/>
            <a:tailEnd/>
          </a:ln>
        </p:spPr>
        <p:txBody>
          <a:bodyPr>
            <a:spAutoFit/>
          </a:bodyPr>
          <a:lstStyle/>
          <a:p>
            <a:pPr algn="ctr"/>
            <a:r>
              <a:rPr lang="es-MX" sz="1600" b="1">
                <a:latin typeface="Gill Sans MT" pitchFamily="34" charset="0"/>
              </a:rPr>
              <a:t>5 entrevistas </a:t>
            </a:r>
          </a:p>
          <a:p>
            <a:pPr algn="ctr"/>
            <a:r>
              <a:rPr lang="es-MX" sz="1600" b="1">
                <a:latin typeface="Gill Sans MT" pitchFamily="34" charset="0"/>
              </a:rPr>
              <a:t>realizadas</a:t>
            </a:r>
            <a:endParaRPr lang="es-ES" sz="1600" b="1">
              <a:latin typeface="Gill Sans MT" pitchFamily="34" charset="0"/>
            </a:endParaRPr>
          </a:p>
        </p:txBody>
      </p:sp>
      <p:sp>
        <p:nvSpPr>
          <p:cNvPr id="19468" name="12 CuadroTexto"/>
          <p:cNvSpPr txBox="1">
            <a:spLocks noChangeArrowheads="1"/>
          </p:cNvSpPr>
          <p:nvPr/>
        </p:nvSpPr>
        <p:spPr bwMode="auto">
          <a:xfrm>
            <a:off x="3781425" y="4652963"/>
            <a:ext cx="1655763" cy="338137"/>
          </a:xfrm>
          <a:prstGeom prst="rect">
            <a:avLst/>
          </a:prstGeom>
          <a:noFill/>
          <a:ln w="9525">
            <a:noFill/>
            <a:miter lim="800000"/>
            <a:headEnd/>
            <a:tailEnd/>
          </a:ln>
        </p:spPr>
        <p:txBody>
          <a:bodyPr>
            <a:spAutoFit/>
          </a:bodyPr>
          <a:lstStyle/>
          <a:p>
            <a:pPr algn="ctr"/>
            <a:r>
              <a:rPr lang="es-MX" sz="1600" b="1">
                <a:latin typeface="Gill Sans MT" pitchFamily="34" charset="0"/>
              </a:rPr>
              <a:t>1.5 solicitudes</a:t>
            </a:r>
            <a:endParaRPr lang="es-ES" sz="1600" b="1">
              <a:latin typeface="Gill Sans MT" pitchFamily="34" charset="0"/>
            </a:endParaRPr>
          </a:p>
        </p:txBody>
      </p:sp>
      <p:sp>
        <p:nvSpPr>
          <p:cNvPr id="15" name="Rectangle 2"/>
          <p:cNvSpPr txBox="1">
            <a:spLocks/>
          </p:cNvSpPr>
          <p:nvPr/>
        </p:nvSpPr>
        <p:spPr>
          <a:xfrm>
            <a:off x="683568" y="1340768"/>
            <a:ext cx="7272808" cy="864096"/>
          </a:xfrm>
          <a:prstGeom prst="rect">
            <a:avLst/>
          </a:prstGeom>
        </p:spPr>
        <p:txBody>
          <a:bodyPr>
            <a:normAutofit/>
          </a:bodyPr>
          <a:lstStyle/>
          <a:p>
            <a:pPr marL="9525" indent="-9525" algn="just" fontAlgn="auto">
              <a:lnSpc>
                <a:spcPts val="3000"/>
              </a:lnSpc>
              <a:spcBef>
                <a:spcPts val="600"/>
              </a:spcBef>
              <a:spcAft>
                <a:spcPts val="0"/>
              </a:spcAft>
              <a:buClr>
                <a:schemeClr val="accent1"/>
              </a:buClr>
              <a:buSzPct val="80000"/>
              <a:buFont typeface="Wingdings 2"/>
              <a:buNone/>
              <a:defRPr/>
            </a:pPr>
            <a:r>
              <a:rPr lang="es-MX" sz="2600" dirty="0">
                <a:solidFill>
                  <a:schemeClr val="accent5">
                    <a:lumMod val="50000"/>
                  </a:schemeClr>
                </a:solidFill>
                <a:latin typeface="+mn-lt"/>
              </a:rPr>
              <a:t>Actividad requerida para el logro de un negocio de autos</a:t>
            </a:r>
          </a:p>
          <a:p>
            <a:pPr marL="365125" indent="-282575" algn="just" fontAlgn="auto">
              <a:lnSpc>
                <a:spcPts val="3000"/>
              </a:lnSpc>
              <a:spcBef>
                <a:spcPts val="600"/>
              </a:spcBef>
              <a:spcAft>
                <a:spcPts val="0"/>
              </a:spcAft>
              <a:buClr>
                <a:schemeClr val="accent1"/>
              </a:buClr>
              <a:buSzPct val="80000"/>
              <a:defRPr/>
            </a:pPr>
            <a:endParaRPr lang="es-MX" sz="3200" dirty="0">
              <a:solidFill>
                <a:schemeClr val="accent5">
                  <a:lumMod val="50000"/>
                </a:schemeClr>
              </a:solidFill>
              <a:latin typeface="+mn-lt"/>
            </a:endParaRPr>
          </a:p>
          <a:p>
            <a:pPr marL="365125" indent="-282575" algn="just" fontAlgn="auto">
              <a:lnSpc>
                <a:spcPts val="3000"/>
              </a:lnSpc>
              <a:spcBef>
                <a:spcPts val="600"/>
              </a:spcBef>
              <a:spcAft>
                <a:spcPts val="0"/>
              </a:spcAft>
              <a:buClr>
                <a:schemeClr val="accent1"/>
              </a:buClr>
              <a:buSzPct val="80000"/>
              <a:buFont typeface="Wingdings 2"/>
              <a:buNone/>
              <a:defRPr/>
            </a:pPr>
            <a:endParaRPr lang="es-ES" sz="3200" dirty="0">
              <a:solidFill>
                <a:schemeClr val="accent5">
                  <a:lumMod val="50000"/>
                </a:schemeClr>
              </a:solidFill>
              <a:latin typeface="+mn-lt"/>
            </a:endParaRPr>
          </a:p>
        </p:txBody>
      </p:sp>
      <p:sp>
        <p:nvSpPr>
          <p:cNvPr id="16"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067128" cy="634082"/>
          </a:xfrm>
        </p:spPr>
        <p:txBody>
          <a:bodyPr>
            <a:normAutofit fontScale="90000"/>
          </a:bodyPr>
          <a:lstStyle/>
          <a:p>
            <a:r>
              <a:rPr lang="es-MX" b="1" dirty="0">
                <a:solidFill>
                  <a:schemeClr val="bg1"/>
                </a:solidFill>
                <a:effectLst>
                  <a:outerShdw blurRad="38100" dist="38100" dir="2700000" algn="tl">
                    <a:srgbClr val="000000">
                      <a:alpha val="43137"/>
                    </a:srgbClr>
                  </a:outerShdw>
                </a:effectLst>
              </a:rPr>
              <a:t>Requisitos de Aprobación</a:t>
            </a:r>
          </a:p>
        </p:txBody>
      </p:sp>
      <p:sp>
        <p:nvSpPr>
          <p:cNvPr id="11" name="Text Box 13"/>
          <p:cNvSpPr txBox="1">
            <a:spLocks noChangeArrowheads="1"/>
          </p:cNvSpPr>
          <p:nvPr/>
        </p:nvSpPr>
        <p:spPr bwMode="auto">
          <a:xfrm>
            <a:off x="827584" y="1587564"/>
            <a:ext cx="7200800" cy="3416320"/>
          </a:xfrm>
          <a:prstGeom prst="rect">
            <a:avLst/>
          </a:prstGeom>
          <a:noFill/>
          <a:ln w="9525">
            <a:noFill/>
            <a:miter lim="800000"/>
            <a:headEnd/>
            <a:tailEnd/>
          </a:ln>
        </p:spPr>
        <p:txBody>
          <a:bodyPr wrap="square">
            <a:spAutoFit/>
          </a:bodyPr>
          <a:lstStyle/>
          <a:p>
            <a:pPr algn="just">
              <a:defRPr/>
            </a:pPr>
            <a:r>
              <a:rPr lang="es-MX" sz="2400" dirty="0">
                <a:solidFill>
                  <a:schemeClr val="accent5">
                    <a:lumMod val="50000"/>
                  </a:schemeClr>
                </a:solidFill>
                <a:latin typeface="+mj-lt"/>
              </a:rPr>
              <a:t>Este programa consta de 3 módulos:</a:t>
            </a:r>
          </a:p>
          <a:p>
            <a:pPr algn="just">
              <a:defRPr/>
            </a:pPr>
            <a:endParaRPr lang="es-MX" sz="2400" dirty="0">
              <a:solidFill>
                <a:schemeClr val="accent5">
                  <a:lumMod val="50000"/>
                </a:schemeClr>
              </a:solidFill>
              <a:latin typeface="+mj-lt"/>
            </a:endParaRPr>
          </a:p>
          <a:p>
            <a:pPr algn="just">
              <a:defRPr/>
            </a:pPr>
            <a:r>
              <a:rPr lang="es-MX" sz="2400" dirty="0">
                <a:solidFill>
                  <a:schemeClr val="accent5">
                    <a:lumMod val="50000"/>
                  </a:schemeClr>
                </a:solidFill>
                <a:latin typeface="+mj-lt"/>
              </a:rPr>
              <a:t>I. </a:t>
            </a:r>
            <a:r>
              <a:rPr lang="es-ES" sz="2400" dirty="0">
                <a:solidFill>
                  <a:schemeClr val="accent5">
                    <a:lumMod val="50000"/>
                  </a:schemeClr>
                </a:solidFill>
              </a:rPr>
              <a:t>Plan General de Negocios</a:t>
            </a:r>
            <a:endParaRPr lang="es-MX" sz="2400" dirty="0">
              <a:solidFill>
                <a:schemeClr val="accent5">
                  <a:lumMod val="50000"/>
                </a:schemeClr>
              </a:solidFill>
              <a:latin typeface="+mj-lt"/>
            </a:endParaRPr>
          </a:p>
          <a:p>
            <a:pPr algn="just">
              <a:defRPr/>
            </a:pPr>
            <a:r>
              <a:rPr lang="es-MX" sz="2400" dirty="0">
                <a:solidFill>
                  <a:schemeClr val="accent5">
                    <a:lumMod val="50000"/>
                  </a:schemeClr>
                </a:solidFill>
                <a:latin typeface="+mj-lt"/>
              </a:rPr>
              <a:t>II. </a:t>
            </a:r>
            <a:r>
              <a:rPr lang="es-MX" sz="2400" dirty="0">
                <a:solidFill>
                  <a:schemeClr val="accent5">
                    <a:lumMod val="50000"/>
                  </a:schemeClr>
                </a:solidFill>
              </a:rPr>
              <a:t>Prospección</a:t>
            </a:r>
            <a:endParaRPr lang="es-MX" sz="2400" dirty="0">
              <a:solidFill>
                <a:schemeClr val="accent5">
                  <a:lumMod val="50000"/>
                </a:schemeClr>
              </a:solidFill>
              <a:latin typeface="+mj-lt"/>
            </a:endParaRPr>
          </a:p>
          <a:p>
            <a:pPr algn="just">
              <a:defRPr/>
            </a:pPr>
            <a:r>
              <a:rPr lang="es-ES" sz="2400" dirty="0">
                <a:solidFill>
                  <a:schemeClr val="accent5">
                    <a:lumMod val="50000"/>
                  </a:schemeClr>
                </a:solidFill>
                <a:latin typeface="+mj-lt"/>
              </a:rPr>
              <a:t>III. </a:t>
            </a:r>
            <a:r>
              <a:rPr lang="es-MX" sz="2400" dirty="0">
                <a:solidFill>
                  <a:schemeClr val="accent5">
                    <a:lumMod val="50000"/>
                  </a:schemeClr>
                </a:solidFill>
              </a:rPr>
              <a:t>Proceso de ventas</a:t>
            </a:r>
            <a:endParaRPr lang="es-ES" sz="2400" dirty="0">
              <a:solidFill>
                <a:schemeClr val="accent5">
                  <a:lumMod val="50000"/>
                </a:schemeClr>
              </a:solidFill>
              <a:latin typeface="+mj-lt"/>
            </a:endParaRPr>
          </a:p>
          <a:p>
            <a:pPr algn="just">
              <a:defRPr/>
            </a:pPr>
            <a:endParaRPr lang="es-ES" sz="2400" dirty="0">
              <a:solidFill>
                <a:schemeClr val="accent5">
                  <a:lumMod val="50000"/>
                </a:schemeClr>
              </a:solidFill>
              <a:latin typeface="+mj-lt"/>
            </a:endParaRPr>
          </a:p>
          <a:p>
            <a:pPr algn="just">
              <a:defRPr/>
            </a:pPr>
            <a:endParaRPr lang="es-ES" sz="2400" dirty="0">
              <a:solidFill>
                <a:schemeClr val="accent5">
                  <a:lumMod val="50000"/>
                </a:schemeClr>
              </a:solidFill>
              <a:latin typeface="+mj-lt"/>
            </a:endParaRPr>
          </a:p>
          <a:p>
            <a:pPr algn="just">
              <a:defRPr/>
            </a:pPr>
            <a:endParaRPr lang="es-ES" sz="2400" dirty="0">
              <a:solidFill>
                <a:schemeClr val="accent5">
                  <a:lumMod val="50000"/>
                </a:schemeClr>
              </a:solidFill>
              <a:latin typeface="+mj-lt"/>
            </a:endParaRPr>
          </a:p>
          <a:p>
            <a:pPr algn="just">
              <a:defRPr/>
            </a:pPr>
            <a:r>
              <a:rPr lang="es-ES" sz="2400" i="1" dirty="0">
                <a:solidFill>
                  <a:schemeClr val="accent5">
                    <a:lumMod val="50000"/>
                  </a:schemeClr>
                </a:solidFill>
                <a:latin typeface="+mj-lt"/>
              </a:rPr>
              <a:t>Nota: Cada módulo es independiente (no secuenciado).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subTitle" idx="1"/>
          </p:nvPr>
        </p:nvSpPr>
        <p:spPr>
          <a:xfrm>
            <a:off x="395536" y="1844179"/>
            <a:ext cx="7992888" cy="720725"/>
          </a:xfrm>
        </p:spPr>
        <p:txBody>
          <a:bodyPr>
            <a:noAutofit/>
          </a:bodyPr>
          <a:lstStyle/>
          <a:p>
            <a:pPr marL="9525" indent="-9525" eaLnBrk="1" fontAlgn="auto" hangingPunct="1">
              <a:spcAft>
                <a:spcPts val="0"/>
              </a:spcAft>
              <a:defRPr/>
            </a:pPr>
            <a:r>
              <a:rPr lang="es-MX" sz="3000" b="1" dirty="0">
                <a:solidFill>
                  <a:schemeClr val="accent5">
                    <a:lumMod val="50000"/>
                  </a:schemeClr>
                </a:solidFill>
              </a:rPr>
              <a:t>Establecimiento de Estándares de Desempeño</a:t>
            </a:r>
          </a:p>
          <a:p>
            <a:pPr eaLnBrk="1" fontAlgn="auto" hangingPunct="1">
              <a:spcAft>
                <a:spcPts val="0"/>
              </a:spcAft>
              <a:buFont typeface="Wingdings 2"/>
              <a:buNone/>
              <a:defRPr/>
            </a:pPr>
            <a:endParaRPr sz="3000" dirty="0">
              <a:solidFill>
                <a:schemeClr val="accent5">
                  <a:lumMod val="50000"/>
                </a:schemeClr>
              </a:solidFill>
            </a:endParaRPr>
          </a:p>
        </p:txBody>
      </p:sp>
      <p:sp>
        <p:nvSpPr>
          <p:cNvPr id="6" name="Rectangle 2"/>
          <p:cNvSpPr txBox="1">
            <a:spLocks/>
          </p:cNvSpPr>
          <p:nvPr/>
        </p:nvSpPr>
        <p:spPr>
          <a:xfrm>
            <a:off x="827585" y="2930748"/>
            <a:ext cx="2592288" cy="2010420"/>
          </a:xfrm>
          <a:prstGeom prst="rect">
            <a:avLst/>
          </a:prstGeom>
        </p:spPr>
        <p:txBody>
          <a:bodyPr>
            <a:normAutofit/>
          </a:bodyPr>
          <a:lstStyle/>
          <a:p>
            <a:pPr>
              <a:lnSpc>
                <a:spcPts val="3000"/>
              </a:lnSpc>
              <a:spcBef>
                <a:spcPct val="20000"/>
              </a:spcBef>
              <a:buClr>
                <a:schemeClr val="accent1"/>
              </a:buClr>
              <a:buSzPct val="80000"/>
              <a:buFont typeface="Arial" pitchFamily="34" charset="0"/>
              <a:buChar char="•"/>
              <a:defRPr/>
            </a:pPr>
            <a:r>
              <a:rPr lang="es-MX" sz="2600" dirty="0">
                <a:solidFill>
                  <a:schemeClr val="accent5">
                    <a:lumMod val="50000"/>
                  </a:schemeClr>
                </a:solidFill>
                <a:latin typeface="+mn-lt"/>
              </a:rPr>
              <a:t> </a:t>
            </a:r>
            <a:r>
              <a:rPr lang="es-MX" sz="3000" dirty="0">
                <a:solidFill>
                  <a:schemeClr val="accent5">
                    <a:lumMod val="50000"/>
                  </a:schemeClr>
                </a:solidFill>
              </a:rPr>
              <a:t>Cuatrimestral</a:t>
            </a:r>
          </a:p>
          <a:p>
            <a:pPr>
              <a:lnSpc>
                <a:spcPts val="3000"/>
              </a:lnSpc>
              <a:spcBef>
                <a:spcPct val="20000"/>
              </a:spcBef>
              <a:buClr>
                <a:schemeClr val="accent1"/>
              </a:buClr>
              <a:buSzPct val="80000"/>
              <a:buFont typeface="Arial" pitchFamily="34" charset="0"/>
              <a:buChar char="•"/>
              <a:defRPr/>
            </a:pPr>
            <a:r>
              <a:rPr lang="es-MX" sz="3000" dirty="0">
                <a:solidFill>
                  <a:schemeClr val="accent5">
                    <a:lumMod val="50000"/>
                  </a:schemeClr>
                </a:solidFill>
              </a:rPr>
              <a:t> Mensual</a:t>
            </a:r>
          </a:p>
          <a:p>
            <a:pPr>
              <a:lnSpc>
                <a:spcPts val="3000"/>
              </a:lnSpc>
              <a:spcBef>
                <a:spcPct val="20000"/>
              </a:spcBef>
              <a:buClr>
                <a:schemeClr val="accent1"/>
              </a:buClr>
              <a:buSzPct val="80000"/>
              <a:buFont typeface="Arial" pitchFamily="34" charset="0"/>
              <a:buChar char="•"/>
              <a:defRPr/>
            </a:pPr>
            <a:r>
              <a:rPr lang="es-MX" sz="3000" dirty="0">
                <a:solidFill>
                  <a:schemeClr val="accent5">
                    <a:lumMod val="50000"/>
                  </a:schemeClr>
                </a:solidFill>
              </a:rPr>
              <a:t> Semanal</a:t>
            </a:r>
          </a:p>
          <a:p>
            <a:pPr>
              <a:lnSpc>
                <a:spcPts val="3000"/>
              </a:lnSpc>
              <a:spcBef>
                <a:spcPct val="20000"/>
              </a:spcBef>
              <a:buClr>
                <a:schemeClr val="accent1"/>
              </a:buClr>
              <a:buSzPct val="80000"/>
              <a:buFont typeface="Arial" pitchFamily="34" charset="0"/>
              <a:buChar char="•"/>
              <a:defRPr/>
            </a:pPr>
            <a:r>
              <a:rPr lang="es-MX" sz="3000" dirty="0">
                <a:solidFill>
                  <a:schemeClr val="accent5">
                    <a:lumMod val="50000"/>
                  </a:schemeClr>
                </a:solidFill>
              </a:rPr>
              <a:t> Diario</a:t>
            </a:r>
          </a:p>
          <a:p>
            <a:pPr marL="73152" fontAlgn="auto">
              <a:lnSpc>
                <a:spcPts val="3000"/>
              </a:lnSpc>
              <a:spcBef>
                <a:spcPts val="600"/>
              </a:spcBef>
              <a:spcAft>
                <a:spcPts val="0"/>
              </a:spcAft>
              <a:buClr>
                <a:schemeClr val="accent1"/>
              </a:buClr>
              <a:buSzPct val="80000"/>
              <a:buFont typeface="Wingdings 2"/>
              <a:buNone/>
              <a:defRPr/>
            </a:pPr>
            <a:endParaRPr lang="es-ES" sz="2600" dirty="0">
              <a:solidFill>
                <a:schemeClr val="accent5">
                  <a:lumMod val="50000"/>
                </a:schemeClr>
              </a:solidFill>
              <a:latin typeface="+mn-lt"/>
            </a:endParaRPr>
          </a:p>
        </p:txBody>
      </p:sp>
      <p:pic>
        <p:nvPicPr>
          <p:cNvPr id="44033" name="Picture 1" descr="C:\Users\Pilar\Pictures\qualitas lugares prospeccion\exito.jpg"/>
          <p:cNvPicPr>
            <a:picLocks noChangeAspect="1" noChangeArrowheads="1"/>
          </p:cNvPicPr>
          <p:nvPr/>
        </p:nvPicPr>
        <p:blipFill>
          <a:blip r:embed="rId3" cstate="print"/>
          <a:srcRect/>
          <a:stretch>
            <a:fillRect/>
          </a:stretch>
        </p:blipFill>
        <p:spPr bwMode="auto">
          <a:xfrm>
            <a:off x="4355976" y="2780928"/>
            <a:ext cx="2952328" cy="2952328"/>
          </a:xfrm>
          <a:prstGeom prst="rect">
            <a:avLst/>
          </a:prstGeom>
          <a:noFill/>
        </p:spPr>
      </p:pic>
      <p:sp>
        <p:nvSpPr>
          <p:cNvPr id="7"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graphicFrame>
        <p:nvGraphicFramePr>
          <p:cNvPr id="10" name="9 Tabla"/>
          <p:cNvGraphicFramePr>
            <a:graphicFrameLocks noGrp="1"/>
          </p:cNvGraphicFramePr>
          <p:nvPr/>
        </p:nvGraphicFramePr>
        <p:xfrm>
          <a:off x="323528" y="3315408"/>
          <a:ext cx="8424935" cy="1684377"/>
        </p:xfrm>
        <a:graphic>
          <a:graphicData uri="http://schemas.openxmlformats.org/drawingml/2006/table">
            <a:tbl>
              <a:tblPr/>
              <a:tblGrid>
                <a:gridCol w="1800200">
                  <a:extLst>
                    <a:ext uri="{9D8B030D-6E8A-4147-A177-3AD203B41FA5}">
                      <a16:colId xmlns:a16="http://schemas.microsoft.com/office/drawing/2014/main" val="20000"/>
                    </a:ext>
                  </a:extLst>
                </a:gridCol>
                <a:gridCol w="1309297">
                  <a:extLst>
                    <a:ext uri="{9D8B030D-6E8A-4147-A177-3AD203B41FA5}">
                      <a16:colId xmlns:a16="http://schemas.microsoft.com/office/drawing/2014/main" val="20001"/>
                    </a:ext>
                  </a:extLst>
                </a:gridCol>
                <a:gridCol w="1048264">
                  <a:extLst>
                    <a:ext uri="{9D8B030D-6E8A-4147-A177-3AD203B41FA5}">
                      <a16:colId xmlns:a16="http://schemas.microsoft.com/office/drawing/2014/main" val="20002"/>
                    </a:ext>
                  </a:extLst>
                </a:gridCol>
                <a:gridCol w="1185915">
                  <a:extLst>
                    <a:ext uri="{9D8B030D-6E8A-4147-A177-3AD203B41FA5}">
                      <a16:colId xmlns:a16="http://schemas.microsoft.com/office/drawing/2014/main" val="20003"/>
                    </a:ext>
                  </a:extLst>
                </a:gridCol>
                <a:gridCol w="1217679">
                  <a:extLst>
                    <a:ext uri="{9D8B030D-6E8A-4147-A177-3AD203B41FA5}">
                      <a16:colId xmlns:a16="http://schemas.microsoft.com/office/drawing/2014/main" val="20004"/>
                    </a:ext>
                  </a:extLst>
                </a:gridCol>
                <a:gridCol w="847082">
                  <a:extLst>
                    <a:ext uri="{9D8B030D-6E8A-4147-A177-3AD203B41FA5}">
                      <a16:colId xmlns:a16="http://schemas.microsoft.com/office/drawing/2014/main" val="20005"/>
                    </a:ext>
                  </a:extLst>
                </a:gridCol>
                <a:gridCol w="1016498">
                  <a:extLst>
                    <a:ext uri="{9D8B030D-6E8A-4147-A177-3AD203B41FA5}">
                      <a16:colId xmlns:a16="http://schemas.microsoft.com/office/drawing/2014/main" val="20006"/>
                    </a:ext>
                  </a:extLst>
                </a:gridCol>
              </a:tblGrid>
              <a:tr h="130409">
                <a:tc>
                  <a:txBody>
                    <a:bodyPr/>
                    <a:lstStyle/>
                    <a:p>
                      <a:pPr algn="l" fontAlgn="b"/>
                      <a:r>
                        <a:rPr lang="es-MX" sz="1200" b="0" i="0" u="none" strike="noStrike" dirty="0">
                          <a:latin typeface="Arial"/>
                        </a:rPr>
                        <a:t>Entrevistas para cierre</a:t>
                      </a:r>
                    </a:p>
                  </a:txBody>
                  <a:tcPr marL="7671" marR="7671" marT="7671" marB="0" anchor="ctr">
                    <a:lnL>
                      <a:noFill/>
                    </a:lnL>
                    <a:lnR>
                      <a:noFill/>
                    </a:lnR>
                    <a:lnT>
                      <a:noFill/>
                    </a:lnT>
                    <a:lnB>
                      <a:noFill/>
                    </a:lnB>
                  </a:tcPr>
                </a:tc>
                <a:tc>
                  <a:txBody>
                    <a:bodyPr/>
                    <a:lstStyle/>
                    <a:p>
                      <a:pPr algn="r" fontAlgn="b"/>
                      <a:r>
                        <a:rPr lang="es-MX" sz="1400" b="1" i="0" u="none" strike="noStrike" dirty="0">
                          <a:latin typeface="Arial"/>
                        </a:rPr>
                        <a:t>0</a:t>
                      </a:r>
                    </a:p>
                  </a:txBody>
                  <a:tcPr marL="7671" marR="7671" marT="7671" marB="0" anchor="ctr">
                    <a:lnL>
                      <a:noFill/>
                    </a:lnL>
                    <a:lnR>
                      <a:noFill/>
                    </a:lnR>
                    <a:lnT>
                      <a:noFill/>
                    </a:lnT>
                    <a:lnB>
                      <a:noFill/>
                    </a:lnB>
                    <a:solidFill>
                      <a:srgbClr val="B2A1C7"/>
                    </a:solidFill>
                  </a:tcPr>
                </a:tc>
                <a:tc gridSpan="4">
                  <a:txBody>
                    <a:bodyPr/>
                    <a:lstStyle/>
                    <a:p>
                      <a:pPr algn="l" fontAlgn="b"/>
                      <a:r>
                        <a:rPr lang="es-MX" sz="1200" b="0" i="0" u="none" strike="noStrike" dirty="0">
                          <a:latin typeface="Arial"/>
                        </a:rPr>
                        <a:t>   (</a:t>
                      </a:r>
                      <a:r>
                        <a:rPr lang="es-MX" sz="1100" b="0" i="0" u="none" strike="noStrike" dirty="0">
                          <a:latin typeface="Arial"/>
                        </a:rPr>
                        <a:t>coloca aquí tu el número de entrevistas que requieres para lograr </a:t>
                      </a:r>
                    </a:p>
                    <a:p>
                      <a:pPr algn="l" fontAlgn="b"/>
                      <a:r>
                        <a:rPr lang="es-MX" sz="1100" b="0" i="0" u="none" strike="noStrike" dirty="0">
                          <a:latin typeface="Arial"/>
                        </a:rPr>
                        <a:t>    un cierre)</a:t>
                      </a:r>
                    </a:p>
                  </a:txBody>
                  <a:tcPr marL="7671" marR="7671" marT="7671" marB="0" anchor="b">
                    <a:lnL>
                      <a:noFill/>
                    </a:lnL>
                    <a:lnR>
                      <a:noFill/>
                    </a:lnR>
                    <a:lnT>
                      <a:noFill/>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400" b="0" i="0" u="none" strike="noStrike">
                        <a:latin typeface="Arial"/>
                      </a:endParaRPr>
                    </a:p>
                  </a:txBody>
                  <a:tcPr marL="7671" marR="7671" marT="7671" marB="0" anchor="b">
                    <a:lnL>
                      <a:noFill/>
                    </a:lnL>
                    <a:lnR>
                      <a:noFill/>
                    </a:lnR>
                    <a:lnT>
                      <a:noFill/>
                    </a:lnT>
                    <a:lnB>
                      <a:noFill/>
                    </a:lnB>
                  </a:tcPr>
                </a:tc>
                <a:extLst>
                  <a:ext uri="{0D108BD9-81ED-4DB2-BD59-A6C34878D82A}">
                    <a16:rowId xmlns:a16="http://schemas.microsoft.com/office/drawing/2014/main" val="10000"/>
                  </a:ext>
                </a:extLst>
              </a:tr>
              <a:tr h="130409">
                <a:tc>
                  <a:txBody>
                    <a:bodyPr/>
                    <a:lstStyle/>
                    <a:p>
                      <a:pPr algn="l" fontAlgn="b"/>
                      <a:endParaRPr lang="es-MX" sz="1400" b="0" i="0" u="none" strike="noStrike" dirty="0">
                        <a:latin typeface="Arial"/>
                      </a:endParaRPr>
                    </a:p>
                  </a:txBody>
                  <a:tcPr marL="7671" marR="7671" marT="7671" marB="0" anchor="b">
                    <a:lnL>
                      <a:noFill/>
                    </a:lnL>
                    <a:lnR>
                      <a:noFill/>
                    </a:lnR>
                    <a:lnT>
                      <a:noFill/>
                    </a:lnT>
                    <a:lnB>
                      <a:noFill/>
                    </a:lnB>
                  </a:tcPr>
                </a:tc>
                <a:tc>
                  <a:txBody>
                    <a:bodyPr/>
                    <a:lstStyle/>
                    <a:p>
                      <a:pPr algn="l" fontAlgn="b"/>
                      <a:endParaRPr lang="es-MX" sz="14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400" b="0" i="0" u="none" strike="noStrike" dirty="0">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400" b="0" i="0" u="none" strike="noStrike" dirty="0">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4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4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4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0409">
                <a:tc>
                  <a:txBody>
                    <a:bodyPr/>
                    <a:lstStyle/>
                    <a:p>
                      <a:pPr algn="l" fontAlgn="b"/>
                      <a:endParaRPr lang="es-MX" sz="1400" b="0" i="0" u="none" strike="noStrike">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MX" sz="1400" b="1" i="0" u="none" strike="noStrike" dirty="0">
                          <a:latin typeface="Arial"/>
                        </a:rPr>
                        <a:t>Desempeño </a:t>
                      </a:r>
                    </a:p>
                  </a:txBody>
                  <a:tcPr marL="7671" marR="7671" marT="7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
                  <a:txBody>
                    <a:bodyPr/>
                    <a:lstStyle/>
                    <a:p>
                      <a:pPr algn="ctr" fontAlgn="b"/>
                      <a:r>
                        <a:rPr lang="es-MX" sz="1400" b="1" i="0" u="none" strike="noStrike" dirty="0">
                          <a:latin typeface="Arial"/>
                        </a:rPr>
                        <a:t>ACTIVIDAD REQUERIDA</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2"/>
                  </a:ext>
                </a:extLst>
              </a:tr>
              <a:tr h="130409">
                <a:tc>
                  <a:txBody>
                    <a:bodyPr/>
                    <a:lstStyle/>
                    <a:p>
                      <a:pPr algn="l" fontAlgn="b"/>
                      <a:endParaRPr lang="es-MX" sz="1400" b="0" i="0" u="none" strike="noStrike" dirty="0">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pPr algn="l" fontAlgn="b"/>
                      <a:endParaRPr lang="es-MX" sz="1400" b="0" i="0" u="none" strike="noStrike" dirty="0">
                        <a:latin typeface="Arial"/>
                      </a:endParaRP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s-MX" sz="1400" b="0" i="0" u="none" strike="noStrike" dirty="0">
                          <a:latin typeface="Arial"/>
                        </a:rPr>
                        <a:t> </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dirty="0">
                          <a:latin typeface="Arial"/>
                        </a:rPr>
                        <a:t>Cuatrimestral</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latin typeface="Arial"/>
                        </a:rPr>
                        <a:t>Mensual</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latin typeface="Arial"/>
                        </a:rPr>
                        <a:t>Semanal</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a:latin typeface="Arial"/>
                        </a:rPr>
                        <a:t>Diaria</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0409">
                <a:tc>
                  <a:txBody>
                    <a:bodyPr/>
                    <a:lstStyle/>
                    <a:p>
                      <a:pPr algn="l" fontAlgn="b"/>
                      <a:endParaRPr lang="es-MX" sz="1400" b="0" i="0" u="none" strike="noStrike">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MX" sz="1400" b="0" i="0" u="none" strike="noStrike">
                          <a:latin typeface="Arial"/>
                        </a:rPr>
                        <a:t>5 entrevistas</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s-MX" sz="1400" b="0" i="0" u="none" strike="noStrike" dirty="0">
                          <a:latin typeface="Arial"/>
                        </a:rPr>
                        <a:t>Negocios</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dirty="0">
                          <a:latin typeface="Arial"/>
                        </a:rPr>
                        <a:t>0.0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dirty="0">
                          <a:latin typeface="Arial"/>
                        </a:rPr>
                        <a:t>0.0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dirty="0">
                          <a:latin typeface="Arial"/>
                        </a:rPr>
                        <a:t>0.0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1" i="0" u="none" strike="noStrike" dirty="0">
                          <a:latin typeface="Arial"/>
                        </a:rPr>
                        <a:t>0.0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30409">
                <a:tc>
                  <a:txBody>
                    <a:bodyPr/>
                    <a:lstStyle/>
                    <a:p>
                      <a:pPr algn="l" fontAlgn="b"/>
                      <a:endParaRPr lang="es-MX" sz="1400" b="0" i="0" u="none" strike="noStrike">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MX" sz="1400" b="0" i="0" u="none" strike="noStrike">
                          <a:latin typeface="Arial"/>
                        </a:rPr>
                        <a:t>1 negocio</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s-MX" sz="1400" b="0" i="0" u="none" strike="noStrike">
                          <a:latin typeface="Arial"/>
                        </a:rPr>
                        <a:t>Entrevistas</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latin typeface="Arial"/>
                        </a:rPr>
                        <a:t>0.0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latin typeface="Arial"/>
                        </a:rPr>
                        <a:t>0.0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latin typeface="Arial"/>
                        </a:rPr>
                        <a:t>0.0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400" b="0" i="0" u="none" strike="noStrike">
                          <a:latin typeface="Arial"/>
                        </a:rPr>
                        <a:t>0.0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0409">
                <a:tc>
                  <a:txBody>
                    <a:bodyPr/>
                    <a:lstStyle/>
                    <a:p>
                      <a:pPr algn="l" fontAlgn="b"/>
                      <a:endParaRPr lang="es-MX" sz="1400" b="0" i="0" u="none" strike="noStrike">
                        <a:latin typeface="Arial"/>
                      </a:endParaRPr>
                    </a:p>
                  </a:txBody>
                  <a:tcPr marL="7671" marR="7671" marT="7671" marB="0" anchor="b">
                    <a:lnL>
                      <a:noFill/>
                    </a:lnL>
                    <a:lnR>
                      <a:noFill/>
                    </a:lnR>
                    <a:lnT>
                      <a:noFill/>
                    </a:lnT>
                    <a:lnB>
                      <a:noFill/>
                    </a:lnB>
                  </a:tcPr>
                </a:tc>
                <a:tc>
                  <a:txBody>
                    <a:bodyPr/>
                    <a:lstStyle/>
                    <a:p>
                      <a:pPr algn="l" fontAlgn="b"/>
                      <a:endParaRPr lang="es-MX" sz="1400" b="0" i="0" u="none" strike="noStrike">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MX" sz="1400" b="0" i="0" u="none" strike="noStrike">
                          <a:latin typeface="Arial"/>
                        </a:rPr>
                        <a:t>Prospectos</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400" b="0" i="0" u="none" strike="noStrike">
                          <a:latin typeface="Arial"/>
                        </a:rPr>
                        <a:t> </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s-MX" sz="1400" b="0" i="0" u="none" strike="noStrike">
                          <a:latin typeface="Arial"/>
                        </a:rPr>
                        <a:t> </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b"/>
                      <a:r>
                        <a:rPr lang="es-MX" sz="1400" b="0" i="0" u="none" strike="noStrike">
                          <a:latin typeface="Arial"/>
                        </a:rPr>
                        <a:t>175</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400" b="0" i="0" u="none" strike="noStrike" dirty="0">
                          <a:latin typeface="Arial"/>
                        </a:rPr>
                        <a:t> </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10006"/>
                  </a:ext>
                </a:extLst>
              </a:tr>
            </a:tbl>
          </a:graphicData>
        </a:graphic>
      </p:graphicFrame>
      <p:pic>
        <p:nvPicPr>
          <p:cNvPr id="28674" name="Picture 2"/>
          <p:cNvPicPr>
            <a:picLocks noChangeAspect="1" noChangeArrowheads="1"/>
          </p:cNvPicPr>
          <p:nvPr/>
        </p:nvPicPr>
        <p:blipFill>
          <a:blip r:embed="rId3" cstate="print"/>
          <a:srcRect/>
          <a:stretch>
            <a:fillRect/>
          </a:stretch>
        </p:blipFill>
        <p:spPr bwMode="auto">
          <a:xfrm>
            <a:off x="6732240" y="260648"/>
            <a:ext cx="2304256" cy="1735791"/>
          </a:xfrm>
          <a:prstGeom prst="rect">
            <a:avLst/>
          </a:prstGeom>
          <a:solidFill>
            <a:schemeClr val="bg1"/>
          </a:solidFill>
          <a:ln w="9525">
            <a:noFill/>
            <a:miter lim="800000"/>
            <a:headEnd/>
            <a:tailEnd/>
          </a:ln>
          <a:effectLst/>
        </p:spPr>
      </p:pic>
      <p:sp>
        <p:nvSpPr>
          <p:cNvPr id="5" name="4 Rectángulo"/>
          <p:cNvSpPr/>
          <p:nvPr/>
        </p:nvSpPr>
        <p:spPr>
          <a:xfrm>
            <a:off x="6660232" y="1484784"/>
            <a:ext cx="2448272" cy="504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Triángulo isósceles"/>
          <p:cNvSpPr/>
          <p:nvPr/>
        </p:nvSpPr>
        <p:spPr>
          <a:xfrm>
            <a:off x="251520" y="2060848"/>
            <a:ext cx="8570270" cy="1296144"/>
          </a:xfrm>
          <a:prstGeom prst="triangle">
            <a:avLst>
              <a:gd name="adj" fmla="val 96077"/>
            </a:avLst>
          </a:prstGeom>
          <a:gradFill flip="none" rotWithShape="1">
            <a:gsLst>
              <a:gs pos="0">
                <a:srgbClr val="474747">
                  <a:tint val="66000"/>
                  <a:satMod val="160000"/>
                </a:srgbClr>
              </a:gs>
              <a:gs pos="50000">
                <a:srgbClr val="474747">
                  <a:tint val="44500"/>
                  <a:satMod val="160000"/>
                </a:srgbClr>
              </a:gs>
              <a:gs pos="100000">
                <a:srgbClr val="474747">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sp>
        <p:nvSpPr>
          <p:cNvPr id="12" name="11 Flecha abajo"/>
          <p:cNvSpPr/>
          <p:nvPr/>
        </p:nvSpPr>
        <p:spPr>
          <a:xfrm>
            <a:off x="4572000" y="3284984"/>
            <a:ext cx="288032" cy="1080120"/>
          </a:xfrm>
          <a:prstGeom prst="downArrow">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41985" name="Picture 1"/>
          <p:cNvPicPr>
            <a:picLocks noChangeAspect="1" noChangeArrowheads="1"/>
          </p:cNvPicPr>
          <p:nvPr/>
        </p:nvPicPr>
        <p:blipFill>
          <a:blip r:embed="rId3" cstate="print"/>
          <a:srcRect/>
          <a:stretch>
            <a:fillRect/>
          </a:stretch>
        </p:blipFill>
        <p:spPr bwMode="auto">
          <a:xfrm>
            <a:off x="417190" y="4295208"/>
            <a:ext cx="8187258" cy="1286816"/>
          </a:xfrm>
          <a:prstGeom prst="rect">
            <a:avLst/>
          </a:prstGeom>
          <a:noFill/>
          <a:ln w="9525">
            <a:noFill/>
            <a:miter lim="800000"/>
            <a:headEnd/>
            <a:tailEnd/>
          </a:ln>
          <a:effectLst/>
        </p:spPr>
      </p:pic>
      <p:graphicFrame>
        <p:nvGraphicFramePr>
          <p:cNvPr id="7" name="6 Tabla"/>
          <p:cNvGraphicFramePr>
            <a:graphicFrameLocks noGrp="1"/>
          </p:cNvGraphicFramePr>
          <p:nvPr/>
        </p:nvGraphicFramePr>
        <p:xfrm>
          <a:off x="467544" y="1412776"/>
          <a:ext cx="8136905" cy="1731297"/>
        </p:xfrm>
        <a:graphic>
          <a:graphicData uri="http://schemas.openxmlformats.org/drawingml/2006/table">
            <a:tbl>
              <a:tblPr/>
              <a:tblGrid>
                <a:gridCol w="1748735">
                  <a:extLst>
                    <a:ext uri="{9D8B030D-6E8A-4147-A177-3AD203B41FA5}">
                      <a16:colId xmlns:a16="http://schemas.microsoft.com/office/drawing/2014/main" val="20000"/>
                    </a:ext>
                  </a:extLst>
                </a:gridCol>
                <a:gridCol w="1254454">
                  <a:extLst>
                    <a:ext uri="{9D8B030D-6E8A-4147-A177-3AD203B41FA5}">
                      <a16:colId xmlns:a16="http://schemas.microsoft.com/office/drawing/2014/main" val="20001"/>
                    </a:ext>
                  </a:extLst>
                </a:gridCol>
                <a:gridCol w="1012427">
                  <a:extLst>
                    <a:ext uri="{9D8B030D-6E8A-4147-A177-3AD203B41FA5}">
                      <a16:colId xmlns:a16="http://schemas.microsoft.com/office/drawing/2014/main" val="20002"/>
                    </a:ext>
                  </a:extLst>
                </a:gridCol>
                <a:gridCol w="1145371">
                  <a:extLst>
                    <a:ext uri="{9D8B030D-6E8A-4147-A177-3AD203B41FA5}">
                      <a16:colId xmlns:a16="http://schemas.microsoft.com/office/drawing/2014/main" val="20003"/>
                    </a:ext>
                  </a:extLst>
                </a:gridCol>
                <a:gridCol w="1176050">
                  <a:extLst>
                    <a:ext uri="{9D8B030D-6E8A-4147-A177-3AD203B41FA5}">
                      <a16:colId xmlns:a16="http://schemas.microsoft.com/office/drawing/2014/main" val="20004"/>
                    </a:ext>
                  </a:extLst>
                </a:gridCol>
                <a:gridCol w="818122">
                  <a:extLst>
                    <a:ext uri="{9D8B030D-6E8A-4147-A177-3AD203B41FA5}">
                      <a16:colId xmlns:a16="http://schemas.microsoft.com/office/drawing/2014/main" val="20005"/>
                    </a:ext>
                  </a:extLst>
                </a:gridCol>
                <a:gridCol w="981746">
                  <a:extLst>
                    <a:ext uri="{9D8B030D-6E8A-4147-A177-3AD203B41FA5}">
                      <a16:colId xmlns:a16="http://schemas.microsoft.com/office/drawing/2014/main" val="20006"/>
                    </a:ext>
                  </a:extLst>
                </a:gridCol>
              </a:tblGrid>
              <a:tr h="226311">
                <a:tc>
                  <a:txBody>
                    <a:bodyPr/>
                    <a:lstStyle/>
                    <a:p>
                      <a:pPr algn="l" fontAlgn="b"/>
                      <a:r>
                        <a:rPr lang="es-MX" sz="1200" b="0" i="0" u="none" strike="noStrike">
                          <a:latin typeface="Arial"/>
                        </a:rPr>
                        <a:t>Entrevistas para cierre</a:t>
                      </a:r>
                    </a:p>
                  </a:txBody>
                  <a:tcPr marL="7671" marR="7671" marT="7671" marB="0" anchor="b">
                    <a:lnL>
                      <a:noFill/>
                    </a:lnL>
                    <a:lnR>
                      <a:noFill/>
                    </a:lnR>
                    <a:lnT>
                      <a:noFill/>
                    </a:lnT>
                    <a:lnB>
                      <a:noFill/>
                    </a:lnB>
                  </a:tcPr>
                </a:tc>
                <a:tc>
                  <a:txBody>
                    <a:bodyPr/>
                    <a:lstStyle/>
                    <a:p>
                      <a:pPr algn="r" fontAlgn="b"/>
                      <a:r>
                        <a:rPr lang="es-MX" sz="1200" b="1" i="0" u="none" strike="noStrike" dirty="0">
                          <a:latin typeface="Arial"/>
                        </a:rPr>
                        <a:t>5</a:t>
                      </a:r>
                    </a:p>
                  </a:txBody>
                  <a:tcPr marL="7671" marR="7671" marT="7671" marB="0" anchor="ctr">
                    <a:lnL>
                      <a:noFill/>
                    </a:lnL>
                    <a:lnR>
                      <a:noFill/>
                    </a:lnR>
                    <a:lnT>
                      <a:noFill/>
                    </a:lnT>
                    <a:lnB>
                      <a:noFill/>
                    </a:lnB>
                    <a:solidFill>
                      <a:srgbClr val="B2A1C7"/>
                    </a:solidFill>
                  </a:tcPr>
                </a:tc>
                <a:tc gridSpan="4">
                  <a:txBody>
                    <a:bodyPr/>
                    <a:lstStyle/>
                    <a:p>
                      <a:pPr algn="l" fontAlgn="b"/>
                      <a:r>
                        <a:rPr lang="es-MX" sz="1200" b="0" i="0" u="none" strike="noStrike" dirty="0">
                          <a:latin typeface="Arial"/>
                        </a:rPr>
                        <a:t>  (coloca aquí tu el número de entrevistas que requieres para </a:t>
                      </a:r>
                    </a:p>
                    <a:p>
                      <a:pPr algn="l" fontAlgn="b"/>
                      <a:r>
                        <a:rPr lang="es-MX" sz="1200" b="0" i="0" u="none" strike="noStrike" dirty="0">
                          <a:latin typeface="Arial"/>
                        </a:rPr>
                        <a:t>   lograr un cierre)</a:t>
                      </a:r>
                    </a:p>
                  </a:txBody>
                  <a:tcPr marL="7671" marR="7671" marT="7671" marB="0" anchor="b">
                    <a:lnL>
                      <a:noFill/>
                    </a:lnL>
                    <a:lnR>
                      <a:noFill/>
                    </a:lnR>
                    <a:lnT>
                      <a:noFill/>
                    </a:lnT>
                    <a:lnB>
                      <a:noFill/>
                    </a:lnB>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b"/>
                      <a:endParaRPr lang="es-MX" sz="1200" b="0" i="0" u="none" strike="noStrike">
                        <a:latin typeface="Arial"/>
                      </a:endParaRPr>
                    </a:p>
                  </a:txBody>
                  <a:tcPr marL="7671" marR="7671" marT="7671" marB="0" anchor="b">
                    <a:lnL>
                      <a:noFill/>
                    </a:lnL>
                    <a:lnR>
                      <a:noFill/>
                    </a:lnR>
                    <a:lnT>
                      <a:noFill/>
                    </a:lnT>
                    <a:lnB>
                      <a:noFill/>
                    </a:lnB>
                  </a:tcPr>
                </a:tc>
                <a:extLst>
                  <a:ext uri="{0D108BD9-81ED-4DB2-BD59-A6C34878D82A}">
                    <a16:rowId xmlns:a16="http://schemas.microsoft.com/office/drawing/2014/main" val="10000"/>
                  </a:ext>
                </a:extLst>
              </a:tr>
              <a:tr h="226311">
                <a:tc>
                  <a:txBody>
                    <a:bodyPr/>
                    <a:lstStyle/>
                    <a:p>
                      <a:pPr algn="l" fontAlgn="b"/>
                      <a:endParaRPr lang="es-MX" sz="1200" b="0" i="0" u="none" strike="noStrike">
                        <a:latin typeface="Arial"/>
                      </a:endParaRPr>
                    </a:p>
                  </a:txBody>
                  <a:tcPr marL="7671" marR="7671" marT="7671" marB="0" anchor="b">
                    <a:lnL>
                      <a:noFill/>
                    </a:lnL>
                    <a:lnR>
                      <a:noFill/>
                    </a:lnR>
                    <a:lnT>
                      <a:noFill/>
                    </a:lnT>
                    <a:lnB>
                      <a:noFill/>
                    </a:lnB>
                  </a:tcPr>
                </a:tc>
                <a:tc>
                  <a:txBody>
                    <a:bodyPr/>
                    <a:lstStyle/>
                    <a:p>
                      <a:pPr algn="l" fontAlgn="b"/>
                      <a:endParaRPr lang="es-MX" sz="12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2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2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2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2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MX" sz="1200" b="0" i="0" u="none" strike="noStrike">
                        <a:latin typeface="Arial"/>
                      </a:endParaRPr>
                    </a:p>
                  </a:txBody>
                  <a:tcPr marL="7671" marR="7671" marT="767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6311">
                <a:tc>
                  <a:txBody>
                    <a:bodyPr/>
                    <a:lstStyle/>
                    <a:p>
                      <a:pPr algn="l" fontAlgn="b"/>
                      <a:endParaRPr lang="es-MX" sz="1200" b="0" i="0" u="none" strike="noStrike">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MX" sz="1200" b="1" i="0" u="none" strike="noStrike">
                          <a:latin typeface="Arial"/>
                        </a:rPr>
                        <a:t>Desempeño </a:t>
                      </a:r>
                    </a:p>
                  </a:txBody>
                  <a:tcPr marL="7671" marR="7671" marT="76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gridSpan="5">
                  <a:txBody>
                    <a:bodyPr/>
                    <a:lstStyle/>
                    <a:p>
                      <a:pPr algn="ctr" fontAlgn="b"/>
                      <a:r>
                        <a:rPr lang="es-MX" sz="1200" b="1" i="0" u="none" strike="noStrike">
                          <a:latin typeface="Arial"/>
                        </a:rPr>
                        <a:t>ACTIVIDAD REQUERIDA</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2"/>
                  </a:ext>
                </a:extLst>
              </a:tr>
              <a:tr h="226311">
                <a:tc>
                  <a:txBody>
                    <a:bodyPr/>
                    <a:lstStyle/>
                    <a:p>
                      <a:pPr algn="l" fontAlgn="b"/>
                      <a:endParaRPr lang="es-MX" sz="1200" b="0" i="0" u="none" strike="noStrike">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s-MX"/>
                    </a:p>
                  </a:txBody>
                  <a:tcPr/>
                </a:tc>
                <a:tc>
                  <a:txBody>
                    <a:bodyPr/>
                    <a:lstStyle/>
                    <a:p>
                      <a:pPr algn="l" fontAlgn="b"/>
                      <a:r>
                        <a:rPr lang="es-MX" sz="1200" b="0" i="0" u="none" strike="noStrike">
                          <a:latin typeface="Arial"/>
                        </a:rPr>
                        <a:t> </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1" i="0" u="none" strike="noStrike">
                          <a:latin typeface="Arial"/>
                        </a:rPr>
                        <a:t>Cuatrimestral</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1" i="0" u="none" strike="noStrike">
                          <a:latin typeface="Arial"/>
                        </a:rPr>
                        <a:t>Mensual</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1" i="0" u="none" strike="noStrike">
                          <a:latin typeface="Arial"/>
                        </a:rPr>
                        <a:t>Semanal</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1" i="0" u="none" strike="noStrike">
                          <a:latin typeface="Arial"/>
                        </a:rPr>
                        <a:t>Diaria</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6311">
                <a:tc>
                  <a:txBody>
                    <a:bodyPr/>
                    <a:lstStyle/>
                    <a:p>
                      <a:pPr algn="l" fontAlgn="b"/>
                      <a:endParaRPr lang="es-MX" sz="1200" b="0" i="0" u="none" strike="noStrike">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MX" sz="1200" b="0" i="0" u="none" strike="noStrike">
                          <a:latin typeface="Arial"/>
                        </a:rPr>
                        <a:t>1 negocio</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s-MX" sz="1200" b="0" i="0" u="none" strike="noStrike">
                          <a:latin typeface="Arial"/>
                        </a:rPr>
                        <a:t>Negocios</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1" i="0" u="none" strike="noStrike">
                          <a:latin typeface="Arial"/>
                        </a:rPr>
                        <a:t>58.0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1" i="0" u="none" strike="noStrike">
                          <a:latin typeface="Arial"/>
                        </a:rPr>
                        <a:t>15</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1" i="0" u="none" strike="noStrike">
                          <a:latin typeface="Arial"/>
                        </a:rPr>
                        <a:t>3.6</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1" i="0" u="none" strike="noStrike">
                          <a:latin typeface="Arial"/>
                        </a:rPr>
                        <a:t>0.7</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6311">
                <a:tc>
                  <a:txBody>
                    <a:bodyPr/>
                    <a:lstStyle/>
                    <a:p>
                      <a:pPr algn="l" fontAlgn="b"/>
                      <a:endParaRPr lang="es-MX" sz="1200" b="0" i="0" u="none" strike="noStrike">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MX" sz="1200" b="0" i="0" u="none" strike="noStrike">
                          <a:latin typeface="Arial"/>
                        </a:rPr>
                        <a:t>5 entrevistas</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s-MX" sz="1200" b="0" i="0" u="none" strike="noStrike">
                          <a:latin typeface="Arial"/>
                        </a:rPr>
                        <a:t>Entrevistas</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latin typeface="Arial"/>
                        </a:rPr>
                        <a:t>290.0</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latin typeface="Arial"/>
                        </a:rPr>
                        <a:t>72.5</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latin typeface="Arial"/>
                        </a:rPr>
                        <a:t>18.1</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a:latin typeface="Arial"/>
                        </a:rPr>
                        <a:t>3.6</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26311">
                <a:tc>
                  <a:txBody>
                    <a:bodyPr/>
                    <a:lstStyle/>
                    <a:p>
                      <a:pPr algn="l" fontAlgn="b"/>
                      <a:endParaRPr lang="es-MX" sz="1200" b="0" i="0" u="none" strike="noStrike">
                        <a:latin typeface="Arial"/>
                      </a:endParaRPr>
                    </a:p>
                  </a:txBody>
                  <a:tcPr marL="7671" marR="7671" marT="7671" marB="0" anchor="b">
                    <a:lnL>
                      <a:noFill/>
                    </a:lnL>
                    <a:lnR>
                      <a:noFill/>
                    </a:lnR>
                    <a:lnT>
                      <a:noFill/>
                    </a:lnT>
                    <a:lnB>
                      <a:noFill/>
                    </a:lnB>
                  </a:tcPr>
                </a:tc>
                <a:tc>
                  <a:txBody>
                    <a:bodyPr/>
                    <a:lstStyle/>
                    <a:p>
                      <a:pPr algn="l" fontAlgn="b"/>
                      <a:endParaRPr lang="es-MX" sz="1200" b="0" i="0" u="none" strike="noStrike">
                        <a:latin typeface="Arial"/>
                      </a:endParaRPr>
                    </a:p>
                  </a:txBody>
                  <a:tcPr marL="7671" marR="7671" marT="7671"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MX" sz="1200" b="0" i="0" u="none" strike="noStrike">
                          <a:latin typeface="Arial"/>
                        </a:rPr>
                        <a:t>Prospectos</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200" b="0" i="0" u="none" strike="noStrike">
                          <a:latin typeface="Arial"/>
                        </a:rPr>
                        <a:t> </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s-MX" sz="1200" b="0" i="0" u="none" strike="noStrike">
                          <a:latin typeface="Arial"/>
                        </a:rPr>
                        <a:t> </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b"/>
                      <a:r>
                        <a:rPr lang="es-MX" sz="1200" b="0" i="0" u="none" strike="noStrike">
                          <a:latin typeface="Arial"/>
                        </a:rPr>
                        <a:t>175</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MX" sz="1200" b="0" i="0" u="none" strike="noStrike" dirty="0">
                          <a:latin typeface="Arial"/>
                        </a:rPr>
                        <a:t> </a:t>
                      </a:r>
                    </a:p>
                  </a:txBody>
                  <a:tcPr marL="7671" marR="7671" marT="76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9" name="Picture 3" descr="C:\Users\Pilar\Pictures\qualitas lugares prospeccion\original.jpg"/>
          <p:cNvPicPr>
            <a:picLocks noChangeAspect="1" noChangeArrowheads="1"/>
          </p:cNvPicPr>
          <p:nvPr/>
        </p:nvPicPr>
        <p:blipFill>
          <a:blip r:embed="rId3" cstate="print"/>
          <a:srcRect/>
          <a:stretch>
            <a:fillRect/>
          </a:stretch>
        </p:blipFill>
        <p:spPr bwMode="auto">
          <a:xfrm>
            <a:off x="5220072" y="1412776"/>
            <a:ext cx="2789713" cy="1944216"/>
          </a:xfrm>
          <a:prstGeom prst="rect">
            <a:avLst/>
          </a:prstGeom>
          <a:noFill/>
        </p:spPr>
      </p:pic>
      <p:sp>
        <p:nvSpPr>
          <p:cNvPr id="2" name="Rectangle 1"/>
          <p:cNvSpPr>
            <a:spLocks noGrp="1"/>
          </p:cNvSpPr>
          <p:nvPr>
            <p:ph type="ctrTitle"/>
          </p:nvPr>
        </p:nvSpPr>
        <p:spPr>
          <a:xfrm>
            <a:off x="539552" y="1484784"/>
            <a:ext cx="2339751" cy="504056"/>
          </a:xfrm>
        </p:spPr>
        <p:txBody>
          <a:bodyPr>
            <a:noAutofit/>
          </a:bodyPr>
          <a:lstStyle/>
          <a:p>
            <a:pPr eaLnBrk="1" fontAlgn="auto" hangingPunct="1">
              <a:spcAft>
                <a:spcPts val="0"/>
              </a:spcAft>
              <a:defRPr/>
            </a:pPr>
            <a:r>
              <a:rPr lang="es-MX" sz="3000" b="1" dirty="0">
                <a:solidFill>
                  <a:schemeClr val="accent5">
                    <a:lumMod val="50000"/>
                  </a:schemeClr>
                </a:solidFill>
                <a:latin typeface="+mn-lt"/>
              </a:rPr>
              <a:t>Estrategias</a:t>
            </a:r>
            <a:endParaRPr sz="3000" b="1" dirty="0">
              <a:solidFill>
                <a:schemeClr val="accent5">
                  <a:lumMod val="50000"/>
                </a:schemeClr>
              </a:solidFill>
              <a:latin typeface="+mn-lt"/>
            </a:endParaRPr>
          </a:p>
        </p:txBody>
      </p:sp>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sp>
        <p:nvSpPr>
          <p:cNvPr id="3" name="Rectangle 2"/>
          <p:cNvSpPr>
            <a:spLocks noGrp="1"/>
          </p:cNvSpPr>
          <p:nvPr>
            <p:ph type="subTitle" idx="1"/>
          </p:nvPr>
        </p:nvSpPr>
        <p:spPr>
          <a:xfrm>
            <a:off x="683568" y="2354163"/>
            <a:ext cx="7407275" cy="3667125"/>
          </a:xfrm>
        </p:spPr>
        <p:txBody>
          <a:bodyPr>
            <a:normAutofit lnSpcReduction="10000"/>
          </a:bodyPr>
          <a:lstStyle/>
          <a:p>
            <a:pPr algn="l">
              <a:defRPr/>
            </a:pPr>
            <a:r>
              <a:rPr lang="es-MX" sz="3000" dirty="0">
                <a:solidFill>
                  <a:schemeClr val="accent5">
                    <a:lumMod val="50000"/>
                  </a:schemeClr>
                </a:solidFill>
              </a:rPr>
              <a:t>¿Cómo lograré mis metas?</a:t>
            </a:r>
          </a:p>
          <a:p>
            <a:pPr algn="l">
              <a:defRPr/>
            </a:pPr>
            <a:endParaRPr lang="es-MX" sz="1000" dirty="0">
              <a:solidFill>
                <a:schemeClr val="accent5">
                  <a:lumMod val="50000"/>
                </a:schemeClr>
              </a:solidFill>
            </a:endParaRPr>
          </a:p>
          <a:p>
            <a:pPr algn="l">
              <a:defRPr/>
            </a:pPr>
            <a:r>
              <a:rPr lang="es-MX" sz="2000" dirty="0">
                <a:solidFill>
                  <a:schemeClr val="accent5">
                    <a:lumMod val="50000"/>
                  </a:schemeClr>
                </a:solidFill>
              </a:rPr>
              <a:t>Ejemplos:</a:t>
            </a:r>
          </a:p>
          <a:p>
            <a:pPr algn="l">
              <a:defRPr/>
            </a:pPr>
            <a:r>
              <a:rPr lang="es-MX" sz="1400" dirty="0">
                <a:solidFill>
                  <a:schemeClr val="accent5">
                    <a:lumMod val="50000"/>
                  </a:schemeClr>
                </a:solidFill>
              </a:rPr>
              <a:t> </a:t>
            </a:r>
          </a:p>
          <a:p>
            <a:pPr algn="l" eaLnBrk="1" fontAlgn="auto" hangingPunct="1">
              <a:spcAft>
                <a:spcPts val="0"/>
              </a:spcAft>
              <a:buClr>
                <a:srgbClr val="7030A0"/>
              </a:buClr>
              <a:buSzPct val="100000"/>
              <a:buFont typeface="Wingdings" pitchFamily="2" charset="2"/>
              <a:buChar char="§"/>
              <a:defRPr/>
            </a:pPr>
            <a:r>
              <a:rPr lang="es-MX" sz="2400" dirty="0">
                <a:solidFill>
                  <a:schemeClr val="accent5">
                    <a:lumMod val="50000"/>
                  </a:schemeClr>
                </a:solidFill>
              </a:rPr>
              <a:t> Contar con 175 prospectos semanales</a:t>
            </a:r>
          </a:p>
          <a:p>
            <a:pPr algn="l" eaLnBrk="1" fontAlgn="auto" hangingPunct="1">
              <a:spcAft>
                <a:spcPts val="0"/>
              </a:spcAft>
              <a:buClr>
                <a:srgbClr val="7030A0"/>
              </a:buClr>
              <a:buFont typeface="Wingdings" pitchFamily="2" charset="2"/>
              <a:buChar char="§"/>
              <a:defRPr/>
            </a:pPr>
            <a:r>
              <a:rPr lang="es-MX" sz="2400" dirty="0">
                <a:solidFill>
                  <a:schemeClr val="accent5">
                    <a:lumMod val="50000"/>
                  </a:schemeClr>
                </a:solidFill>
              </a:rPr>
              <a:t> Cerrar 7 negocios semanales</a:t>
            </a:r>
          </a:p>
          <a:p>
            <a:pPr algn="l" eaLnBrk="1" fontAlgn="auto" hangingPunct="1">
              <a:spcAft>
                <a:spcPts val="0"/>
              </a:spcAft>
              <a:buClr>
                <a:srgbClr val="7030A0"/>
              </a:buClr>
              <a:buFont typeface="Wingdings" pitchFamily="2" charset="2"/>
              <a:buChar char="§"/>
              <a:defRPr/>
            </a:pPr>
            <a:r>
              <a:rPr lang="es-MX" sz="2400" dirty="0">
                <a:solidFill>
                  <a:schemeClr val="accent5">
                    <a:lumMod val="50000"/>
                  </a:schemeClr>
                </a:solidFill>
              </a:rPr>
              <a:t> Incrementar prima promedio</a:t>
            </a:r>
          </a:p>
          <a:p>
            <a:pPr algn="l" eaLnBrk="1" fontAlgn="auto" hangingPunct="1">
              <a:spcAft>
                <a:spcPts val="0"/>
              </a:spcAft>
              <a:buClr>
                <a:srgbClr val="7030A0"/>
              </a:buClr>
              <a:buFont typeface="Wingdings" pitchFamily="2" charset="2"/>
              <a:buChar char="§"/>
              <a:defRPr/>
            </a:pPr>
            <a:r>
              <a:rPr lang="es-MX" sz="2400" dirty="0">
                <a:solidFill>
                  <a:schemeClr val="accent5">
                    <a:lumMod val="50000"/>
                  </a:schemeClr>
                </a:solidFill>
              </a:rPr>
              <a:t> 50% de las pólizas con forma de pago anual</a:t>
            </a:r>
          </a:p>
          <a:p>
            <a:pPr algn="l" eaLnBrk="1" fontAlgn="auto" hangingPunct="1">
              <a:spcAft>
                <a:spcPts val="0"/>
              </a:spcAft>
              <a:buClr>
                <a:srgbClr val="7030A0"/>
              </a:buClr>
              <a:defRPr/>
            </a:pPr>
            <a:endParaRPr lang="es-MX" sz="2400" dirty="0">
              <a:solidFill>
                <a:schemeClr val="accent5">
                  <a:lumMod val="50000"/>
                </a:schemeClr>
              </a:solidFill>
            </a:endParaRPr>
          </a:p>
          <a:p>
            <a:pPr algn="r" eaLnBrk="1" fontAlgn="auto" hangingPunct="1">
              <a:spcAft>
                <a:spcPts val="0"/>
              </a:spcAft>
              <a:buClr>
                <a:srgbClr val="7030A0"/>
              </a:buClr>
              <a:defRPr/>
            </a:pPr>
            <a:r>
              <a:rPr lang="es-MX" sz="2000" i="1" dirty="0">
                <a:solidFill>
                  <a:schemeClr val="accent5">
                    <a:lumMod val="50000"/>
                  </a:schemeClr>
                </a:solidFill>
              </a:rPr>
              <a:t>Máximo 3</a:t>
            </a:r>
          </a:p>
          <a:p>
            <a:pPr algn="l" eaLnBrk="1" fontAlgn="auto" hangingPunct="1">
              <a:spcAft>
                <a:spcPts val="0"/>
              </a:spcAft>
              <a:buFont typeface="Wingdings 2"/>
              <a:buNone/>
              <a:defRPr/>
            </a:pPr>
            <a:endParaRPr lang="es-MX" sz="3000" dirty="0">
              <a:solidFill>
                <a:schemeClr val="accent5">
                  <a:lumMod val="50000"/>
                </a:schemeClr>
              </a:solidFill>
            </a:endParaRPr>
          </a:p>
        </p:txBody>
      </p:sp>
      <p:sp>
        <p:nvSpPr>
          <p:cNvPr id="8" name="7 CuadroTexto"/>
          <p:cNvSpPr txBox="1"/>
          <p:nvPr/>
        </p:nvSpPr>
        <p:spPr>
          <a:xfrm>
            <a:off x="5940152" y="6381328"/>
            <a:ext cx="2631490" cy="276999"/>
          </a:xfrm>
          <a:prstGeom prst="rect">
            <a:avLst/>
          </a:prstGeom>
          <a:noFill/>
        </p:spPr>
        <p:txBody>
          <a:bodyPr wrap="none" rtlCol="0">
            <a:spAutoFit/>
          </a:bodyPr>
          <a:lstStyle/>
          <a:p>
            <a:r>
              <a:rPr lang="es-MX" sz="1200" i="1" dirty="0">
                <a:solidFill>
                  <a:schemeClr val="bg1"/>
                </a:solidFill>
              </a:rPr>
              <a:t>Ejercicio 4. Establecimiento  estrategias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323528" y="1196752"/>
            <a:ext cx="3312368" cy="504056"/>
          </a:xfrm>
        </p:spPr>
        <p:txBody>
          <a:bodyPr>
            <a:noAutofit/>
          </a:bodyPr>
          <a:lstStyle/>
          <a:p>
            <a:pPr eaLnBrk="1" fontAlgn="auto" hangingPunct="1">
              <a:spcAft>
                <a:spcPts val="0"/>
              </a:spcAft>
              <a:defRPr/>
            </a:pPr>
            <a:r>
              <a:rPr lang="es-MX" sz="3000" b="1" dirty="0">
                <a:solidFill>
                  <a:schemeClr val="accent5">
                    <a:lumMod val="50000"/>
                  </a:schemeClr>
                </a:solidFill>
                <a:latin typeface="+mn-lt"/>
              </a:rPr>
              <a:t>Plan de Acción</a:t>
            </a:r>
            <a:endParaRPr sz="3000" b="1" dirty="0">
              <a:solidFill>
                <a:schemeClr val="accent5">
                  <a:lumMod val="50000"/>
                </a:schemeClr>
              </a:solidFill>
              <a:latin typeface="+mn-lt"/>
            </a:endParaRPr>
          </a:p>
        </p:txBody>
      </p:sp>
      <p:sp>
        <p:nvSpPr>
          <p:cNvPr id="3" name="Rectangle 2"/>
          <p:cNvSpPr>
            <a:spLocks noGrp="1"/>
          </p:cNvSpPr>
          <p:nvPr>
            <p:ph type="subTitle" idx="1"/>
          </p:nvPr>
        </p:nvSpPr>
        <p:spPr>
          <a:xfrm>
            <a:off x="683568" y="1988840"/>
            <a:ext cx="7407275" cy="4176464"/>
          </a:xfrm>
        </p:spPr>
        <p:txBody>
          <a:bodyPr>
            <a:normAutofit fontScale="92500" lnSpcReduction="20000"/>
          </a:bodyPr>
          <a:lstStyle/>
          <a:p>
            <a:pPr marL="6350" indent="-6350" algn="just">
              <a:lnSpc>
                <a:spcPct val="120000"/>
              </a:lnSpc>
            </a:pPr>
            <a:r>
              <a:rPr lang="es-MX" sz="2800" b="1" dirty="0">
                <a:solidFill>
                  <a:schemeClr val="accent5">
                    <a:lumMod val="50000"/>
                  </a:schemeClr>
                </a:solidFill>
              </a:rPr>
              <a:t>¿Qué trabajo hay que realizar para aterrizar mis estrategias?</a:t>
            </a:r>
          </a:p>
          <a:p>
            <a:pPr algn="just">
              <a:defRPr/>
            </a:pPr>
            <a:r>
              <a:rPr lang="es-MX" sz="1400" dirty="0">
                <a:solidFill>
                  <a:schemeClr val="accent5">
                    <a:lumMod val="50000"/>
                  </a:schemeClr>
                </a:solidFill>
              </a:rPr>
              <a:t> </a:t>
            </a:r>
          </a:p>
          <a:p>
            <a:pPr algn="just">
              <a:defRPr/>
            </a:pPr>
            <a:r>
              <a:rPr lang="es-MX" sz="2200" dirty="0">
                <a:solidFill>
                  <a:schemeClr val="accent5">
                    <a:lumMod val="50000"/>
                  </a:schemeClr>
                </a:solidFill>
              </a:rPr>
              <a:t>Ejemplos:</a:t>
            </a:r>
          </a:p>
          <a:p>
            <a:pPr algn="just">
              <a:defRPr/>
            </a:pPr>
            <a:endParaRPr lang="es-MX" sz="1400" dirty="0">
              <a:solidFill>
                <a:schemeClr val="accent5">
                  <a:lumMod val="50000"/>
                </a:schemeClr>
              </a:solidFill>
            </a:endParaRPr>
          </a:p>
          <a:p>
            <a:pPr algn="just" eaLnBrk="1" fontAlgn="auto" hangingPunct="1">
              <a:spcAft>
                <a:spcPts val="0"/>
              </a:spcAft>
              <a:buClr>
                <a:srgbClr val="7030A0"/>
              </a:buClr>
              <a:buSzPct val="100000"/>
              <a:buFont typeface="Wingdings" pitchFamily="2" charset="2"/>
              <a:buChar char="§"/>
              <a:defRPr/>
            </a:pPr>
            <a:r>
              <a:rPr lang="es-MX" sz="2400" dirty="0">
                <a:solidFill>
                  <a:schemeClr val="accent5">
                    <a:lumMod val="50000"/>
                  </a:schemeClr>
                </a:solidFill>
              </a:rPr>
              <a:t> </a:t>
            </a:r>
            <a:r>
              <a:rPr lang="es-MX" sz="2600" dirty="0">
                <a:solidFill>
                  <a:schemeClr val="accent5">
                    <a:lumMod val="50000"/>
                  </a:schemeClr>
                </a:solidFill>
              </a:rPr>
              <a:t>Pedir referidos, desarrollar Centros de Influencia, etc.</a:t>
            </a:r>
          </a:p>
          <a:p>
            <a:pPr algn="just" eaLnBrk="1" fontAlgn="auto" hangingPunct="1">
              <a:spcAft>
                <a:spcPts val="0"/>
              </a:spcAft>
              <a:buClr>
                <a:srgbClr val="7030A0"/>
              </a:buClr>
              <a:buFont typeface="Wingdings" pitchFamily="2" charset="2"/>
              <a:buChar char="§"/>
              <a:defRPr/>
            </a:pPr>
            <a:r>
              <a:rPr lang="es-MX" sz="2600" dirty="0">
                <a:solidFill>
                  <a:schemeClr val="accent5">
                    <a:lumMod val="50000"/>
                  </a:schemeClr>
                </a:solidFill>
              </a:rPr>
              <a:t> Realizar 20 entrevistas de venta semanales</a:t>
            </a:r>
          </a:p>
          <a:p>
            <a:pPr algn="just" eaLnBrk="1" fontAlgn="auto" hangingPunct="1">
              <a:spcAft>
                <a:spcPts val="0"/>
              </a:spcAft>
              <a:buClr>
                <a:srgbClr val="7030A0"/>
              </a:buClr>
              <a:buFont typeface="Wingdings" pitchFamily="2" charset="2"/>
              <a:buChar char="§"/>
              <a:defRPr/>
            </a:pPr>
            <a:r>
              <a:rPr lang="es-MX" sz="2600" dirty="0">
                <a:solidFill>
                  <a:schemeClr val="accent5">
                    <a:lumMod val="50000"/>
                  </a:schemeClr>
                </a:solidFill>
              </a:rPr>
              <a:t> Ofrecer coberturas accesorias (venta cruzada), etc.</a:t>
            </a:r>
          </a:p>
          <a:p>
            <a:pPr algn="just" eaLnBrk="1" fontAlgn="auto" hangingPunct="1">
              <a:spcAft>
                <a:spcPts val="0"/>
              </a:spcAft>
              <a:buClr>
                <a:srgbClr val="7030A0"/>
              </a:buClr>
              <a:buFont typeface="Wingdings" pitchFamily="2" charset="2"/>
              <a:buChar char="§"/>
              <a:defRPr/>
            </a:pPr>
            <a:r>
              <a:rPr lang="es-MX" sz="2600" dirty="0">
                <a:solidFill>
                  <a:schemeClr val="accent5">
                    <a:lumMod val="50000"/>
                  </a:schemeClr>
                </a:solidFill>
              </a:rPr>
              <a:t> Ofrecer meses sin intereses </a:t>
            </a:r>
          </a:p>
          <a:p>
            <a:pPr algn="just" eaLnBrk="1" fontAlgn="auto" hangingPunct="1">
              <a:spcAft>
                <a:spcPts val="0"/>
              </a:spcAft>
              <a:buClr>
                <a:srgbClr val="7030A0"/>
              </a:buClr>
              <a:buFont typeface="Wingdings" pitchFamily="2" charset="2"/>
              <a:buChar char="§"/>
              <a:defRPr/>
            </a:pPr>
            <a:endParaRPr lang="es-MX" sz="2600" dirty="0">
              <a:solidFill>
                <a:schemeClr val="accent5">
                  <a:lumMod val="50000"/>
                </a:schemeClr>
              </a:solidFill>
            </a:endParaRPr>
          </a:p>
          <a:p>
            <a:pPr algn="just" eaLnBrk="1" fontAlgn="auto" hangingPunct="1">
              <a:spcAft>
                <a:spcPts val="0"/>
              </a:spcAft>
              <a:buClr>
                <a:srgbClr val="7030A0"/>
              </a:buClr>
              <a:buFont typeface="Wingdings" pitchFamily="2" charset="2"/>
              <a:buChar char="§"/>
              <a:defRPr/>
            </a:pPr>
            <a:endParaRPr lang="es-MX" sz="2400" dirty="0">
              <a:solidFill>
                <a:schemeClr val="accent5">
                  <a:lumMod val="50000"/>
                </a:schemeClr>
              </a:solidFill>
            </a:endParaRPr>
          </a:p>
          <a:p>
            <a:pPr algn="r" eaLnBrk="1" fontAlgn="auto" hangingPunct="1">
              <a:spcAft>
                <a:spcPts val="0"/>
              </a:spcAft>
              <a:buClr>
                <a:srgbClr val="7030A0"/>
              </a:buClr>
              <a:defRPr/>
            </a:pPr>
            <a:r>
              <a:rPr lang="es-MX" sz="2400" dirty="0">
                <a:solidFill>
                  <a:schemeClr val="accent5">
                    <a:lumMod val="50000"/>
                  </a:schemeClr>
                </a:solidFill>
              </a:rPr>
              <a:t> </a:t>
            </a:r>
            <a:r>
              <a:rPr lang="es-MX" sz="2000" i="1" dirty="0">
                <a:solidFill>
                  <a:schemeClr val="accent5">
                    <a:lumMod val="50000"/>
                  </a:schemeClr>
                </a:solidFill>
              </a:rPr>
              <a:t>Máximo 2 por cada estrategia</a:t>
            </a:r>
          </a:p>
          <a:p>
            <a:pPr algn="just" eaLnBrk="1" fontAlgn="auto" hangingPunct="1">
              <a:spcAft>
                <a:spcPts val="0"/>
              </a:spcAft>
              <a:buFont typeface="Wingdings 2"/>
              <a:buNone/>
              <a:defRPr/>
            </a:pPr>
            <a:endParaRPr lang="es-MX" sz="3000" dirty="0">
              <a:solidFill>
                <a:schemeClr val="accent5">
                  <a:lumMod val="50000"/>
                </a:schemeClr>
              </a:solidFill>
            </a:endParaRPr>
          </a:p>
        </p:txBody>
      </p:sp>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sp>
        <p:nvSpPr>
          <p:cNvPr id="5" name="4 CuadroTexto"/>
          <p:cNvSpPr txBox="1"/>
          <p:nvPr/>
        </p:nvSpPr>
        <p:spPr>
          <a:xfrm>
            <a:off x="5796136" y="6381328"/>
            <a:ext cx="2846741" cy="276999"/>
          </a:xfrm>
          <a:prstGeom prst="rect">
            <a:avLst/>
          </a:prstGeom>
          <a:noFill/>
        </p:spPr>
        <p:txBody>
          <a:bodyPr wrap="none" rtlCol="0">
            <a:spAutoFit/>
          </a:bodyPr>
          <a:lstStyle/>
          <a:p>
            <a:r>
              <a:rPr lang="es-MX" sz="1200" i="1" dirty="0">
                <a:solidFill>
                  <a:schemeClr val="bg1"/>
                </a:solidFill>
              </a:rPr>
              <a:t>Ejercicio 5. Establecimiento  Plan de Acción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395536" y="1340768"/>
            <a:ext cx="3312368" cy="504056"/>
          </a:xfrm>
        </p:spPr>
        <p:txBody>
          <a:bodyPr>
            <a:noAutofit/>
          </a:bodyPr>
          <a:lstStyle/>
          <a:p>
            <a:pPr eaLnBrk="1" fontAlgn="auto" hangingPunct="1">
              <a:spcAft>
                <a:spcPts val="0"/>
              </a:spcAft>
              <a:defRPr/>
            </a:pPr>
            <a:r>
              <a:rPr lang="es-MX" sz="3000" b="1" dirty="0">
                <a:solidFill>
                  <a:schemeClr val="accent5">
                    <a:lumMod val="50000"/>
                  </a:schemeClr>
                </a:solidFill>
                <a:latin typeface="+mn-lt"/>
              </a:rPr>
              <a:t>Plan de Acción</a:t>
            </a:r>
            <a:endParaRPr sz="3000" b="1" dirty="0">
              <a:solidFill>
                <a:schemeClr val="accent5">
                  <a:lumMod val="50000"/>
                </a:schemeClr>
              </a:solidFill>
              <a:latin typeface="+mn-lt"/>
            </a:endParaRPr>
          </a:p>
        </p:txBody>
      </p:sp>
      <p:sp>
        <p:nvSpPr>
          <p:cNvPr id="3" name="Rectangle 2"/>
          <p:cNvSpPr>
            <a:spLocks noGrp="1"/>
          </p:cNvSpPr>
          <p:nvPr>
            <p:ph type="subTitle" idx="1"/>
          </p:nvPr>
        </p:nvSpPr>
        <p:spPr>
          <a:xfrm>
            <a:off x="683568" y="2210147"/>
            <a:ext cx="7407275" cy="3667125"/>
          </a:xfrm>
        </p:spPr>
        <p:txBody>
          <a:bodyPr>
            <a:normAutofit/>
          </a:bodyPr>
          <a:lstStyle/>
          <a:p>
            <a:pPr marL="6350" indent="-6350" algn="just"/>
            <a:r>
              <a:rPr lang="es-MX" sz="2600" b="1" dirty="0">
                <a:solidFill>
                  <a:schemeClr val="accent5">
                    <a:lumMod val="50000"/>
                  </a:schemeClr>
                </a:solidFill>
              </a:rPr>
              <a:t>Este plan debe contemplar:</a:t>
            </a:r>
          </a:p>
          <a:p>
            <a:pPr algn="just">
              <a:defRPr/>
            </a:pPr>
            <a:r>
              <a:rPr lang="es-MX" sz="1400" dirty="0">
                <a:solidFill>
                  <a:schemeClr val="accent5">
                    <a:lumMod val="50000"/>
                  </a:schemeClr>
                </a:solidFill>
              </a:rPr>
              <a:t> </a:t>
            </a:r>
          </a:p>
          <a:p>
            <a:pPr algn="just" eaLnBrk="1" fontAlgn="auto" hangingPunct="1">
              <a:spcAft>
                <a:spcPts val="0"/>
              </a:spcAft>
              <a:buClr>
                <a:srgbClr val="7030A0"/>
              </a:buClr>
              <a:buSzPct val="100000"/>
              <a:buFont typeface="Wingdings" pitchFamily="2" charset="2"/>
              <a:buChar char="§"/>
              <a:defRPr/>
            </a:pPr>
            <a:r>
              <a:rPr lang="es-MX" sz="2400" dirty="0">
                <a:solidFill>
                  <a:schemeClr val="accent5">
                    <a:lumMod val="50000"/>
                  </a:schemeClr>
                </a:solidFill>
              </a:rPr>
              <a:t> Acciones específicas a realizar.</a:t>
            </a:r>
          </a:p>
          <a:p>
            <a:pPr algn="just" eaLnBrk="1" fontAlgn="auto" hangingPunct="1">
              <a:spcAft>
                <a:spcPts val="0"/>
              </a:spcAft>
              <a:buClr>
                <a:srgbClr val="7030A0"/>
              </a:buClr>
              <a:buFont typeface="Wingdings" pitchFamily="2" charset="2"/>
              <a:buChar char="§"/>
              <a:defRPr/>
            </a:pPr>
            <a:r>
              <a:rPr lang="es-MX" sz="2400" dirty="0">
                <a:solidFill>
                  <a:schemeClr val="accent5">
                    <a:lumMod val="50000"/>
                  </a:schemeClr>
                </a:solidFill>
              </a:rPr>
              <a:t> Identificar qué estrategia apoya.</a:t>
            </a:r>
          </a:p>
          <a:p>
            <a:pPr algn="just" eaLnBrk="1" fontAlgn="auto" hangingPunct="1">
              <a:spcAft>
                <a:spcPts val="0"/>
              </a:spcAft>
              <a:buClr>
                <a:srgbClr val="7030A0"/>
              </a:buClr>
              <a:buFont typeface="Wingdings" pitchFamily="2" charset="2"/>
              <a:buChar char="§"/>
              <a:defRPr/>
            </a:pPr>
            <a:r>
              <a:rPr lang="es-MX" sz="2400" dirty="0">
                <a:solidFill>
                  <a:schemeClr val="accent5">
                    <a:lumMod val="50000"/>
                  </a:schemeClr>
                </a:solidFill>
              </a:rPr>
              <a:t> Fecha de Implantación</a:t>
            </a:r>
          </a:p>
          <a:p>
            <a:pPr algn="just" eaLnBrk="1" fontAlgn="auto" hangingPunct="1">
              <a:spcAft>
                <a:spcPts val="0"/>
              </a:spcAft>
              <a:buFont typeface="Wingdings 2"/>
              <a:buNone/>
              <a:defRPr/>
            </a:pPr>
            <a:endParaRPr lang="es-MX" sz="3000" dirty="0">
              <a:solidFill>
                <a:schemeClr val="accent5">
                  <a:lumMod val="50000"/>
                </a:schemeClr>
              </a:solidFill>
            </a:endParaRPr>
          </a:p>
        </p:txBody>
      </p:sp>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pic>
        <p:nvPicPr>
          <p:cNvPr id="70660" name="Picture 4" descr="C:\Users\Pilar\Pictures\qualitas lugares prospeccion\plan_marketing.jpg"/>
          <p:cNvPicPr>
            <a:picLocks noChangeAspect="1" noChangeArrowheads="1"/>
          </p:cNvPicPr>
          <p:nvPr/>
        </p:nvPicPr>
        <p:blipFill>
          <a:blip r:embed="rId3" cstate="print"/>
          <a:srcRect/>
          <a:stretch>
            <a:fillRect/>
          </a:stretch>
        </p:blipFill>
        <p:spPr bwMode="auto">
          <a:xfrm>
            <a:off x="5148064" y="1916832"/>
            <a:ext cx="3528392" cy="3012541"/>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611560" y="1196752"/>
            <a:ext cx="3312368" cy="504056"/>
          </a:xfrm>
        </p:spPr>
        <p:txBody>
          <a:bodyPr>
            <a:noAutofit/>
          </a:bodyPr>
          <a:lstStyle/>
          <a:p>
            <a:pPr eaLnBrk="1" fontAlgn="auto" hangingPunct="1">
              <a:spcAft>
                <a:spcPts val="0"/>
              </a:spcAft>
              <a:defRPr/>
            </a:pPr>
            <a:r>
              <a:rPr lang="es-MX" sz="2800" b="1" dirty="0">
                <a:solidFill>
                  <a:schemeClr val="accent5">
                    <a:lumMod val="50000"/>
                  </a:schemeClr>
                </a:solidFill>
                <a:latin typeface="+mn-lt"/>
              </a:rPr>
              <a:t>Tablero de Control</a:t>
            </a:r>
            <a:endParaRPr sz="2800" b="1" dirty="0">
              <a:solidFill>
                <a:schemeClr val="accent5">
                  <a:lumMod val="50000"/>
                </a:schemeClr>
              </a:solidFill>
              <a:latin typeface="+mn-lt"/>
            </a:endParaRPr>
          </a:p>
        </p:txBody>
      </p:sp>
      <p:sp>
        <p:nvSpPr>
          <p:cNvPr id="3" name="Rectangle 2"/>
          <p:cNvSpPr>
            <a:spLocks noGrp="1"/>
          </p:cNvSpPr>
          <p:nvPr>
            <p:ph type="subTitle" idx="1"/>
          </p:nvPr>
        </p:nvSpPr>
        <p:spPr>
          <a:xfrm>
            <a:off x="683568" y="1988840"/>
            <a:ext cx="7407275" cy="4032448"/>
          </a:xfrm>
        </p:spPr>
        <p:txBody>
          <a:bodyPr>
            <a:normAutofit fontScale="92500" lnSpcReduction="20000"/>
          </a:bodyPr>
          <a:lstStyle/>
          <a:p>
            <a:pPr marL="6350" indent="-6350" algn="just"/>
            <a:r>
              <a:rPr lang="es-MX" sz="2400" dirty="0">
                <a:solidFill>
                  <a:schemeClr val="accent5">
                    <a:lumMod val="50000"/>
                  </a:schemeClr>
                </a:solidFill>
              </a:rPr>
              <a:t>Se refiere al conjunto de indicadores cuyo seguimiento y evaluación periódica permitirá contar con un mayor conocimiento de la situación de nuestro negocio y de ser el caso, redirigir el rumbo de nuestras acciones para cumplir con oportunidad las metas establecidas.</a:t>
            </a:r>
          </a:p>
          <a:p>
            <a:pPr marL="6350" indent="-6350" algn="just"/>
            <a:endParaRPr lang="es-MX" sz="2400" dirty="0">
              <a:solidFill>
                <a:schemeClr val="accent5">
                  <a:lumMod val="50000"/>
                </a:schemeClr>
              </a:solidFill>
            </a:endParaRPr>
          </a:p>
          <a:p>
            <a:pPr marL="6350" indent="-6350" algn="just"/>
            <a:r>
              <a:rPr lang="es-MX" sz="2200" dirty="0">
                <a:solidFill>
                  <a:schemeClr val="accent5">
                    <a:lumMod val="50000"/>
                  </a:schemeClr>
                </a:solidFill>
              </a:rPr>
              <a:t>Ejemplos:</a:t>
            </a:r>
          </a:p>
          <a:p>
            <a:pPr marL="6350" indent="-6350" algn="just"/>
            <a:endParaRPr lang="es-MX" sz="2400" dirty="0">
              <a:solidFill>
                <a:schemeClr val="accent5">
                  <a:lumMod val="50000"/>
                </a:schemeClr>
              </a:solidFill>
            </a:endParaRPr>
          </a:p>
          <a:p>
            <a:pPr algn="just" eaLnBrk="1" fontAlgn="auto" hangingPunct="1">
              <a:spcAft>
                <a:spcPts val="0"/>
              </a:spcAft>
              <a:buClr>
                <a:srgbClr val="7030A0"/>
              </a:buClr>
              <a:buFont typeface="Wingdings" pitchFamily="2" charset="2"/>
              <a:buChar char="§"/>
              <a:defRPr/>
            </a:pPr>
            <a:r>
              <a:rPr lang="es-MX" sz="2400" dirty="0">
                <a:solidFill>
                  <a:schemeClr val="accent5">
                    <a:lumMod val="50000"/>
                  </a:schemeClr>
                </a:solidFill>
              </a:rPr>
              <a:t> Producción solicitada vs. Producción pagada</a:t>
            </a:r>
          </a:p>
          <a:p>
            <a:pPr algn="just" eaLnBrk="1" fontAlgn="auto" hangingPunct="1">
              <a:spcAft>
                <a:spcPts val="0"/>
              </a:spcAft>
              <a:buClr>
                <a:srgbClr val="7030A0"/>
              </a:buClr>
              <a:buFont typeface="Wingdings" pitchFamily="2" charset="2"/>
              <a:buChar char="§"/>
              <a:defRPr/>
            </a:pPr>
            <a:r>
              <a:rPr lang="es-MX" sz="2400" dirty="0">
                <a:solidFill>
                  <a:schemeClr val="accent5">
                    <a:lumMod val="50000"/>
                  </a:schemeClr>
                </a:solidFill>
              </a:rPr>
              <a:t> Prima promedio</a:t>
            </a:r>
          </a:p>
          <a:p>
            <a:pPr algn="just" eaLnBrk="1" fontAlgn="auto" hangingPunct="1">
              <a:spcAft>
                <a:spcPts val="0"/>
              </a:spcAft>
              <a:buClr>
                <a:srgbClr val="7030A0"/>
              </a:buClr>
              <a:buFont typeface="Wingdings" pitchFamily="2" charset="2"/>
              <a:buChar char="§"/>
              <a:defRPr/>
            </a:pPr>
            <a:r>
              <a:rPr lang="es-MX" sz="2400" dirty="0">
                <a:solidFill>
                  <a:schemeClr val="accent5">
                    <a:lumMod val="50000"/>
                  </a:schemeClr>
                </a:solidFill>
              </a:rPr>
              <a:t> Número de negocios</a:t>
            </a:r>
          </a:p>
          <a:p>
            <a:pPr algn="just" eaLnBrk="1" fontAlgn="auto" hangingPunct="1">
              <a:spcAft>
                <a:spcPts val="0"/>
              </a:spcAft>
              <a:buClr>
                <a:srgbClr val="7030A0"/>
              </a:buClr>
              <a:buFont typeface="Wingdings" pitchFamily="2" charset="2"/>
              <a:buChar char="§"/>
              <a:defRPr/>
            </a:pPr>
            <a:r>
              <a:rPr lang="es-MX" sz="2400" dirty="0">
                <a:solidFill>
                  <a:schemeClr val="accent5">
                    <a:lumMod val="50000"/>
                  </a:schemeClr>
                </a:solidFill>
              </a:rPr>
              <a:t> Formas de pago</a:t>
            </a:r>
          </a:p>
          <a:p>
            <a:pPr algn="just" eaLnBrk="1" fontAlgn="auto" hangingPunct="1">
              <a:spcAft>
                <a:spcPts val="0"/>
              </a:spcAft>
              <a:buClr>
                <a:srgbClr val="7030A0"/>
              </a:buClr>
              <a:buFont typeface="Wingdings" pitchFamily="2" charset="2"/>
              <a:buChar char="§"/>
              <a:defRPr/>
            </a:pPr>
            <a:endParaRPr lang="es-MX" sz="2400" dirty="0">
              <a:solidFill>
                <a:schemeClr val="accent5">
                  <a:lumMod val="50000"/>
                </a:schemeClr>
              </a:solidFill>
            </a:endParaRPr>
          </a:p>
          <a:p>
            <a:pPr algn="just" eaLnBrk="1" fontAlgn="auto" hangingPunct="1">
              <a:spcAft>
                <a:spcPts val="0"/>
              </a:spcAft>
              <a:buFont typeface="Wingdings 2"/>
              <a:buNone/>
              <a:defRPr/>
            </a:pPr>
            <a:endParaRPr lang="es-MX" sz="3000" dirty="0">
              <a:solidFill>
                <a:schemeClr val="accent5">
                  <a:lumMod val="50000"/>
                </a:schemeClr>
              </a:solidFill>
            </a:endParaRPr>
          </a:p>
        </p:txBody>
      </p:sp>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Planeación Cuatrimestral</a:t>
            </a:r>
          </a:p>
        </p:txBody>
      </p:sp>
      <p:sp>
        <p:nvSpPr>
          <p:cNvPr id="5" name="4 CuadroTexto"/>
          <p:cNvSpPr txBox="1"/>
          <p:nvPr/>
        </p:nvSpPr>
        <p:spPr>
          <a:xfrm>
            <a:off x="5004048" y="6381328"/>
            <a:ext cx="3630994" cy="276999"/>
          </a:xfrm>
          <a:prstGeom prst="rect">
            <a:avLst/>
          </a:prstGeom>
          <a:noFill/>
        </p:spPr>
        <p:txBody>
          <a:bodyPr wrap="none" rtlCol="0">
            <a:spAutoFit/>
          </a:bodyPr>
          <a:lstStyle/>
          <a:p>
            <a:r>
              <a:rPr lang="es-MX" sz="1200" i="1" dirty="0">
                <a:solidFill>
                  <a:schemeClr val="bg1"/>
                </a:solidFill>
              </a:rPr>
              <a:t>Ejercicio 6. Establecimiento  de indicadores de medición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067128" cy="634082"/>
          </a:xfrm>
        </p:spPr>
        <p:txBody>
          <a:bodyPr>
            <a:noAutofit/>
          </a:bodyPr>
          <a:lstStyle/>
          <a:p>
            <a:pPr marL="514350" lvl="0" indent="-514350"/>
            <a:r>
              <a:rPr lang="es-MX" sz="4000" b="1" dirty="0">
                <a:solidFill>
                  <a:schemeClr val="bg1"/>
                </a:solidFill>
                <a:effectLst>
                  <a:outerShdw blurRad="38100" dist="38100" dir="2700000" algn="tl">
                    <a:srgbClr val="000000">
                      <a:alpha val="43137"/>
                    </a:srgbClr>
                  </a:outerShdw>
                </a:effectLst>
                <a:ea typeface="+mj-ea"/>
                <a:cs typeface="+mj-cs"/>
              </a:rPr>
              <a:t>Conclusiones</a:t>
            </a:r>
          </a:p>
        </p:txBody>
      </p:sp>
      <p:sp>
        <p:nvSpPr>
          <p:cNvPr id="13" name="1 Título"/>
          <p:cNvSpPr txBox="1">
            <a:spLocks/>
          </p:cNvSpPr>
          <p:nvPr/>
        </p:nvSpPr>
        <p:spPr>
          <a:xfrm>
            <a:off x="683568" y="1340768"/>
            <a:ext cx="7344816" cy="4536504"/>
          </a:xfrm>
          <a:prstGeom prst="rect">
            <a:avLst/>
          </a:prstGeom>
        </p:spPr>
        <p:txBody>
          <a:bodyPr vert="horz" lIns="91440" tIns="45720" rIns="91440" bIns="45720" rtlCol="0" anchor="t">
            <a:noAutofit/>
          </a:bodyPr>
          <a:lstStyle/>
          <a:p>
            <a:pPr marL="273050" indent="-273050" algn="just">
              <a:buClr>
                <a:srgbClr val="7030A0"/>
              </a:buClr>
              <a:buSzPct val="100000"/>
              <a:buFont typeface="Wingdings" pitchFamily="2" charset="2"/>
              <a:buChar char="§"/>
            </a:pPr>
            <a:r>
              <a:rPr lang="es-MX" sz="2200" dirty="0">
                <a:solidFill>
                  <a:schemeClr val="accent5">
                    <a:lumMod val="50000"/>
                  </a:schemeClr>
                </a:solidFill>
                <a:ea typeface="Times New Roman" panose="02020603050405020304" pitchFamily="18" charset="0"/>
              </a:rPr>
              <a:t>La planeación parte del establecimiento de metas y de estándares de desempeño requeridos.</a:t>
            </a:r>
          </a:p>
          <a:p>
            <a:pPr marL="273050" indent="-273050" algn="just">
              <a:buClr>
                <a:srgbClr val="7030A0"/>
              </a:buClr>
              <a:buSzPct val="100000"/>
              <a:buFont typeface="Wingdings" pitchFamily="2" charset="2"/>
              <a:buChar char="§"/>
            </a:pPr>
            <a:endParaRPr lang="es-MX" sz="2200" dirty="0">
              <a:solidFill>
                <a:schemeClr val="accent5">
                  <a:lumMod val="50000"/>
                </a:schemeClr>
              </a:solidFill>
              <a:ea typeface="Times New Roman" panose="02020603050405020304" pitchFamily="18" charset="0"/>
            </a:endParaRPr>
          </a:p>
          <a:p>
            <a:pPr marL="273050" indent="-273050" algn="just">
              <a:buClr>
                <a:srgbClr val="7030A0"/>
              </a:buClr>
              <a:buSzPct val="100000"/>
              <a:buFont typeface="Wingdings" pitchFamily="2" charset="2"/>
              <a:buChar char="§"/>
            </a:pPr>
            <a:r>
              <a:rPr lang="es-MX" sz="2200" dirty="0">
                <a:solidFill>
                  <a:schemeClr val="accent5">
                    <a:lumMod val="50000"/>
                  </a:schemeClr>
                </a:solidFill>
                <a:ea typeface="Times New Roman" panose="02020603050405020304" pitchFamily="18" charset="0"/>
              </a:rPr>
              <a:t>La planeación </a:t>
            </a:r>
            <a:r>
              <a:rPr lang="es-MX" sz="2200" dirty="0">
                <a:solidFill>
                  <a:schemeClr val="accent5">
                    <a:lumMod val="50000"/>
                  </a:schemeClr>
                </a:solidFill>
              </a:rPr>
              <a:t>debe contener pocas estrategias de alto impacto en el resultado final.</a:t>
            </a:r>
          </a:p>
          <a:p>
            <a:pPr marL="273050" indent="-273050" algn="just">
              <a:buClr>
                <a:srgbClr val="7030A0"/>
              </a:buClr>
              <a:buSzPct val="100000"/>
              <a:buFont typeface="Wingdings" pitchFamily="2" charset="2"/>
              <a:buChar char="§"/>
            </a:pPr>
            <a:endParaRPr lang="es-MX" sz="2200" dirty="0">
              <a:solidFill>
                <a:schemeClr val="accent5">
                  <a:lumMod val="50000"/>
                </a:schemeClr>
              </a:solidFill>
              <a:ea typeface="Times New Roman" panose="02020603050405020304" pitchFamily="18" charset="0"/>
            </a:endParaRPr>
          </a:p>
          <a:p>
            <a:pPr marL="273050" indent="-273050" algn="just">
              <a:buClr>
                <a:srgbClr val="7030A0"/>
              </a:buClr>
              <a:buSzPct val="100000"/>
              <a:buFont typeface="Wingdings" pitchFamily="2" charset="2"/>
              <a:buChar char="§"/>
            </a:pPr>
            <a:r>
              <a:rPr lang="es-MX" sz="2200" dirty="0">
                <a:solidFill>
                  <a:schemeClr val="accent5">
                    <a:lumMod val="50000"/>
                  </a:schemeClr>
                </a:solidFill>
                <a:ea typeface="Times New Roman" panose="02020603050405020304" pitchFamily="18" charset="0"/>
              </a:rPr>
              <a:t>Las estrategias deben apoyarse con acciones efectivas, claramente definidas y que se encuentren  dentro del tramo de control  del Asesor en Seguros.</a:t>
            </a:r>
          </a:p>
          <a:p>
            <a:pPr marL="273050" indent="-273050" algn="just">
              <a:buClr>
                <a:srgbClr val="7030A0"/>
              </a:buClr>
              <a:buSzPct val="100000"/>
              <a:buFont typeface="Wingdings" pitchFamily="2" charset="2"/>
              <a:buChar char="§"/>
            </a:pPr>
            <a:endParaRPr lang="es-MX" sz="2200" dirty="0">
              <a:solidFill>
                <a:schemeClr val="accent5">
                  <a:lumMod val="50000"/>
                </a:schemeClr>
              </a:solidFill>
              <a:ea typeface="Times New Roman" panose="02020603050405020304" pitchFamily="18" charset="0"/>
            </a:endParaRPr>
          </a:p>
          <a:p>
            <a:pPr marL="273050" indent="-273050" algn="just">
              <a:buClr>
                <a:srgbClr val="7030A0"/>
              </a:buClr>
              <a:buSzPct val="100000"/>
              <a:buFont typeface="Wingdings" pitchFamily="2" charset="2"/>
              <a:buChar char="§"/>
            </a:pPr>
            <a:r>
              <a:rPr lang="es-MX" sz="2200" dirty="0">
                <a:solidFill>
                  <a:schemeClr val="accent5">
                    <a:lumMod val="50000"/>
                  </a:schemeClr>
                </a:solidFill>
              </a:rPr>
              <a:t> Definir indicadores de gestión del negocio, nos permitirá saber cómo vamos avanzando hacia los objetivos para poder corregir con oportunidad las desviaciones presentadas.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067128" cy="634082"/>
          </a:xfrm>
        </p:spPr>
        <p:txBody>
          <a:bodyPr>
            <a:noAutofit/>
          </a:bodyPr>
          <a:lstStyle/>
          <a:p>
            <a:pPr marL="514350" lvl="0" indent="-514350"/>
            <a:r>
              <a:rPr lang="es-MX" sz="4000" b="1" dirty="0">
                <a:solidFill>
                  <a:schemeClr val="bg1"/>
                </a:solidFill>
                <a:effectLst>
                  <a:outerShdw blurRad="38100" dist="38100" dir="2700000" algn="tl">
                    <a:srgbClr val="000000">
                      <a:alpha val="43137"/>
                    </a:srgbClr>
                  </a:outerShdw>
                </a:effectLst>
                <a:ea typeface="+mj-ea"/>
                <a:cs typeface="+mj-cs"/>
              </a:rPr>
              <a:t>Tarea</a:t>
            </a:r>
          </a:p>
        </p:txBody>
      </p:sp>
      <p:sp>
        <p:nvSpPr>
          <p:cNvPr id="13" name="1 Título"/>
          <p:cNvSpPr txBox="1">
            <a:spLocks/>
          </p:cNvSpPr>
          <p:nvPr/>
        </p:nvSpPr>
        <p:spPr>
          <a:xfrm>
            <a:off x="755576" y="1700808"/>
            <a:ext cx="7344816" cy="3168352"/>
          </a:xfrm>
          <a:prstGeom prst="rect">
            <a:avLst/>
          </a:prstGeom>
        </p:spPr>
        <p:txBody>
          <a:bodyPr vert="horz" lIns="91440" tIns="45720" rIns="91440" bIns="45720" rtlCol="0" anchor="t">
            <a:noAutofit/>
          </a:bodyPr>
          <a:lstStyle/>
          <a:p>
            <a:pPr marL="514350" indent="-514350" algn="just">
              <a:buFont typeface="+mj-lt"/>
              <a:buAutoNum type="arabicPeriod"/>
            </a:pPr>
            <a:r>
              <a:rPr lang="es-MX" sz="2400" b="1" dirty="0">
                <a:solidFill>
                  <a:schemeClr val="accent5">
                    <a:lumMod val="50000"/>
                  </a:schemeClr>
                </a:solidFill>
              </a:rPr>
              <a:t>Realizar planeación cuatrimestral, utilizando el formato correspondiente.</a:t>
            </a:r>
          </a:p>
          <a:p>
            <a:pPr marL="514350" indent="-514350" algn="just">
              <a:buFont typeface="+mj-lt"/>
              <a:buAutoNum type="arabicPeriod"/>
            </a:pPr>
            <a:endParaRPr lang="es-MX" sz="2400" b="1" dirty="0">
              <a:solidFill>
                <a:schemeClr val="accent5">
                  <a:lumMod val="50000"/>
                </a:schemeClr>
              </a:solidFill>
            </a:endParaRPr>
          </a:p>
          <a:p>
            <a:pPr marL="3175" indent="-3175" algn="just"/>
            <a:endParaRPr lang="es-MX" sz="2000" b="1" i="1" dirty="0">
              <a:solidFill>
                <a:schemeClr val="accent5">
                  <a:lumMod val="50000"/>
                </a:schemeClr>
              </a:solidFill>
            </a:endParaRPr>
          </a:p>
          <a:p>
            <a:pPr marL="3175" indent="-3175" algn="just"/>
            <a:r>
              <a:rPr lang="es-MX" sz="2000" b="1" i="1" dirty="0">
                <a:solidFill>
                  <a:schemeClr val="accent5">
                    <a:lumMod val="50000"/>
                  </a:schemeClr>
                </a:solidFill>
              </a:rPr>
              <a:t>Deberá entregarse 7 días hábiles posteriores a la video-conferencia.</a:t>
            </a:r>
            <a:endParaRPr lang="es-MX" sz="2000" i="1" dirty="0">
              <a:solidFill>
                <a:schemeClr val="accent5">
                  <a:lumMod val="50000"/>
                </a:schemeClr>
              </a:solidFill>
            </a:endParaRPr>
          </a:p>
          <a:p>
            <a:pPr marL="514350" indent="-514350" algn="just"/>
            <a:endParaRPr kumimoji="0" lang="es-MX" sz="2400" i="0" u="none" strike="noStrike" kern="1200" cap="none" spc="0" normalizeH="0" baseline="0" noProof="0" dirty="0">
              <a:ln>
                <a:noFill/>
              </a:ln>
              <a:solidFill>
                <a:schemeClr val="accent5">
                  <a:lumMod val="50000"/>
                </a:schemeClr>
              </a:solidFill>
              <a:effectLst/>
              <a:uLnTx/>
              <a:uFillTx/>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067128" cy="634082"/>
          </a:xfrm>
        </p:spPr>
        <p:txBody>
          <a:bodyPr>
            <a:noAutofit/>
          </a:bodyPr>
          <a:lstStyle/>
          <a:p>
            <a:r>
              <a:rPr lang="es-MX" sz="3200" b="1" dirty="0">
                <a:solidFill>
                  <a:schemeClr val="bg1"/>
                </a:solidFill>
                <a:effectLst>
                  <a:outerShdw blurRad="38100" dist="38100" dir="2700000" algn="tl">
                    <a:srgbClr val="000000">
                      <a:alpha val="43137"/>
                    </a:srgbClr>
                  </a:outerShdw>
                </a:effectLst>
              </a:rPr>
              <a:t>Requisitos de aprobación por módulo</a:t>
            </a:r>
          </a:p>
        </p:txBody>
      </p:sp>
      <p:pic>
        <p:nvPicPr>
          <p:cNvPr id="4" name="Picture 3" descr="connected_multiple_big"/>
          <p:cNvPicPr>
            <a:picLocks noChangeAspect="1" noChangeArrowheads="1"/>
          </p:cNvPicPr>
          <p:nvPr/>
        </p:nvPicPr>
        <p:blipFill>
          <a:blip r:embed="rId3" cstate="print">
            <a:extLst>
              <a:ext uri="{28A0092B-C50C-407E-A947-70E740481C1C}">
                <a14:useLocalDpi xmlns:a14="http://schemas.microsoft.com/office/drawing/2010/main" val="0"/>
              </a:ext>
            </a:extLst>
          </a:blip>
          <a:srcRect r="20134" b="35403"/>
          <a:stretch>
            <a:fillRect/>
          </a:stretch>
        </p:blipFill>
        <p:spPr>
          <a:xfrm>
            <a:off x="6156176" y="2257177"/>
            <a:ext cx="760413" cy="739775"/>
          </a:xfrm>
          <a:prstGeom prst="rect">
            <a:avLst/>
          </a:prstGeom>
        </p:spPr>
      </p:pic>
      <p:pic>
        <p:nvPicPr>
          <p:cNvPr id="5" name="Picture 4" descr="j023413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75734" y="3356992"/>
            <a:ext cx="744538"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3"/>
          <p:cNvSpPr txBox="1">
            <a:spLocks noChangeArrowheads="1"/>
          </p:cNvSpPr>
          <p:nvPr/>
        </p:nvSpPr>
        <p:spPr bwMode="auto">
          <a:xfrm>
            <a:off x="899592" y="1340768"/>
            <a:ext cx="6912768" cy="2308324"/>
          </a:xfrm>
          <a:prstGeom prst="rect">
            <a:avLst/>
          </a:prstGeom>
          <a:noFill/>
          <a:ln w="9525">
            <a:noFill/>
            <a:miter lim="800000"/>
            <a:headEnd/>
            <a:tailEnd/>
          </a:ln>
        </p:spPr>
        <p:txBody>
          <a:bodyPr wrap="square">
            <a:spAutoFit/>
          </a:bodyPr>
          <a:lstStyle/>
          <a:p>
            <a:pPr algn="just">
              <a:buFont typeface="Arial" pitchFamily="34" charset="0"/>
              <a:buChar char="•"/>
              <a:defRPr/>
            </a:pPr>
            <a:endParaRPr lang="es-MX" sz="2400" dirty="0">
              <a:solidFill>
                <a:schemeClr val="accent5">
                  <a:lumMod val="50000"/>
                </a:schemeClr>
              </a:solidFill>
              <a:latin typeface="+mj-lt"/>
            </a:endParaRPr>
          </a:p>
          <a:p>
            <a:pPr algn="just">
              <a:buFont typeface="Arial" pitchFamily="34" charset="0"/>
              <a:buChar char="•"/>
              <a:defRPr/>
            </a:pPr>
            <a:r>
              <a:rPr lang="es-MX" sz="2400" dirty="0">
                <a:solidFill>
                  <a:schemeClr val="accent5">
                    <a:lumMod val="50000"/>
                  </a:schemeClr>
                </a:solidFill>
                <a:latin typeface="+mj-lt"/>
              </a:rPr>
              <a:t> Puntualidad (tolerancia 10 minutos)</a:t>
            </a:r>
          </a:p>
          <a:p>
            <a:pPr algn="just">
              <a:buFont typeface="Arial" pitchFamily="34" charset="0"/>
              <a:buChar char="•"/>
              <a:defRPr/>
            </a:pPr>
            <a:endParaRPr lang="es-MX" sz="2400" dirty="0">
              <a:solidFill>
                <a:schemeClr val="accent5">
                  <a:lumMod val="50000"/>
                </a:schemeClr>
              </a:solidFill>
              <a:latin typeface="+mj-lt"/>
            </a:endParaRPr>
          </a:p>
          <a:p>
            <a:pPr>
              <a:buFont typeface="Arial" pitchFamily="34" charset="0"/>
              <a:buChar char="•"/>
              <a:defRPr/>
            </a:pPr>
            <a:r>
              <a:rPr lang="es-MX" sz="2400" dirty="0">
                <a:solidFill>
                  <a:schemeClr val="accent5">
                    <a:lumMod val="50000"/>
                  </a:schemeClr>
                </a:solidFill>
              </a:rPr>
              <a:t> Cumplir con tareas (100%)</a:t>
            </a:r>
          </a:p>
          <a:p>
            <a:pPr>
              <a:buFont typeface="Arial" pitchFamily="34" charset="0"/>
              <a:buChar char="•"/>
              <a:defRPr/>
            </a:pPr>
            <a:endParaRPr lang="es-MX" sz="2400" dirty="0">
              <a:solidFill>
                <a:schemeClr val="accent5">
                  <a:lumMod val="50000"/>
                </a:schemeClr>
              </a:solidFill>
            </a:endParaRPr>
          </a:p>
          <a:p>
            <a:pPr>
              <a:defRPr/>
            </a:pPr>
            <a:endParaRPr lang="es-ES" sz="2400" dirty="0">
              <a:solidFill>
                <a:schemeClr val="accent5">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067128" cy="634082"/>
          </a:xfrm>
        </p:spPr>
        <p:txBody>
          <a:bodyPr>
            <a:normAutofit fontScale="90000"/>
          </a:bodyPr>
          <a:lstStyle/>
          <a:p>
            <a:r>
              <a:rPr lang="es-MX" b="1" dirty="0">
                <a:solidFill>
                  <a:schemeClr val="bg1"/>
                </a:solidFill>
                <a:effectLst>
                  <a:outerShdw blurRad="38100" dist="38100" dir="2700000" algn="tl">
                    <a:srgbClr val="000000">
                      <a:alpha val="43137"/>
                    </a:srgbClr>
                  </a:outerShdw>
                </a:effectLst>
              </a:rPr>
              <a:t>Objetivo General</a:t>
            </a:r>
          </a:p>
        </p:txBody>
      </p:sp>
      <p:sp>
        <p:nvSpPr>
          <p:cNvPr id="13" name="1 Título"/>
          <p:cNvSpPr txBox="1">
            <a:spLocks/>
          </p:cNvSpPr>
          <p:nvPr/>
        </p:nvSpPr>
        <p:spPr>
          <a:xfrm>
            <a:off x="683568" y="1412776"/>
            <a:ext cx="7632848" cy="2088232"/>
          </a:xfrm>
          <a:prstGeom prst="rect">
            <a:avLst/>
          </a:prstGeom>
        </p:spPr>
        <p:txBody>
          <a:bodyPr vert="horz" lIns="91440" tIns="45720" rIns="91440" bIns="45720" rtlCol="0" anchor="t">
            <a:normAutofit fontScale="97500"/>
          </a:bodyPr>
          <a:lstStyle/>
          <a:p>
            <a:pPr lvl="0" algn="just">
              <a:spcBef>
                <a:spcPct val="0"/>
              </a:spcBef>
            </a:pPr>
            <a:r>
              <a:rPr lang="es-MX" sz="2500" dirty="0">
                <a:solidFill>
                  <a:schemeClr val="accent5">
                    <a:lumMod val="50000"/>
                  </a:schemeClr>
                </a:solidFill>
                <a:ea typeface="+mj-ea"/>
                <a:cs typeface="+mj-cs"/>
              </a:rPr>
              <a:t>Al término del curso, el Agente de Seguros será capaz de realizar su Planeación Cuatrimestral  en Ventas, utilizando las herramientas y formatos planteados y considerando las  variables que impactan en la generación de ingresos en este ramo. </a:t>
            </a:r>
          </a:p>
        </p:txBody>
      </p:sp>
      <p:pic>
        <p:nvPicPr>
          <p:cNvPr id="4" name="Picture 2" descr="C:\Users\Pilar\Pictures\GNP\analisis-de-negocio.jpg"/>
          <p:cNvPicPr>
            <a:picLocks noChangeAspect="1" noChangeArrowheads="1"/>
          </p:cNvPicPr>
          <p:nvPr/>
        </p:nvPicPr>
        <p:blipFill>
          <a:blip r:embed="rId3" cstate="print"/>
          <a:srcRect/>
          <a:stretch>
            <a:fillRect/>
          </a:stretch>
        </p:blipFill>
        <p:spPr bwMode="auto">
          <a:xfrm>
            <a:off x="4139952" y="3429000"/>
            <a:ext cx="3987822" cy="264546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067128" cy="634082"/>
          </a:xfrm>
        </p:spPr>
        <p:txBody>
          <a:bodyPr>
            <a:normAutofit fontScale="90000"/>
          </a:bodyPr>
          <a:lstStyle/>
          <a:p>
            <a:r>
              <a:rPr lang="es-MX" b="1" dirty="0">
                <a:solidFill>
                  <a:schemeClr val="bg1"/>
                </a:solidFill>
                <a:effectLst>
                  <a:outerShdw blurRad="38100" dist="38100" dir="2700000" algn="tl">
                    <a:srgbClr val="000000">
                      <a:alpha val="43137"/>
                    </a:srgbClr>
                  </a:outerShdw>
                </a:effectLst>
              </a:rPr>
              <a:t>Temario</a:t>
            </a:r>
          </a:p>
        </p:txBody>
      </p:sp>
      <p:sp>
        <p:nvSpPr>
          <p:cNvPr id="13" name="1 Título"/>
          <p:cNvSpPr txBox="1">
            <a:spLocks/>
          </p:cNvSpPr>
          <p:nvPr/>
        </p:nvSpPr>
        <p:spPr>
          <a:xfrm>
            <a:off x="683568" y="1412776"/>
            <a:ext cx="7416824" cy="4032448"/>
          </a:xfrm>
          <a:prstGeom prst="rect">
            <a:avLst/>
          </a:prstGeom>
        </p:spPr>
        <p:txBody>
          <a:bodyPr vert="horz" lIns="91440" tIns="45720" rIns="91440" bIns="45720" rtlCol="0" anchor="t">
            <a:normAutofit fontScale="97500"/>
          </a:bodyPr>
          <a:lstStyle/>
          <a:p>
            <a:pPr marL="355600" indent="-273050" algn="just">
              <a:buClr>
                <a:srgbClr val="7030A0"/>
              </a:buClr>
              <a:buFont typeface="Wingdings" pitchFamily="2" charset="2"/>
              <a:buChar char="§"/>
              <a:defRPr/>
            </a:pPr>
            <a:r>
              <a:rPr lang="es-MX" sz="2400" dirty="0">
                <a:solidFill>
                  <a:schemeClr val="accent5">
                    <a:lumMod val="50000"/>
                  </a:schemeClr>
                </a:solidFill>
              </a:rPr>
              <a:t>Analizando mi situación económica actual (necesidad de ingresos).</a:t>
            </a:r>
          </a:p>
          <a:p>
            <a:pPr marL="355600" indent="-273050" algn="just">
              <a:buClr>
                <a:srgbClr val="7030A0"/>
              </a:buClr>
              <a:buFont typeface="Wingdings" pitchFamily="2" charset="2"/>
              <a:buChar char="§"/>
              <a:defRPr/>
            </a:pPr>
            <a:endParaRPr lang="es-MX" sz="2400" dirty="0">
              <a:solidFill>
                <a:schemeClr val="accent5">
                  <a:lumMod val="50000"/>
                </a:schemeClr>
              </a:solidFill>
            </a:endParaRPr>
          </a:p>
          <a:p>
            <a:pPr marL="355600" indent="-273050" algn="just">
              <a:buClr>
                <a:srgbClr val="7030A0"/>
              </a:buClr>
              <a:buFont typeface="Wingdings" pitchFamily="2" charset="2"/>
              <a:buChar char="§"/>
              <a:defRPr/>
            </a:pPr>
            <a:r>
              <a:rPr lang="es-MX" sz="2400" dirty="0">
                <a:solidFill>
                  <a:schemeClr val="accent5">
                    <a:lumMod val="50000"/>
                  </a:schemeClr>
                </a:solidFill>
              </a:rPr>
              <a:t>Determinantes de los resultados en ventas</a:t>
            </a:r>
          </a:p>
          <a:p>
            <a:pPr marL="534988" indent="-273050" algn="just">
              <a:buClr>
                <a:srgbClr val="7030A0"/>
              </a:buClr>
              <a:buFont typeface="Courier New" pitchFamily="49" charset="0"/>
              <a:buChar char="o"/>
              <a:defRPr/>
            </a:pPr>
            <a:r>
              <a:rPr lang="es-MX" sz="2100" dirty="0">
                <a:solidFill>
                  <a:schemeClr val="accent5">
                    <a:lumMod val="50000"/>
                  </a:schemeClr>
                </a:solidFill>
              </a:rPr>
              <a:t>Análisis de casos</a:t>
            </a:r>
          </a:p>
          <a:p>
            <a:pPr marL="355600" indent="-273050" algn="just">
              <a:buClr>
                <a:srgbClr val="7030A0"/>
              </a:buClr>
              <a:buFont typeface="Wingdings" pitchFamily="2" charset="2"/>
              <a:buChar char="§"/>
              <a:defRPr/>
            </a:pPr>
            <a:endParaRPr lang="es-MX" sz="2400" dirty="0">
              <a:solidFill>
                <a:schemeClr val="accent5">
                  <a:lumMod val="50000"/>
                </a:schemeClr>
              </a:solidFill>
            </a:endParaRPr>
          </a:p>
          <a:p>
            <a:pPr marL="355600" indent="-273050" algn="just">
              <a:buClr>
                <a:srgbClr val="7030A0"/>
              </a:buClr>
              <a:buFont typeface="Wingdings" pitchFamily="2" charset="2"/>
              <a:buChar char="§"/>
              <a:defRPr/>
            </a:pPr>
            <a:r>
              <a:rPr lang="es-MX" sz="2400" dirty="0">
                <a:solidFill>
                  <a:schemeClr val="accent5">
                    <a:lumMod val="50000"/>
                  </a:schemeClr>
                </a:solidFill>
              </a:rPr>
              <a:t>Planeación Cuatrimestral</a:t>
            </a:r>
          </a:p>
          <a:p>
            <a:pPr marL="534988" indent="-273050" algn="just">
              <a:buClr>
                <a:srgbClr val="7030A0"/>
              </a:buClr>
              <a:buFont typeface="Courier New" pitchFamily="49" charset="0"/>
              <a:buChar char="o"/>
              <a:defRPr/>
            </a:pPr>
            <a:r>
              <a:rPr lang="es-MX" sz="2100" dirty="0">
                <a:solidFill>
                  <a:schemeClr val="accent5">
                    <a:lumMod val="50000"/>
                  </a:schemeClr>
                </a:solidFill>
              </a:rPr>
              <a:t>Establecimiento de Metas en Ventas y Estándares de Desempeño</a:t>
            </a:r>
          </a:p>
          <a:p>
            <a:pPr marL="534988" indent="-273050" algn="just">
              <a:buClr>
                <a:srgbClr val="7030A0"/>
              </a:buClr>
              <a:buFont typeface="Courier New" pitchFamily="49" charset="0"/>
              <a:buChar char="o"/>
              <a:defRPr/>
            </a:pPr>
            <a:r>
              <a:rPr lang="es-MX" sz="2100" dirty="0">
                <a:solidFill>
                  <a:schemeClr val="accent5">
                    <a:lumMod val="50000"/>
                  </a:schemeClr>
                </a:solidFill>
              </a:rPr>
              <a:t>Diseño de Estrategias</a:t>
            </a:r>
          </a:p>
          <a:p>
            <a:pPr marL="534988" indent="-273050" algn="just">
              <a:buClr>
                <a:srgbClr val="7030A0"/>
              </a:buClr>
              <a:buFont typeface="Courier New" pitchFamily="49" charset="0"/>
              <a:buChar char="o"/>
              <a:defRPr/>
            </a:pPr>
            <a:r>
              <a:rPr lang="es-MX" sz="2100" dirty="0">
                <a:solidFill>
                  <a:schemeClr val="accent5">
                    <a:lumMod val="50000"/>
                  </a:schemeClr>
                </a:solidFill>
              </a:rPr>
              <a:t>Definición de Plan de acción</a:t>
            </a:r>
          </a:p>
          <a:p>
            <a:pPr marL="534988" indent="-273050" algn="just">
              <a:buClr>
                <a:srgbClr val="7030A0"/>
              </a:buClr>
              <a:buFont typeface="Courier New" pitchFamily="49" charset="0"/>
              <a:buChar char="o"/>
              <a:defRPr/>
            </a:pPr>
            <a:r>
              <a:rPr lang="es-MX" sz="2100" dirty="0">
                <a:solidFill>
                  <a:schemeClr val="accent5">
                    <a:lumMod val="50000"/>
                  </a:schemeClr>
                </a:solidFill>
              </a:rPr>
              <a:t>Definición del Tablero de control</a:t>
            </a:r>
          </a:p>
          <a:p>
            <a:pPr marL="355600" indent="-273050" algn="just">
              <a:buClr>
                <a:srgbClr val="7030A0"/>
              </a:buClr>
              <a:buFont typeface="Wingdings" pitchFamily="2" charset="2"/>
              <a:buChar char="§"/>
              <a:defRPr/>
            </a:pPr>
            <a:endParaRPr lang="es-MX" sz="2400" dirty="0">
              <a:solidFill>
                <a:schemeClr val="accent5">
                  <a:lumMod val="50000"/>
                </a:schemeClr>
              </a:solidFill>
            </a:endParaRPr>
          </a:p>
          <a:p>
            <a:pPr marL="355600" indent="-273050" algn="just">
              <a:buClr>
                <a:srgbClr val="7030A0"/>
              </a:buClr>
              <a:buFont typeface="Wingdings" pitchFamily="2" charset="2"/>
              <a:buChar char="§"/>
              <a:defRPr/>
            </a:pPr>
            <a:endParaRPr lang="es-MX" sz="2400" dirty="0">
              <a:solidFill>
                <a:schemeClr val="accent5">
                  <a:lumMod val="50000"/>
                </a:schemeClr>
              </a:solidFill>
            </a:endParaRPr>
          </a:p>
          <a:p>
            <a:pPr marL="355600" indent="-273050" algn="just">
              <a:buClr>
                <a:srgbClr val="7030A0"/>
              </a:buClr>
              <a:buFont typeface="Wingdings" pitchFamily="2" charset="2"/>
              <a:buChar char="§"/>
              <a:defRPr/>
            </a:pPr>
            <a:endParaRPr lang="es-MX" sz="2400" b="1" dirty="0">
              <a:solidFill>
                <a:schemeClr val="accent5">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067128" cy="634082"/>
          </a:xfrm>
        </p:spPr>
        <p:txBody>
          <a:bodyPr>
            <a:noAutofit/>
          </a:bodyPr>
          <a:lstStyle/>
          <a:p>
            <a:r>
              <a:rPr lang="es-MX" sz="3600" b="1" dirty="0">
                <a:solidFill>
                  <a:schemeClr val="bg1"/>
                </a:solidFill>
                <a:effectLst>
                  <a:outerShdw blurRad="38100" dist="38100" dir="2700000" algn="tl">
                    <a:srgbClr val="000000">
                      <a:alpha val="43137"/>
                    </a:srgbClr>
                  </a:outerShdw>
                </a:effectLst>
              </a:rPr>
              <a:t>Analizando mi situación económica</a:t>
            </a:r>
          </a:p>
        </p:txBody>
      </p:sp>
      <p:grpSp>
        <p:nvGrpSpPr>
          <p:cNvPr id="30" name="29 Grupo"/>
          <p:cNvGrpSpPr/>
          <p:nvPr/>
        </p:nvGrpSpPr>
        <p:grpSpPr>
          <a:xfrm>
            <a:off x="467544" y="1196752"/>
            <a:ext cx="8136904" cy="4248472"/>
            <a:chOff x="467544" y="1124744"/>
            <a:chExt cx="7488832" cy="3749050"/>
          </a:xfrm>
        </p:grpSpPr>
        <p:sp>
          <p:nvSpPr>
            <p:cNvPr id="11" name="Line 6"/>
            <p:cNvSpPr>
              <a:spLocks noChangeShapeType="1"/>
            </p:cNvSpPr>
            <p:nvPr/>
          </p:nvSpPr>
          <p:spPr bwMode="auto">
            <a:xfrm>
              <a:off x="1072606" y="4156398"/>
              <a:ext cx="633403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s-MX"/>
            </a:p>
          </p:txBody>
        </p:sp>
        <p:sp>
          <p:nvSpPr>
            <p:cNvPr id="14" name="Rectangle 5"/>
            <p:cNvSpPr>
              <a:spLocks noChangeArrowheads="1"/>
            </p:cNvSpPr>
            <p:nvPr/>
          </p:nvSpPr>
          <p:spPr bwMode="auto">
            <a:xfrm>
              <a:off x="693986" y="1124744"/>
              <a:ext cx="349622" cy="294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pPr>
              <a:r>
                <a:rPr lang="es-MX" b="1" dirty="0">
                  <a:solidFill>
                    <a:srgbClr val="000000"/>
                  </a:solidFill>
                </a:rPr>
                <a:t>$</a:t>
              </a:r>
              <a:endParaRPr lang="es-ES" b="1" dirty="0">
                <a:solidFill>
                  <a:srgbClr val="000000"/>
                </a:solidFill>
              </a:endParaRPr>
            </a:p>
          </p:txBody>
        </p:sp>
        <p:sp>
          <p:nvSpPr>
            <p:cNvPr id="15" name="Rectangle 7"/>
            <p:cNvSpPr>
              <a:spLocks noChangeArrowheads="1"/>
            </p:cNvSpPr>
            <p:nvPr/>
          </p:nvSpPr>
          <p:spPr bwMode="auto">
            <a:xfrm>
              <a:off x="6451250" y="4467593"/>
              <a:ext cx="1443016" cy="32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pPr>
              <a:r>
                <a:rPr lang="es-MX" b="1" dirty="0">
                  <a:solidFill>
                    <a:srgbClr val="000000"/>
                  </a:solidFill>
                </a:rPr>
                <a:t>Tiempo</a:t>
              </a:r>
              <a:endParaRPr lang="es-ES" b="1" dirty="0">
                <a:solidFill>
                  <a:srgbClr val="000000"/>
                </a:solidFill>
              </a:endParaRPr>
            </a:p>
          </p:txBody>
        </p:sp>
        <p:sp>
          <p:nvSpPr>
            <p:cNvPr id="23" name="Line 6"/>
            <p:cNvSpPr>
              <a:spLocks noChangeShapeType="1"/>
            </p:cNvSpPr>
            <p:nvPr/>
          </p:nvSpPr>
          <p:spPr bwMode="auto">
            <a:xfrm>
              <a:off x="2010991" y="4156299"/>
              <a:ext cx="381635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s-MX"/>
            </a:p>
          </p:txBody>
        </p:sp>
        <p:sp>
          <p:nvSpPr>
            <p:cNvPr id="24" name="23 CuadroTexto"/>
            <p:cNvSpPr txBox="1"/>
            <p:nvPr/>
          </p:nvSpPr>
          <p:spPr>
            <a:xfrm>
              <a:off x="467544" y="4227463"/>
              <a:ext cx="1296144" cy="646331"/>
            </a:xfrm>
            <a:prstGeom prst="rect">
              <a:avLst/>
            </a:prstGeom>
            <a:noFill/>
          </p:spPr>
          <p:txBody>
            <a:bodyPr wrap="square" rtlCol="0">
              <a:spAutoFit/>
            </a:bodyPr>
            <a:lstStyle/>
            <a:p>
              <a:pPr algn="ctr"/>
              <a:r>
                <a:rPr lang="es-MX" sz="1200" dirty="0"/>
                <a:t>Inicio de la independencia económica</a:t>
              </a:r>
            </a:p>
          </p:txBody>
        </p:sp>
        <p:sp>
          <p:nvSpPr>
            <p:cNvPr id="25" name="24 CuadroTexto"/>
            <p:cNvSpPr txBox="1"/>
            <p:nvPr/>
          </p:nvSpPr>
          <p:spPr>
            <a:xfrm>
              <a:off x="1925547" y="3077721"/>
              <a:ext cx="1296144" cy="461665"/>
            </a:xfrm>
            <a:prstGeom prst="rect">
              <a:avLst/>
            </a:prstGeom>
            <a:noFill/>
          </p:spPr>
          <p:txBody>
            <a:bodyPr wrap="square" rtlCol="0">
              <a:spAutoFit/>
            </a:bodyPr>
            <a:lstStyle/>
            <a:p>
              <a:pPr algn="ctr"/>
              <a:r>
                <a:rPr lang="es-MX" sz="1200" dirty="0"/>
                <a:t>Conformación patrimonio</a:t>
              </a:r>
            </a:p>
          </p:txBody>
        </p:sp>
        <p:sp>
          <p:nvSpPr>
            <p:cNvPr id="26" name="25 CuadroTexto"/>
            <p:cNvSpPr txBox="1"/>
            <p:nvPr/>
          </p:nvSpPr>
          <p:spPr>
            <a:xfrm>
              <a:off x="1329091" y="3666473"/>
              <a:ext cx="1296144" cy="461665"/>
            </a:xfrm>
            <a:prstGeom prst="rect">
              <a:avLst/>
            </a:prstGeom>
            <a:noFill/>
          </p:spPr>
          <p:txBody>
            <a:bodyPr wrap="square" rtlCol="0">
              <a:spAutoFit/>
            </a:bodyPr>
            <a:lstStyle/>
            <a:p>
              <a:pPr algn="ctr"/>
              <a:r>
                <a:rPr lang="es-MX" sz="1200" dirty="0"/>
                <a:t>Nacimiento de los hijos</a:t>
              </a:r>
            </a:p>
          </p:txBody>
        </p:sp>
        <p:sp>
          <p:nvSpPr>
            <p:cNvPr id="27" name="26 CuadroTexto"/>
            <p:cNvSpPr txBox="1"/>
            <p:nvPr/>
          </p:nvSpPr>
          <p:spPr>
            <a:xfrm>
              <a:off x="2683861" y="2586238"/>
              <a:ext cx="1296144" cy="461665"/>
            </a:xfrm>
            <a:prstGeom prst="rect">
              <a:avLst/>
            </a:prstGeom>
            <a:noFill/>
          </p:spPr>
          <p:txBody>
            <a:bodyPr wrap="square" rtlCol="0">
              <a:spAutoFit/>
            </a:bodyPr>
            <a:lstStyle/>
            <a:p>
              <a:pPr algn="ctr"/>
              <a:r>
                <a:rPr lang="es-MX" sz="1200" dirty="0"/>
                <a:t>Hijos en edad escolar</a:t>
              </a:r>
            </a:p>
          </p:txBody>
        </p:sp>
        <p:sp>
          <p:nvSpPr>
            <p:cNvPr id="16" name="15 CuadroTexto"/>
            <p:cNvSpPr txBox="1"/>
            <p:nvPr/>
          </p:nvSpPr>
          <p:spPr>
            <a:xfrm>
              <a:off x="3851920" y="1679770"/>
              <a:ext cx="1296144" cy="461665"/>
            </a:xfrm>
            <a:prstGeom prst="rect">
              <a:avLst/>
            </a:prstGeom>
            <a:noFill/>
          </p:spPr>
          <p:txBody>
            <a:bodyPr wrap="square" rtlCol="0">
              <a:spAutoFit/>
            </a:bodyPr>
            <a:lstStyle/>
            <a:p>
              <a:pPr algn="ctr"/>
              <a:r>
                <a:rPr lang="es-MX" sz="1200" dirty="0"/>
                <a:t>Hijos universitarios</a:t>
              </a:r>
            </a:p>
          </p:txBody>
        </p:sp>
        <p:sp>
          <p:nvSpPr>
            <p:cNvPr id="17" name="16 CuadroTexto"/>
            <p:cNvSpPr txBox="1"/>
            <p:nvPr/>
          </p:nvSpPr>
          <p:spPr>
            <a:xfrm>
              <a:off x="6012160" y="2645028"/>
              <a:ext cx="1296144" cy="646331"/>
            </a:xfrm>
            <a:prstGeom prst="rect">
              <a:avLst/>
            </a:prstGeom>
            <a:noFill/>
          </p:spPr>
          <p:txBody>
            <a:bodyPr wrap="square" rtlCol="0">
              <a:spAutoFit/>
            </a:bodyPr>
            <a:lstStyle/>
            <a:p>
              <a:pPr algn="ctr"/>
              <a:r>
                <a:rPr lang="es-MX" sz="1200" dirty="0"/>
                <a:t>Independencia económica de los hijos</a:t>
              </a:r>
            </a:p>
          </p:txBody>
        </p:sp>
        <p:sp>
          <p:nvSpPr>
            <p:cNvPr id="18" name="17 CuadroTexto"/>
            <p:cNvSpPr txBox="1"/>
            <p:nvPr/>
          </p:nvSpPr>
          <p:spPr>
            <a:xfrm>
              <a:off x="6660232" y="3723407"/>
              <a:ext cx="1296144" cy="276999"/>
            </a:xfrm>
            <a:prstGeom prst="rect">
              <a:avLst/>
            </a:prstGeom>
            <a:noFill/>
          </p:spPr>
          <p:txBody>
            <a:bodyPr wrap="square" rtlCol="0">
              <a:spAutoFit/>
            </a:bodyPr>
            <a:lstStyle/>
            <a:p>
              <a:pPr algn="ctr"/>
              <a:r>
                <a:rPr lang="es-MX" sz="1200" dirty="0"/>
                <a:t>Jubilación</a:t>
              </a:r>
            </a:p>
          </p:txBody>
        </p:sp>
        <p:sp>
          <p:nvSpPr>
            <p:cNvPr id="21" name="20 Forma libre"/>
            <p:cNvSpPr/>
            <p:nvPr/>
          </p:nvSpPr>
          <p:spPr>
            <a:xfrm>
              <a:off x="1043608" y="1945179"/>
              <a:ext cx="6282070" cy="2066260"/>
            </a:xfrm>
            <a:custGeom>
              <a:avLst/>
              <a:gdLst>
                <a:gd name="connsiteX0" fmla="*/ 0 w 6282070"/>
                <a:gd name="connsiteY0" fmla="*/ 2066260 h 2066260"/>
                <a:gd name="connsiteX1" fmla="*/ 2551814 w 6282070"/>
                <a:gd name="connsiteY1" fmla="*/ 301256 h 2066260"/>
                <a:gd name="connsiteX2" fmla="*/ 4497572 w 6282070"/>
                <a:gd name="connsiteY2" fmla="*/ 258725 h 2066260"/>
                <a:gd name="connsiteX3" fmla="*/ 4731488 w 6282070"/>
                <a:gd name="connsiteY3" fmla="*/ 1704753 h 2066260"/>
                <a:gd name="connsiteX4" fmla="*/ 6060558 w 6282070"/>
                <a:gd name="connsiteY4" fmla="*/ 1683488 h 2066260"/>
                <a:gd name="connsiteX5" fmla="*/ 6060558 w 6282070"/>
                <a:gd name="connsiteY5" fmla="*/ 1672856 h 2066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82070" h="2066260">
                  <a:moveTo>
                    <a:pt x="0" y="2066260"/>
                  </a:moveTo>
                  <a:cubicBezTo>
                    <a:pt x="901109" y="1334386"/>
                    <a:pt x="1802219" y="602512"/>
                    <a:pt x="2551814" y="301256"/>
                  </a:cubicBezTo>
                  <a:cubicBezTo>
                    <a:pt x="3301409" y="0"/>
                    <a:pt x="4134293" y="24809"/>
                    <a:pt x="4497572" y="258725"/>
                  </a:cubicBezTo>
                  <a:cubicBezTo>
                    <a:pt x="4860851" y="492641"/>
                    <a:pt x="4470990" y="1467293"/>
                    <a:pt x="4731488" y="1704753"/>
                  </a:cubicBezTo>
                  <a:cubicBezTo>
                    <a:pt x="4991986" y="1942213"/>
                    <a:pt x="5839046" y="1688804"/>
                    <a:pt x="6060558" y="1683488"/>
                  </a:cubicBezTo>
                  <a:cubicBezTo>
                    <a:pt x="6282070" y="1678172"/>
                    <a:pt x="6171314" y="1675514"/>
                    <a:pt x="6060558" y="1672856"/>
                  </a:cubicBezTo>
                </a:path>
              </a:pathLst>
            </a:custGeom>
            <a:ln w="508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2" name="21 Forma libre"/>
            <p:cNvSpPr/>
            <p:nvPr/>
          </p:nvSpPr>
          <p:spPr>
            <a:xfrm>
              <a:off x="1080558" y="1822636"/>
              <a:ext cx="5507666" cy="2317898"/>
            </a:xfrm>
            <a:custGeom>
              <a:avLst/>
              <a:gdLst>
                <a:gd name="connsiteX0" fmla="*/ 0 w 5507666"/>
                <a:gd name="connsiteY0" fmla="*/ 1871331 h 2317898"/>
                <a:gd name="connsiteX1" fmla="*/ 2020186 w 5507666"/>
                <a:gd name="connsiteY1" fmla="*/ 531628 h 2317898"/>
                <a:gd name="connsiteX2" fmla="*/ 4306186 w 5507666"/>
                <a:gd name="connsiteY2" fmla="*/ 297712 h 2317898"/>
                <a:gd name="connsiteX3" fmla="*/ 5507666 w 5507666"/>
                <a:gd name="connsiteY3" fmla="*/ 2317898 h 2317898"/>
                <a:gd name="connsiteX4" fmla="*/ 5507666 w 5507666"/>
                <a:gd name="connsiteY4" fmla="*/ 2317898 h 2317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07666" h="2317898">
                  <a:moveTo>
                    <a:pt x="0" y="1871331"/>
                  </a:moveTo>
                  <a:cubicBezTo>
                    <a:pt x="651244" y="1332614"/>
                    <a:pt x="1302488" y="793898"/>
                    <a:pt x="2020186" y="531628"/>
                  </a:cubicBezTo>
                  <a:cubicBezTo>
                    <a:pt x="2737884" y="269358"/>
                    <a:pt x="3724939" y="0"/>
                    <a:pt x="4306186" y="297712"/>
                  </a:cubicBezTo>
                  <a:cubicBezTo>
                    <a:pt x="4887433" y="595424"/>
                    <a:pt x="5507666" y="2317898"/>
                    <a:pt x="5507666" y="2317898"/>
                  </a:cubicBezTo>
                  <a:lnTo>
                    <a:pt x="5507666" y="2317898"/>
                  </a:lnTo>
                </a:path>
              </a:pathLst>
            </a:custGeom>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0" name="Line 4"/>
            <p:cNvSpPr>
              <a:spLocks noChangeShapeType="1"/>
            </p:cNvSpPr>
            <p:nvPr/>
          </p:nvSpPr>
          <p:spPr bwMode="auto">
            <a:xfrm flipV="1">
              <a:off x="1072606" y="1340703"/>
              <a:ext cx="0" cy="281569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s-MX"/>
            </a:p>
          </p:txBody>
        </p:sp>
        <p:sp>
          <p:nvSpPr>
            <p:cNvPr id="28" name="27 CuadroTexto"/>
            <p:cNvSpPr txBox="1"/>
            <p:nvPr/>
          </p:nvSpPr>
          <p:spPr>
            <a:xfrm>
              <a:off x="899592" y="2695550"/>
              <a:ext cx="1296144" cy="307777"/>
            </a:xfrm>
            <a:prstGeom prst="rect">
              <a:avLst/>
            </a:prstGeom>
            <a:noFill/>
          </p:spPr>
          <p:txBody>
            <a:bodyPr wrap="square" rtlCol="0">
              <a:spAutoFit/>
            </a:bodyPr>
            <a:lstStyle/>
            <a:p>
              <a:pPr algn="ctr"/>
              <a:r>
                <a:rPr lang="es-MX" sz="1400" b="1" dirty="0">
                  <a:solidFill>
                    <a:schemeClr val="accent1">
                      <a:lumMod val="75000"/>
                    </a:schemeClr>
                  </a:solidFill>
                </a:rPr>
                <a:t>INGRESO</a:t>
              </a:r>
            </a:p>
          </p:txBody>
        </p:sp>
        <p:sp>
          <p:nvSpPr>
            <p:cNvPr id="29" name="28 CuadroTexto"/>
            <p:cNvSpPr txBox="1"/>
            <p:nvPr/>
          </p:nvSpPr>
          <p:spPr>
            <a:xfrm>
              <a:off x="6660232" y="3219351"/>
              <a:ext cx="1296144" cy="307777"/>
            </a:xfrm>
            <a:prstGeom prst="rect">
              <a:avLst/>
            </a:prstGeom>
            <a:noFill/>
          </p:spPr>
          <p:txBody>
            <a:bodyPr wrap="square" rtlCol="0">
              <a:spAutoFit/>
            </a:bodyPr>
            <a:lstStyle/>
            <a:p>
              <a:pPr algn="ctr"/>
              <a:r>
                <a:rPr lang="es-MX" sz="1400" b="1" dirty="0">
                  <a:solidFill>
                    <a:srgbClr val="FF0000"/>
                  </a:solidFill>
                </a:rPr>
                <a:t>GASTO</a:t>
              </a:r>
            </a:p>
          </p:txBody>
        </p:sp>
      </p:grpSp>
      <p:sp>
        <p:nvSpPr>
          <p:cNvPr id="31" name="Rectangle 5"/>
          <p:cNvSpPr>
            <a:spLocks noChangeArrowheads="1"/>
          </p:cNvSpPr>
          <p:nvPr/>
        </p:nvSpPr>
        <p:spPr bwMode="auto">
          <a:xfrm>
            <a:off x="1259632" y="5687662"/>
            <a:ext cx="6984776" cy="333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20000"/>
              </a:spcBef>
            </a:pPr>
            <a:r>
              <a:rPr lang="es-MX" i="1" dirty="0">
                <a:solidFill>
                  <a:srgbClr val="000000"/>
                </a:solidFill>
              </a:rPr>
              <a:t>Y TÚ…¿DÓNDE TE UBICAS?</a:t>
            </a:r>
            <a:endParaRPr lang="es-ES" i="1" dirty="0">
              <a:solidFill>
                <a:srgbClr val="000000"/>
              </a:solidFill>
            </a:endParaRPr>
          </a:p>
        </p:txBody>
      </p:sp>
      <p:sp>
        <p:nvSpPr>
          <p:cNvPr id="32" name="31 CuadroTexto"/>
          <p:cNvSpPr txBox="1"/>
          <p:nvPr/>
        </p:nvSpPr>
        <p:spPr>
          <a:xfrm>
            <a:off x="5562464" y="6381328"/>
            <a:ext cx="3186000" cy="276999"/>
          </a:xfrm>
          <a:prstGeom prst="rect">
            <a:avLst/>
          </a:prstGeom>
          <a:noFill/>
        </p:spPr>
        <p:txBody>
          <a:bodyPr wrap="none" rtlCol="0">
            <a:spAutoFit/>
          </a:bodyPr>
          <a:lstStyle/>
          <a:p>
            <a:r>
              <a:rPr lang="es-MX" sz="1200" i="1" dirty="0">
                <a:solidFill>
                  <a:schemeClr val="bg1"/>
                </a:solidFill>
              </a:rPr>
              <a:t>Ejercicio 1. Conociendo mi necesidad de ingreso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subTitle" idx="1"/>
          </p:nvPr>
        </p:nvSpPr>
        <p:spPr>
          <a:xfrm>
            <a:off x="683568" y="1556793"/>
            <a:ext cx="7407275" cy="504055"/>
          </a:xfrm>
        </p:spPr>
        <p:txBody>
          <a:bodyPr>
            <a:normAutofit/>
          </a:bodyPr>
          <a:lstStyle/>
          <a:p>
            <a:pPr algn="just" eaLnBrk="1" fontAlgn="auto" hangingPunct="1">
              <a:spcAft>
                <a:spcPts val="0"/>
              </a:spcAft>
              <a:buFont typeface="Arial" pitchFamily="34" charset="0"/>
              <a:buChar char="•"/>
              <a:defRPr/>
            </a:pPr>
            <a:r>
              <a:rPr sz="2200" b="1" dirty="0">
                <a:solidFill>
                  <a:schemeClr val="accent5">
                    <a:lumMod val="50000"/>
                  </a:schemeClr>
                </a:solidFill>
              </a:rPr>
              <a:t> </a:t>
            </a:r>
            <a:r>
              <a:rPr sz="2200" b="1" dirty="0" err="1">
                <a:solidFill>
                  <a:schemeClr val="accent5">
                    <a:lumMod val="50000"/>
                  </a:schemeClr>
                </a:solidFill>
              </a:rPr>
              <a:t>Producción</a:t>
            </a:r>
            <a:r>
              <a:rPr sz="2200" b="1" dirty="0">
                <a:solidFill>
                  <a:schemeClr val="accent5">
                    <a:lumMod val="50000"/>
                  </a:schemeClr>
                </a:solidFill>
              </a:rPr>
              <a:t>: </a:t>
            </a:r>
            <a:r>
              <a:rPr sz="2200" dirty="0">
                <a:solidFill>
                  <a:schemeClr val="accent5">
                    <a:lumMod val="50000"/>
                  </a:schemeClr>
                </a:solidFill>
              </a:rPr>
              <a:t>Es un indicador del volumen de </a:t>
            </a:r>
            <a:r>
              <a:rPr sz="2200" dirty="0" err="1">
                <a:solidFill>
                  <a:schemeClr val="accent5">
                    <a:lumMod val="50000"/>
                  </a:schemeClr>
                </a:solidFill>
              </a:rPr>
              <a:t>ventas</a:t>
            </a:r>
            <a:r>
              <a:rPr sz="2200" dirty="0">
                <a:solidFill>
                  <a:schemeClr val="accent5">
                    <a:lumMod val="50000"/>
                  </a:schemeClr>
                </a:solidFill>
              </a:rPr>
              <a:t> </a:t>
            </a:r>
            <a:r>
              <a:rPr sz="2200" dirty="0" err="1">
                <a:solidFill>
                  <a:schemeClr val="accent5">
                    <a:lumMod val="50000"/>
                  </a:schemeClr>
                </a:solidFill>
              </a:rPr>
              <a:t>generado</a:t>
            </a:r>
            <a:r>
              <a:rPr sz="2200" dirty="0">
                <a:solidFill>
                  <a:schemeClr val="accent5">
                    <a:lumMod val="50000"/>
                  </a:schemeClr>
                </a:solidFill>
              </a:rPr>
              <a:t>. </a:t>
            </a:r>
          </a:p>
        </p:txBody>
      </p:sp>
      <p:sp>
        <p:nvSpPr>
          <p:cNvPr id="4"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Determinantes </a:t>
            </a:r>
            <a:r>
              <a:rPr lang="es-MX" sz="3000" b="1" dirty="0">
                <a:solidFill>
                  <a:schemeClr val="bg1"/>
                </a:solidFill>
                <a:effectLst>
                  <a:outerShdw blurRad="38100" dist="38100" dir="2700000" algn="tl">
                    <a:srgbClr val="000000">
                      <a:alpha val="43137"/>
                    </a:srgbClr>
                  </a:outerShdw>
                </a:effectLst>
                <a:latin typeface="+mj-lt"/>
                <a:ea typeface="+mj-ea"/>
                <a:cs typeface="+mj-cs"/>
              </a:rPr>
              <a:t>de </a:t>
            </a: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los resultados en ventas</a:t>
            </a:r>
          </a:p>
        </p:txBody>
      </p:sp>
      <p:grpSp>
        <p:nvGrpSpPr>
          <p:cNvPr id="55" name="54 Grupo"/>
          <p:cNvGrpSpPr/>
          <p:nvPr/>
        </p:nvGrpSpPr>
        <p:grpSpPr>
          <a:xfrm>
            <a:off x="1907704" y="2420886"/>
            <a:ext cx="5544616" cy="2664298"/>
            <a:chOff x="2123728" y="3140966"/>
            <a:chExt cx="5544616" cy="2664298"/>
          </a:xfrm>
        </p:grpSpPr>
        <p:grpSp>
          <p:nvGrpSpPr>
            <p:cNvPr id="9" name="8 Grupo"/>
            <p:cNvGrpSpPr/>
            <p:nvPr/>
          </p:nvGrpSpPr>
          <p:grpSpPr>
            <a:xfrm>
              <a:off x="2123728" y="3140966"/>
              <a:ext cx="5544616" cy="2664298"/>
              <a:chOff x="1763688" y="3212975"/>
              <a:chExt cx="3614564" cy="1954164"/>
            </a:xfrm>
          </p:grpSpPr>
          <p:pic>
            <p:nvPicPr>
              <p:cNvPr id="1026" name="Picture 2"/>
              <p:cNvPicPr>
                <a:picLocks noChangeAspect="1" noChangeArrowheads="1"/>
              </p:cNvPicPr>
              <p:nvPr/>
            </p:nvPicPr>
            <p:blipFill>
              <a:blip r:embed="rId3" cstate="print"/>
              <a:srcRect l="25299" t="9723" b="63538"/>
              <a:stretch>
                <a:fillRect/>
              </a:stretch>
            </p:blipFill>
            <p:spPr bwMode="auto">
              <a:xfrm>
                <a:off x="1763688" y="3212975"/>
                <a:ext cx="3614564" cy="792088"/>
              </a:xfrm>
              <a:prstGeom prst="rect">
                <a:avLst/>
              </a:prstGeom>
              <a:noFill/>
              <a:ln w="9525">
                <a:noFill/>
                <a:miter lim="800000"/>
                <a:headEnd/>
                <a:tailEnd/>
              </a:ln>
              <a:effectLst/>
            </p:spPr>
          </p:pic>
          <p:pic>
            <p:nvPicPr>
              <p:cNvPr id="7" name="Picture 2"/>
              <p:cNvPicPr>
                <a:picLocks noChangeAspect="1" noChangeArrowheads="1"/>
              </p:cNvPicPr>
              <p:nvPr/>
            </p:nvPicPr>
            <p:blipFill>
              <a:blip r:embed="rId3" cstate="print"/>
              <a:srcRect l="25299" t="58340"/>
              <a:stretch>
                <a:fillRect/>
              </a:stretch>
            </p:blipFill>
            <p:spPr bwMode="auto">
              <a:xfrm>
                <a:off x="1763688" y="3933056"/>
                <a:ext cx="3614564" cy="1234083"/>
              </a:xfrm>
              <a:prstGeom prst="rect">
                <a:avLst/>
              </a:prstGeom>
              <a:noFill/>
              <a:ln w="9525">
                <a:noFill/>
                <a:miter lim="800000"/>
                <a:headEnd/>
                <a:tailEnd/>
              </a:ln>
              <a:effectLst/>
            </p:spPr>
          </p:pic>
        </p:grpSp>
        <p:sp>
          <p:nvSpPr>
            <p:cNvPr id="10" name="9 CuadroTexto"/>
            <p:cNvSpPr txBox="1"/>
            <p:nvPr/>
          </p:nvSpPr>
          <p:spPr>
            <a:xfrm>
              <a:off x="2358176" y="3573016"/>
              <a:ext cx="1349728" cy="338554"/>
            </a:xfrm>
            <a:prstGeom prst="rect">
              <a:avLst/>
            </a:prstGeom>
            <a:noFill/>
          </p:spPr>
          <p:txBody>
            <a:bodyPr wrap="none" rtlCol="0">
              <a:spAutoFit/>
            </a:bodyPr>
            <a:lstStyle/>
            <a:p>
              <a:r>
                <a:rPr lang="es-MX" sz="1600" b="1" dirty="0">
                  <a:solidFill>
                    <a:schemeClr val="bg1"/>
                  </a:solidFill>
                </a:rPr>
                <a:t>Prima pagada</a:t>
              </a:r>
            </a:p>
          </p:txBody>
        </p:sp>
        <p:sp>
          <p:nvSpPr>
            <p:cNvPr id="11" name="10 CuadroTexto"/>
            <p:cNvSpPr txBox="1"/>
            <p:nvPr/>
          </p:nvSpPr>
          <p:spPr>
            <a:xfrm>
              <a:off x="2339752" y="4314582"/>
              <a:ext cx="1540422" cy="338554"/>
            </a:xfrm>
            <a:prstGeom prst="rect">
              <a:avLst/>
            </a:prstGeom>
            <a:noFill/>
          </p:spPr>
          <p:txBody>
            <a:bodyPr wrap="none" rtlCol="0">
              <a:spAutoFit/>
            </a:bodyPr>
            <a:lstStyle/>
            <a:p>
              <a:r>
                <a:rPr lang="es-MX" sz="1600" b="1" dirty="0">
                  <a:solidFill>
                    <a:schemeClr val="bg1"/>
                  </a:solidFill>
                </a:rPr>
                <a:t>Prima solicitada</a:t>
              </a:r>
            </a:p>
          </p:txBody>
        </p:sp>
        <p:sp>
          <p:nvSpPr>
            <p:cNvPr id="46" name="45 CuadroTexto"/>
            <p:cNvSpPr txBox="1"/>
            <p:nvPr/>
          </p:nvSpPr>
          <p:spPr>
            <a:xfrm>
              <a:off x="4860032" y="3481263"/>
              <a:ext cx="1594924" cy="307777"/>
            </a:xfrm>
            <a:prstGeom prst="rect">
              <a:avLst/>
            </a:prstGeom>
            <a:noFill/>
          </p:spPr>
          <p:txBody>
            <a:bodyPr wrap="none" rtlCol="0">
              <a:spAutoFit/>
            </a:bodyPr>
            <a:lstStyle/>
            <a:p>
              <a:r>
                <a:rPr lang="es-MX" sz="1400" b="1" dirty="0"/>
                <a:t>Cobranza Instalada</a:t>
              </a:r>
            </a:p>
          </p:txBody>
        </p:sp>
        <p:cxnSp>
          <p:nvCxnSpPr>
            <p:cNvPr id="48" name="47 Conector recto"/>
            <p:cNvCxnSpPr/>
            <p:nvPr/>
          </p:nvCxnSpPr>
          <p:spPr>
            <a:xfrm>
              <a:off x="4860032" y="3789040"/>
              <a:ext cx="1584176"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49 Conector recto"/>
            <p:cNvCxnSpPr/>
            <p:nvPr/>
          </p:nvCxnSpPr>
          <p:spPr>
            <a:xfrm>
              <a:off x="6444208" y="3861048"/>
              <a:ext cx="28803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52 CuadroTexto"/>
            <p:cNvSpPr txBox="1"/>
            <p:nvPr/>
          </p:nvSpPr>
          <p:spPr>
            <a:xfrm>
              <a:off x="6404780" y="3841303"/>
              <a:ext cx="399468" cy="307777"/>
            </a:xfrm>
            <a:prstGeom prst="rect">
              <a:avLst/>
            </a:prstGeom>
            <a:noFill/>
          </p:spPr>
          <p:txBody>
            <a:bodyPr wrap="none" rtlCol="0">
              <a:spAutoFit/>
            </a:bodyPr>
            <a:lstStyle/>
            <a:p>
              <a:r>
                <a:rPr lang="es-MX" sz="1400" b="1" dirty="0"/>
                <a:t>NP</a:t>
              </a:r>
            </a:p>
          </p:txBody>
        </p:sp>
      </p:grpSp>
      <p:sp>
        <p:nvSpPr>
          <p:cNvPr id="54" name="Rectangle 2"/>
          <p:cNvSpPr txBox="1">
            <a:spLocks/>
          </p:cNvSpPr>
          <p:nvPr/>
        </p:nvSpPr>
        <p:spPr>
          <a:xfrm>
            <a:off x="683568" y="5373216"/>
            <a:ext cx="7407275" cy="576064"/>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tabLst/>
              <a:defRPr/>
            </a:pPr>
            <a:r>
              <a:rPr kumimoji="0" lang="es-MX" sz="2200" b="0" i="0" u="none" strike="noStrike" kern="1200" cap="none" spc="0" normalizeH="0" baseline="0" noProof="0" dirty="0">
                <a:ln>
                  <a:noFill/>
                </a:ln>
                <a:solidFill>
                  <a:schemeClr val="accent5">
                    <a:lumMod val="50000"/>
                  </a:schemeClr>
                </a:solidFill>
                <a:effectLst/>
                <a:uLnTx/>
                <a:uFillTx/>
                <a:latin typeface="+mn-lt"/>
                <a:ea typeface="+mn-ea"/>
                <a:cs typeface="+mn-cs"/>
              </a:rPr>
              <a:t>Para el seguimiento de metas se considera la prima pagada.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subTitle" idx="1"/>
          </p:nvPr>
        </p:nvSpPr>
        <p:spPr>
          <a:xfrm>
            <a:off x="683568" y="1855886"/>
            <a:ext cx="7407275" cy="930573"/>
          </a:xfrm>
        </p:spPr>
        <p:txBody>
          <a:bodyPr/>
          <a:lstStyle/>
          <a:p>
            <a:pPr algn="just" eaLnBrk="1" fontAlgn="auto" hangingPunct="1">
              <a:spcAft>
                <a:spcPts val="0"/>
              </a:spcAft>
              <a:buFont typeface="Arial" pitchFamily="34" charset="0"/>
              <a:buChar char="•"/>
              <a:defRPr/>
            </a:pPr>
            <a:r>
              <a:rPr lang="es-MX" sz="2400" b="1" dirty="0">
                <a:solidFill>
                  <a:schemeClr val="accent5">
                    <a:lumMod val="50000"/>
                  </a:schemeClr>
                </a:solidFill>
              </a:rPr>
              <a:t> Prima Promedio</a:t>
            </a:r>
            <a:r>
              <a:rPr lang="es-MX" sz="2400" dirty="0">
                <a:solidFill>
                  <a:schemeClr val="accent5">
                    <a:lumMod val="50000"/>
                  </a:schemeClr>
                </a:solidFill>
              </a:rPr>
              <a:t>: Se obtiene de dividir la producción solicitada entre el número de negocios generado. </a:t>
            </a:r>
            <a:endParaRPr sz="2400" dirty="0">
              <a:solidFill>
                <a:schemeClr val="accent5">
                  <a:lumMod val="50000"/>
                </a:schemeClr>
              </a:solidFill>
            </a:endParaRPr>
          </a:p>
        </p:txBody>
      </p:sp>
      <p:grpSp>
        <p:nvGrpSpPr>
          <p:cNvPr id="8" name="7 Grupo"/>
          <p:cNvGrpSpPr/>
          <p:nvPr/>
        </p:nvGrpSpPr>
        <p:grpSpPr>
          <a:xfrm>
            <a:off x="2843808" y="3146499"/>
            <a:ext cx="3168352" cy="930573"/>
            <a:chOff x="2627784" y="3429000"/>
            <a:chExt cx="3168352" cy="930573"/>
          </a:xfrm>
        </p:grpSpPr>
        <p:sp>
          <p:nvSpPr>
            <p:cNvPr id="5" name="Rectangle 2"/>
            <p:cNvSpPr txBox="1">
              <a:spLocks/>
            </p:cNvSpPr>
            <p:nvPr/>
          </p:nvSpPr>
          <p:spPr>
            <a:xfrm>
              <a:off x="2627784" y="3429000"/>
              <a:ext cx="1296144" cy="930573"/>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tabLst/>
                <a:defRPr/>
              </a:pPr>
              <a:r>
                <a:rPr lang="es-MX" sz="2400" b="1" u="sng" dirty="0">
                  <a:solidFill>
                    <a:srgbClr val="002060"/>
                  </a:solidFill>
                </a:rPr>
                <a:t>400,000</a:t>
              </a:r>
            </a:p>
            <a:p>
              <a:pPr marL="0" marR="0" lvl="0" indent="0" algn="ctr" defTabSz="914400" rtl="0" eaLnBrk="1" fontAlgn="auto" latinLnBrk="0" hangingPunct="1">
                <a:lnSpc>
                  <a:spcPct val="100000"/>
                </a:lnSpc>
                <a:spcBef>
                  <a:spcPct val="20000"/>
                </a:spcBef>
                <a:spcAft>
                  <a:spcPts val="0"/>
                </a:spcAft>
                <a:buClrTx/>
                <a:buSzTx/>
                <a:tabLst/>
                <a:defRPr/>
              </a:pPr>
              <a:r>
                <a:rPr kumimoji="0" lang="es-MX" sz="2400" b="1" i="0" u="none" strike="noStrike" kern="1200" cap="none" spc="0" normalizeH="0" baseline="0" noProof="0" dirty="0">
                  <a:ln>
                    <a:noFill/>
                  </a:ln>
                  <a:solidFill>
                    <a:srgbClr val="002060"/>
                  </a:solidFill>
                  <a:effectLst/>
                  <a:uLnTx/>
                  <a:uFillTx/>
                  <a:latin typeface="+mn-lt"/>
                  <a:ea typeface="+mn-ea"/>
                  <a:cs typeface="+mn-cs"/>
                </a:rPr>
                <a:t>75</a:t>
              </a:r>
              <a:endParaRPr kumimoji="0" lang="es-MX" sz="2400" b="0" i="0" u="none" strike="noStrike" kern="1200" cap="none" spc="0" normalizeH="0" baseline="0" noProof="0" dirty="0">
                <a:ln>
                  <a:noFill/>
                </a:ln>
                <a:solidFill>
                  <a:srgbClr val="002060"/>
                </a:solidFill>
                <a:effectLst/>
                <a:uLnTx/>
                <a:uFillTx/>
                <a:latin typeface="+mn-lt"/>
                <a:ea typeface="+mn-ea"/>
                <a:cs typeface="+mn-cs"/>
              </a:endParaRPr>
            </a:p>
          </p:txBody>
        </p:sp>
        <p:sp>
          <p:nvSpPr>
            <p:cNvPr id="6" name="Rectangle 2"/>
            <p:cNvSpPr txBox="1">
              <a:spLocks/>
            </p:cNvSpPr>
            <p:nvPr/>
          </p:nvSpPr>
          <p:spPr>
            <a:xfrm>
              <a:off x="3635896" y="3573016"/>
              <a:ext cx="1296144" cy="576064"/>
            </a:xfrm>
            <a:prstGeom prst="rect">
              <a:avLst/>
            </a:prstGeom>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tabLst/>
                <a:defRPr/>
              </a:pPr>
              <a:r>
                <a:rPr lang="es-MX" sz="4000" b="1" dirty="0">
                  <a:solidFill>
                    <a:srgbClr val="002060"/>
                  </a:solidFill>
                </a:rPr>
                <a:t>=</a:t>
              </a:r>
              <a:endParaRPr kumimoji="0" lang="es-MX" sz="4000" b="0" i="0" strike="noStrike" kern="1200" cap="none" spc="0" normalizeH="0" baseline="0" noProof="0" dirty="0">
                <a:ln>
                  <a:noFill/>
                </a:ln>
                <a:solidFill>
                  <a:srgbClr val="002060"/>
                </a:solidFill>
                <a:effectLst/>
                <a:uLnTx/>
                <a:uFillTx/>
                <a:latin typeface="+mn-lt"/>
                <a:ea typeface="+mn-ea"/>
                <a:cs typeface="+mn-cs"/>
              </a:endParaRPr>
            </a:p>
          </p:txBody>
        </p:sp>
        <p:sp>
          <p:nvSpPr>
            <p:cNvPr id="7" name="Rectangle 2"/>
            <p:cNvSpPr txBox="1">
              <a:spLocks/>
            </p:cNvSpPr>
            <p:nvPr/>
          </p:nvSpPr>
          <p:spPr>
            <a:xfrm>
              <a:off x="4499992" y="3573016"/>
              <a:ext cx="1296144" cy="432048"/>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tabLst/>
                <a:defRPr/>
              </a:pPr>
              <a:r>
                <a:rPr lang="es-MX" sz="2400" b="1" dirty="0">
                  <a:solidFill>
                    <a:srgbClr val="002060"/>
                  </a:solidFill>
                </a:rPr>
                <a:t>5,334</a:t>
              </a:r>
              <a:endParaRPr kumimoji="0" lang="es-MX" sz="2400" b="0" i="0" strike="noStrike" kern="1200" cap="none" spc="0" normalizeH="0" baseline="0" noProof="0" dirty="0">
                <a:ln>
                  <a:noFill/>
                </a:ln>
                <a:solidFill>
                  <a:srgbClr val="002060"/>
                </a:solidFill>
                <a:effectLst/>
                <a:uLnTx/>
                <a:uFillTx/>
                <a:latin typeface="+mn-lt"/>
                <a:ea typeface="+mn-ea"/>
                <a:cs typeface="+mn-cs"/>
              </a:endParaRPr>
            </a:p>
          </p:txBody>
        </p:sp>
      </p:grpSp>
      <p:sp>
        <p:nvSpPr>
          <p:cNvPr id="9" name="Rectangle 2"/>
          <p:cNvSpPr txBox="1">
            <a:spLocks/>
          </p:cNvSpPr>
          <p:nvPr/>
        </p:nvSpPr>
        <p:spPr>
          <a:xfrm>
            <a:off x="683568" y="4370635"/>
            <a:ext cx="7560840" cy="858565"/>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tabLst/>
              <a:defRPr/>
            </a:pPr>
            <a:r>
              <a:rPr kumimoji="0" lang="es-MX" sz="2400" b="0" i="0" u="none" strike="noStrike" kern="1200" cap="none" spc="0" normalizeH="0" baseline="0" noProof="0" dirty="0">
                <a:ln>
                  <a:noFill/>
                </a:ln>
                <a:solidFill>
                  <a:schemeClr val="accent5">
                    <a:lumMod val="50000"/>
                  </a:schemeClr>
                </a:solidFill>
                <a:effectLst/>
                <a:uLnTx/>
                <a:uFillTx/>
                <a:latin typeface="+mn-lt"/>
                <a:ea typeface="+mn-ea"/>
                <a:cs typeface="+mn-cs"/>
              </a:rPr>
              <a:t>Es un indicador del segmento de mercado que estamos abarcando. </a:t>
            </a:r>
          </a:p>
        </p:txBody>
      </p:sp>
      <p:sp>
        <p:nvSpPr>
          <p:cNvPr id="10"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Determinantes </a:t>
            </a:r>
            <a:r>
              <a:rPr lang="es-MX" sz="3000" b="1" dirty="0">
                <a:solidFill>
                  <a:schemeClr val="bg1"/>
                </a:solidFill>
                <a:effectLst>
                  <a:outerShdw blurRad="38100" dist="38100" dir="2700000" algn="tl">
                    <a:srgbClr val="000000">
                      <a:alpha val="43137"/>
                    </a:srgbClr>
                  </a:outerShdw>
                </a:effectLst>
                <a:latin typeface="+mj-lt"/>
                <a:ea typeface="+mj-ea"/>
                <a:cs typeface="+mj-cs"/>
              </a:rPr>
              <a:t>de </a:t>
            </a: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los resultados en ventas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2483768" y="1402610"/>
            <a:ext cx="4176464" cy="4618678"/>
          </a:xfrm>
          <a:prstGeom prst="rect">
            <a:avLst/>
          </a:prstGeom>
          <a:noFill/>
          <a:ln w="9525">
            <a:noFill/>
            <a:miter lim="800000"/>
            <a:headEnd/>
            <a:tailEnd/>
          </a:ln>
          <a:effectLst/>
        </p:spPr>
      </p:pic>
      <p:sp>
        <p:nvSpPr>
          <p:cNvPr id="7" name="1 Título"/>
          <p:cNvSpPr txBox="1">
            <a:spLocks/>
          </p:cNvSpPr>
          <p:nvPr/>
        </p:nvSpPr>
        <p:spPr>
          <a:xfrm>
            <a:off x="457200" y="260648"/>
            <a:ext cx="7067128"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Determinantes </a:t>
            </a:r>
            <a:r>
              <a:rPr lang="es-MX" sz="3000" b="1" dirty="0">
                <a:solidFill>
                  <a:schemeClr val="bg1"/>
                </a:solidFill>
                <a:effectLst>
                  <a:outerShdw blurRad="38100" dist="38100" dir="2700000" algn="tl">
                    <a:srgbClr val="000000">
                      <a:alpha val="43137"/>
                    </a:srgbClr>
                  </a:outerShdw>
                </a:effectLst>
                <a:latin typeface="+mj-lt"/>
                <a:ea typeface="+mj-ea"/>
                <a:cs typeface="+mj-cs"/>
              </a:rPr>
              <a:t>de </a:t>
            </a:r>
            <a:r>
              <a:rPr kumimoji="0" lang="es-MX"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rPr>
              <a:t>los resultados en ventas</a:t>
            </a:r>
          </a:p>
        </p:txBody>
      </p:sp>
      <p:sp>
        <p:nvSpPr>
          <p:cNvPr id="8" name="1 Título"/>
          <p:cNvSpPr txBox="1">
            <a:spLocks/>
          </p:cNvSpPr>
          <p:nvPr/>
        </p:nvSpPr>
        <p:spPr>
          <a:xfrm rot="16200000">
            <a:off x="100510" y="3219971"/>
            <a:ext cx="3096344" cy="63408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0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j-lt"/>
                <a:ea typeface="+mj-ea"/>
                <a:cs typeface="+mj-cs"/>
              </a:rPr>
              <a:t>Prima Promedio</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TotalTime>
  <Words>2472</Words>
  <Application>Microsoft Office PowerPoint</Application>
  <PresentationFormat>Presentación en pantalla (4:3)</PresentationFormat>
  <Paragraphs>415</Paragraphs>
  <Slides>28</Slides>
  <Notes>28</Notes>
  <HiddenSlides>0</HiddenSlides>
  <MMClips>0</MMClips>
  <ScaleCrop>false</ScaleCrop>
  <HeadingPairs>
    <vt:vector size="6" baseType="variant">
      <vt:variant>
        <vt:lpstr>Fuentes usadas</vt:lpstr>
      </vt:variant>
      <vt:variant>
        <vt:i4>13</vt:i4>
      </vt:variant>
      <vt:variant>
        <vt:lpstr>Tema</vt:lpstr>
      </vt:variant>
      <vt:variant>
        <vt:i4>1</vt:i4>
      </vt:variant>
      <vt:variant>
        <vt:lpstr>Títulos de diapositiva</vt:lpstr>
      </vt:variant>
      <vt:variant>
        <vt:i4>28</vt:i4>
      </vt:variant>
    </vt:vector>
  </HeadingPairs>
  <TitlesOfParts>
    <vt:vector size="42" baseType="lpstr">
      <vt:lpstr>MS Mincho</vt:lpstr>
      <vt:lpstr>MS Mincho</vt:lpstr>
      <vt:lpstr>Arial</vt:lpstr>
      <vt:lpstr>CAC Logo Alternate</vt:lpstr>
      <vt:lpstr>Calibri</vt:lpstr>
      <vt:lpstr>Courier</vt:lpstr>
      <vt:lpstr>Courier New</vt:lpstr>
      <vt:lpstr>Gill Sans MT</vt:lpstr>
      <vt:lpstr>Tahoma</vt:lpstr>
      <vt:lpstr>Times New Roman</vt:lpstr>
      <vt:lpstr>Univers</vt:lpstr>
      <vt:lpstr>Wingdings</vt:lpstr>
      <vt:lpstr>Wingdings 2</vt:lpstr>
      <vt:lpstr>Tema de Office</vt:lpstr>
      <vt:lpstr>Plan General de Negocios</vt:lpstr>
      <vt:lpstr>Requisitos de Aprobación</vt:lpstr>
      <vt:lpstr>Requisitos de aprobación por módulo</vt:lpstr>
      <vt:lpstr>Objetivo General</vt:lpstr>
      <vt:lpstr>Temario</vt:lpstr>
      <vt:lpstr>Analizando mi situación económica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Estrategias</vt:lpstr>
      <vt:lpstr>Plan de Acción</vt:lpstr>
      <vt:lpstr>Plan de Acción</vt:lpstr>
      <vt:lpstr>Tablero de Control</vt:lpstr>
      <vt:lpstr>Conclusiones</vt:lpstr>
      <vt:lpstr>Tarea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Pilar</dc:creator>
  <cp:lastModifiedBy>MARIA ELENA LOPEZ BALDERAS</cp:lastModifiedBy>
  <cp:revision>189</cp:revision>
  <dcterms:created xsi:type="dcterms:W3CDTF">2015-12-29T17:37:24Z</dcterms:created>
  <dcterms:modified xsi:type="dcterms:W3CDTF">2018-04-25T18:28:30Z</dcterms:modified>
</cp:coreProperties>
</file>