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0"/>
  </p:notesMasterIdLst>
  <p:sldIdLst>
    <p:sldId id="258" r:id="rId2"/>
    <p:sldId id="257" r:id="rId3"/>
    <p:sldId id="280" r:id="rId4"/>
    <p:sldId id="261" r:id="rId5"/>
    <p:sldId id="259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283" r:id="rId52"/>
    <p:sldId id="281" r:id="rId53"/>
    <p:sldId id="263" r:id="rId54"/>
    <p:sldId id="266" r:id="rId55"/>
    <p:sldId id="267" r:id="rId56"/>
    <p:sldId id="268" r:id="rId57"/>
    <p:sldId id="269" r:id="rId58"/>
    <p:sldId id="270" r:id="rId59"/>
    <p:sldId id="284" r:id="rId60"/>
    <p:sldId id="285" r:id="rId61"/>
    <p:sldId id="286" r:id="rId62"/>
    <p:sldId id="287" r:id="rId63"/>
    <p:sldId id="275" r:id="rId64"/>
    <p:sldId id="278" r:id="rId65"/>
    <p:sldId id="276" r:id="rId66"/>
    <p:sldId id="277" r:id="rId67"/>
    <p:sldId id="279" r:id="rId68"/>
    <p:sldId id="256" r:id="rId6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8"/>
    <a:srgbClr val="9900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97753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7020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823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325879"/>
            <a:ext cx="6004559" cy="1859281"/>
          </a:xfrm>
          <a:prstGeom prst="rect">
            <a:avLst/>
          </a:prstGeom>
        </p:spPr>
        <p:txBody>
          <a:bodyPr vert="horz" lIns="178591" tIns="89296" rIns="178591" bIns="8929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sz="3600" b="1" dirty="0" smtClean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ES_tradnl" sz="3600" b="1" dirty="0" smtClean="0">
                <a:solidFill>
                  <a:srgbClr val="0070C0"/>
                </a:solidFill>
                <a:latin typeface="Arial"/>
                <a:cs typeface="Arial"/>
              </a:rPr>
              <a:t>Boleta Calificaciones</a:t>
            </a:r>
          </a:p>
          <a:p>
            <a:r>
              <a:rPr lang="es-ES_tradnl" sz="3600" b="1" dirty="0" smtClean="0">
                <a:solidFill>
                  <a:srgbClr val="0070C0"/>
                </a:solidFill>
                <a:latin typeface="Arial"/>
                <a:cs typeface="Arial"/>
              </a:rPr>
              <a:t>Indicadores de Servicio  </a:t>
            </a:r>
          </a:p>
          <a:p>
            <a:endParaRPr lang="es-ES_tradnl" sz="1800" dirty="0" smtClean="0">
              <a:latin typeface="Arial"/>
              <a:cs typeface="Arial"/>
            </a:endParaRPr>
          </a:p>
          <a:p>
            <a:r>
              <a:rPr lang="es-ES_tradnl" sz="2000" b="1" dirty="0" smtClean="0">
                <a:solidFill>
                  <a:srgbClr val="990099"/>
                </a:solidFill>
                <a:latin typeface="Arial"/>
                <a:cs typeface="Arial"/>
              </a:rPr>
              <a:t>Junio 2019</a:t>
            </a:r>
          </a:p>
          <a:p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981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8580120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Resultados Coordinaciones Guadalajara…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271238"/>
            <a:ext cx="8640000" cy="51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78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8233"/>
            <a:ext cx="8961120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Calificaciones Coordinaciones Guadalajara…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1255705"/>
            <a:ext cx="8280000" cy="55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226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176" y="0"/>
            <a:ext cx="7357984" cy="534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Resultados Gerencias Zona Norte…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7" y="1277039"/>
            <a:ext cx="8977736" cy="472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59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5046"/>
            <a:ext cx="7940040" cy="534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Calificaciones Gerencias Zona Norte…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321048"/>
            <a:ext cx="9000000" cy="491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90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" y="15458"/>
            <a:ext cx="7452360" cy="534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Resultados Coordinaciones León…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284486"/>
            <a:ext cx="9000000" cy="49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52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635240" cy="6705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Calificaciones Coordinaciones León…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311461"/>
            <a:ext cx="9000000" cy="484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468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909560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Resultados Coordinaciones SLP…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315064"/>
            <a:ext cx="9000000" cy="494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75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5046"/>
            <a:ext cx="7498080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Resultados Coordinaciones SLP…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299403"/>
            <a:ext cx="9000000" cy="50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09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5046"/>
            <a:ext cx="7604760" cy="534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Calificaciones Coordinaciones SLP…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1" y="1282765"/>
            <a:ext cx="8943278" cy="516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47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9806"/>
            <a:ext cx="7543800" cy="534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Calificaciones Coordinaciones SLP…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249313"/>
            <a:ext cx="9000000" cy="517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3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150"/>
            <a:ext cx="9144654" cy="547473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9805"/>
            <a:ext cx="9144000" cy="7369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¿Cómo quedamos con respecto al año pasado?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937323"/>
            <a:ext cx="8991600" cy="521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38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208298"/>
            <a:ext cx="9000000" cy="244140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9805"/>
            <a:ext cx="9144000" cy="7369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¿Cómo quedamos con respecto al año pasado?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1978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440" y="1000264"/>
            <a:ext cx="5400000" cy="572057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9805"/>
            <a:ext cx="9144000" cy="7369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¿Cómo quedamos con respecto al año pasado?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160" y="668740"/>
            <a:ext cx="850920" cy="60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09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408165" cy="657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Comparativo Calificación Final…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60" y="2210532"/>
            <a:ext cx="5554579" cy="20600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0135" y="1870194"/>
            <a:ext cx="816425" cy="22540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768" y="2077287"/>
            <a:ext cx="974229" cy="210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035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408165" cy="657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Comparativo Calificación Final…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066" y="734122"/>
            <a:ext cx="4565814" cy="598724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520" y="626913"/>
            <a:ext cx="598612" cy="609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81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99"/>
            <a:ext cx="9144000" cy="68409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377660" y="202943"/>
            <a:ext cx="7694340" cy="2215991"/>
          </a:xfrm>
          <a:prstGeom prst="rect">
            <a:avLst/>
          </a:prstGeom>
          <a:noFill/>
          <a:ln w="254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800" b="1" i="0" u="none" strike="noStrike" kern="0" cap="none" spc="0" normalizeH="0" baseline="0" noProof="0" dirty="0" smtClean="0">
                <a:ln w="47625">
                  <a:gradFill flip="none" rotWithShape="1">
                    <a:gsLst>
                      <a:gs pos="0">
                        <a:srgbClr val="1C3048"/>
                      </a:gs>
                      <a:gs pos="23000">
                        <a:srgbClr val="4F81BD">
                          <a:lumMod val="89000"/>
                        </a:srgbClr>
                      </a:gs>
                      <a:gs pos="69000">
                        <a:srgbClr val="4F81BD">
                          <a:lumMod val="75000"/>
                        </a:srgbClr>
                      </a:gs>
                      <a:gs pos="97000">
                        <a:srgbClr val="4F81BD">
                          <a:lumMod val="70000"/>
                        </a:srgbClr>
                      </a:gs>
                    </a:gsLst>
                    <a:path path="rect">
                      <a:fillToRect t="100000" r="100000"/>
                    </a:path>
                    <a:tileRect l="-100000" b="-100000"/>
                  </a:gradFill>
                </a:ln>
                <a:solidFill>
                  <a:srgbClr val="FFFFFF"/>
                </a:solidFill>
                <a:effectLst>
                  <a:outerShdw blurRad="241300" dir="5940000" algn="tl" rotWithShape="0">
                    <a:prstClr val="black">
                      <a:alpha val="62000"/>
                    </a:prstClr>
                  </a:outerShdw>
                </a:effectLst>
                <a:uLnTx/>
                <a:uFillTx/>
                <a:latin typeface="Vivaldi" panose="03020602050506090804" pitchFamily="66" charset="0"/>
                <a:cs typeface="Calibri"/>
                <a:sym typeface="Calibri"/>
              </a:rPr>
              <a:t>Monterrey</a:t>
            </a:r>
            <a:endParaRPr kumimoji="0" lang="es-ES" sz="13800" b="1" i="0" u="none" strike="noStrike" kern="0" cap="none" spc="0" normalizeH="0" baseline="0" noProof="0" dirty="0">
              <a:ln w="47625">
                <a:gradFill flip="none" rotWithShape="1">
                  <a:gsLst>
                    <a:gs pos="0">
                      <a:srgbClr val="1C3048"/>
                    </a:gs>
                    <a:gs pos="23000">
                      <a:srgbClr val="4F81BD">
                        <a:lumMod val="89000"/>
                      </a:srgbClr>
                    </a:gs>
                    <a:gs pos="69000">
                      <a:srgbClr val="4F81BD">
                        <a:lumMod val="75000"/>
                      </a:srgbClr>
                    </a:gs>
                    <a:gs pos="97000">
                      <a:srgbClr val="4F81BD">
                        <a:lumMod val="70000"/>
                      </a:srgbClr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</a:ln>
              <a:solidFill>
                <a:srgbClr val="FFFFFF"/>
              </a:solidFill>
              <a:effectLst>
                <a:outerShdw blurRad="241300" dir="5940000" algn="tl" rotWithShape="0">
                  <a:prstClr val="black">
                    <a:alpha val="62000"/>
                  </a:prstClr>
                </a:outerShdw>
              </a:effectLst>
              <a:uLnTx/>
              <a:uFillTx/>
              <a:latin typeface="Vivaldi" panose="03020602050506090804" pitchFamily="66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8372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121920"/>
            <a:ext cx="686793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93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434"/>
            <a:ext cx="7330440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3200" b="1" kern="1200">
                <a:solidFill>
                  <a:srgbClr val="3366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Resultados Gerencias Zona Norte…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306980"/>
            <a:ext cx="9000000" cy="481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60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3559"/>
            <a:ext cx="8321040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3200" b="1" kern="1200">
                <a:solidFill>
                  <a:srgbClr val="3366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Calificaciones Gerencias Zona Norte…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325436"/>
            <a:ext cx="9000000" cy="483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695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372" y="-6746"/>
            <a:ext cx="8783108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Resultados Coordinaciones Chihuahua…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295249"/>
            <a:ext cx="9000000" cy="47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38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9737"/>
            <a:ext cx="6846849" cy="6442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600" b="1" dirty="0" smtClean="0">
                <a:solidFill>
                  <a:srgbClr val="336699"/>
                </a:solidFill>
                <a:latin typeface="Arial"/>
                <a:cs typeface="Arial"/>
              </a:rPr>
              <a:t>Recordemos que</a:t>
            </a:r>
            <a:r>
              <a:rPr lang="es-MX" sz="3200" b="1" dirty="0" smtClean="0">
                <a:solidFill>
                  <a:srgbClr val="336699"/>
                </a:solidFill>
                <a:latin typeface="Arial"/>
                <a:cs typeface="Arial"/>
              </a:rPr>
              <a:t>…</a:t>
            </a:r>
            <a:endParaRPr lang="en-US" sz="3200" b="1" dirty="0">
              <a:solidFill>
                <a:srgbClr val="336699"/>
              </a:solidFill>
              <a:latin typeface="Arial"/>
              <a:cs typeface="Arial"/>
            </a:endParaRPr>
          </a:p>
        </p:txBody>
      </p:sp>
      <p:sp>
        <p:nvSpPr>
          <p:cNvPr id="5" name="2 CuadroTexto"/>
          <p:cNvSpPr txBox="1"/>
          <p:nvPr/>
        </p:nvSpPr>
        <p:spPr>
          <a:xfrm>
            <a:off x="247184" y="1050817"/>
            <a:ext cx="8668215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solidFill>
                  <a:schemeClr val="bg1">
                    <a:lumMod val="50000"/>
                  </a:schemeClr>
                </a:solidFill>
              </a:rPr>
              <a:t>Los indicadores son </a:t>
            </a:r>
            <a:r>
              <a:rPr lang="es-MX" sz="2400" b="1" u="sng" dirty="0">
                <a:solidFill>
                  <a:schemeClr val="tx1"/>
                </a:solidFill>
              </a:rPr>
              <a:t>medios, instrumentos o mecanismos para evaluar</a:t>
            </a:r>
            <a:r>
              <a:rPr lang="es-MX" sz="2400" dirty="0">
                <a:solidFill>
                  <a:schemeClr val="tx1"/>
                </a:solidFill>
              </a:rPr>
              <a:t> </a:t>
            </a:r>
            <a:r>
              <a:rPr lang="es-MX" sz="2400" dirty="0">
                <a:solidFill>
                  <a:schemeClr val="bg1">
                    <a:lumMod val="50000"/>
                  </a:schemeClr>
                </a:solidFill>
              </a:rPr>
              <a:t>hasta que punto o en que medida se están logrando los </a:t>
            </a:r>
            <a:r>
              <a:rPr lang="es-MX" sz="2400" b="1" u="sng" dirty="0">
                <a:solidFill>
                  <a:schemeClr val="tx1"/>
                </a:solidFill>
              </a:rPr>
              <a:t>objetivos </a:t>
            </a:r>
            <a:r>
              <a:rPr lang="es-MX" sz="2400" b="1" u="sng" dirty="0" smtClean="0">
                <a:solidFill>
                  <a:schemeClr val="tx1"/>
                </a:solidFill>
              </a:rPr>
              <a:t>estratégicos</a:t>
            </a: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</a:rPr>
              <a:t>  Además:</a:t>
            </a:r>
          </a:p>
          <a:p>
            <a:pPr algn="just"/>
            <a:endParaRPr lang="es-MX" sz="2400" dirty="0">
              <a:solidFill>
                <a:schemeClr val="tx1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</a:rPr>
              <a:t>Representan </a:t>
            </a:r>
            <a:r>
              <a:rPr lang="es-MX" sz="2400" dirty="0">
                <a:solidFill>
                  <a:schemeClr val="bg1">
                    <a:lumMod val="50000"/>
                  </a:schemeClr>
                </a:solidFill>
              </a:rPr>
              <a:t>una unidad de medida gerencial que permite evaluar el desempeño de una organización frente a sus </a:t>
            </a:r>
            <a:r>
              <a:rPr lang="es-MX" sz="2400" b="1" u="sng" dirty="0">
                <a:solidFill>
                  <a:schemeClr val="tx1"/>
                </a:solidFill>
              </a:rPr>
              <a:t>metas, objetivos y responsabilidades</a:t>
            </a:r>
            <a:r>
              <a:rPr lang="es-MX" sz="2400" dirty="0">
                <a:solidFill>
                  <a:schemeClr val="tx1"/>
                </a:solidFill>
              </a:rPr>
              <a:t> </a:t>
            </a:r>
            <a:r>
              <a:rPr lang="es-MX" sz="2400" dirty="0">
                <a:solidFill>
                  <a:schemeClr val="bg1">
                    <a:lumMod val="50000"/>
                  </a:schemeClr>
                </a:solidFill>
              </a:rPr>
              <a:t>con los grupos de referencia</a:t>
            </a: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 algn="just">
              <a:buFont typeface="Arial" charset="0"/>
              <a:buChar char="•"/>
            </a:pPr>
            <a:endParaRPr lang="es-MX" sz="2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s-MX" sz="2400" dirty="0">
                <a:solidFill>
                  <a:schemeClr val="bg1">
                    <a:lumMod val="50000"/>
                  </a:schemeClr>
                </a:solidFill>
              </a:rPr>
              <a:t>Producen información para </a:t>
            </a:r>
            <a:r>
              <a:rPr lang="es-MX" sz="2400" b="1" u="sng" dirty="0">
                <a:solidFill>
                  <a:schemeClr val="tx1"/>
                </a:solidFill>
              </a:rPr>
              <a:t>analizar el </a:t>
            </a:r>
            <a:r>
              <a:rPr lang="es-MX" sz="2400" b="1" u="sng" dirty="0">
                <a:solidFill>
                  <a:schemeClr val="bg1">
                    <a:lumMod val="50000"/>
                  </a:schemeClr>
                </a:solidFill>
              </a:rPr>
              <a:t>desempeño</a:t>
            </a:r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2400" dirty="0">
                <a:solidFill>
                  <a:schemeClr val="bg1">
                    <a:lumMod val="50000"/>
                  </a:schemeClr>
                </a:solidFill>
              </a:rPr>
              <a:t>de cualquier área de la organización y </a:t>
            </a:r>
            <a:r>
              <a:rPr lang="es-MX" sz="2400" b="1" u="sng" dirty="0">
                <a:solidFill>
                  <a:schemeClr val="tx1"/>
                </a:solidFill>
              </a:rPr>
              <a:t>verificar el cumplimiento de los objetivos</a:t>
            </a:r>
            <a:r>
              <a:rPr lang="es-MX" sz="2400" dirty="0">
                <a:solidFill>
                  <a:schemeClr val="tx1"/>
                </a:solidFill>
              </a:rPr>
              <a:t> </a:t>
            </a:r>
            <a:r>
              <a:rPr lang="es-MX" sz="2400" dirty="0">
                <a:solidFill>
                  <a:schemeClr val="bg1">
                    <a:lumMod val="50000"/>
                  </a:schemeClr>
                </a:solidFill>
              </a:rPr>
              <a:t>en términos de resultados</a:t>
            </a: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 algn="just">
              <a:buFont typeface="Arial" charset="0"/>
              <a:buChar char="•"/>
            </a:pPr>
            <a:endParaRPr lang="es-MX" sz="2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s-MX" sz="2400" b="1" u="sng" dirty="0" smtClean="0">
                <a:solidFill>
                  <a:schemeClr val="tx1"/>
                </a:solidFill>
              </a:rPr>
              <a:t>Detectan </a:t>
            </a:r>
            <a:r>
              <a:rPr lang="es-MX" sz="2400" b="1" u="sng" dirty="0">
                <a:solidFill>
                  <a:schemeClr val="tx1"/>
                </a:solidFill>
              </a:rPr>
              <a:t>y prevén </a:t>
            </a:r>
            <a:r>
              <a:rPr lang="es-MX" sz="2400" dirty="0">
                <a:solidFill>
                  <a:schemeClr val="bg1">
                    <a:lumMod val="50000"/>
                  </a:schemeClr>
                </a:solidFill>
              </a:rPr>
              <a:t>desviaciones en el logro de los </a:t>
            </a: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</a:rPr>
              <a:t>objetivos para </a:t>
            </a:r>
            <a:r>
              <a:rPr lang="es-MX" sz="2400" b="1" u="sng" dirty="0" smtClean="0">
                <a:solidFill>
                  <a:schemeClr val="tx1"/>
                </a:solidFill>
              </a:rPr>
              <a:t>impulsar la toma de acciones correctivas.</a:t>
            </a:r>
            <a:r>
              <a:rPr lang="es-MX" sz="2400" dirty="0">
                <a:solidFill>
                  <a:schemeClr val="tx1"/>
                </a:solidFill>
              </a:rPr>
              <a:t> </a:t>
            </a:r>
            <a:endParaRPr lang="es-MX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53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823960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3200" b="1" kern="1200">
                <a:solidFill>
                  <a:srgbClr val="3366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Calificaciones Coordinaciones Chihuahua 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303817"/>
            <a:ext cx="9000000" cy="487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824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" y="8494"/>
            <a:ext cx="8884920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Resultados Coordinaciones Hermosillo…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1305373"/>
            <a:ext cx="9000000" cy="49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697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2303" y="8494"/>
            <a:ext cx="9080083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Calificaciones Coordinaciones Hermosillo…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0" y="1311459"/>
            <a:ext cx="8971561" cy="497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138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01" y="52669"/>
            <a:ext cx="7426712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3200" b="1" kern="1200">
                <a:solidFill>
                  <a:srgbClr val="3366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Resultados Monterrey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…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80" y="767011"/>
            <a:ext cx="8227200" cy="580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148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6920"/>
            <a:ext cx="8839200" cy="674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Calificaciones Coordinaciones 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Monterrey 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1014761"/>
            <a:ext cx="8280000" cy="550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010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5815" y="221854"/>
            <a:ext cx="7497376" cy="534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¿Cómo quedamos con respecto al año pasado?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5" y="1012637"/>
            <a:ext cx="9068190" cy="525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611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5815" y="221854"/>
            <a:ext cx="7408165" cy="534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¿Cómo quedamos con respecto al año pasado?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208298"/>
            <a:ext cx="9000000" cy="244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874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21854"/>
            <a:ext cx="8318809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¿Cómo quedamos con respecto al año pasado?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781572"/>
            <a:ext cx="6480000" cy="60233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80" y="744941"/>
            <a:ext cx="850920" cy="60520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609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5815" y="132646"/>
            <a:ext cx="7408165" cy="534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Comparativo Calificación Final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474" y="700811"/>
            <a:ext cx="4421052" cy="61237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017" y="654624"/>
            <a:ext cx="598612" cy="609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0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" y="66908"/>
            <a:ext cx="9126000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851846" y="283902"/>
            <a:ext cx="7237142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500" b="1" i="0" u="none" strike="noStrike" kern="0" cap="none" spc="0" normalizeH="0" baseline="0" noProof="0" dirty="0" smtClean="0">
                <a:ln w="63500" cap="rnd" cmpd="sng">
                  <a:gradFill>
                    <a:gsLst>
                      <a:gs pos="3000">
                        <a:srgbClr val="F79646">
                          <a:lumMod val="62000"/>
                        </a:srgbClr>
                      </a:gs>
                      <a:gs pos="32000">
                        <a:srgbClr val="000000">
                          <a:lumMod val="50000"/>
                          <a:lumOff val="50000"/>
                        </a:srgbClr>
                      </a:gs>
                      <a:gs pos="61000">
                        <a:srgbClr val="000000"/>
                      </a:gs>
                      <a:gs pos="90000">
                        <a:srgbClr val="F79646"/>
                      </a:gs>
                    </a:gsLst>
                    <a:lin ang="5400000" scaled="1"/>
                  </a:gradFill>
                </a:ln>
                <a:solidFill>
                  <a:srgbClr val="FFFFFF">
                    <a:alpha val="90000"/>
                  </a:srgbClr>
                </a:solidFill>
                <a:effectLst>
                  <a:outerShdw blurRad="50800" dist="38100" dir="18900000" sx="102000" sy="102000" algn="bl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Cooper Black" panose="0208090404030B020404" pitchFamily="18" charset="0"/>
                <a:cs typeface="MV Boli" panose="02000500030200090000" pitchFamily="2" charset="0"/>
                <a:sym typeface="Calibri"/>
              </a:rPr>
              <a:t>Mérida</a:t>
            </a:r>
            <a:endParaRPr kumimoji="0" lang="es-ES" sz="12500" b="1" i="0" u="none" strike="noStrike" kern="0" cap="none" spc="0" normalizeH="0" baseline="0" noProof="0" dirty="0">
              <a:ln w="63500" cap="rnd" cmpd="sng">
                <a:gradFill>
                  <a:gsLst>
                    <a:gs pos="3000">
                      <a:srgbClr val="F79646">
                        <a:lumMod val="62000"/>
                      </a:srgbClr>
                    </a:gs>
                    <a:gs pos="32000">
                      <a:srgbClr val="000000">
                        <a:lumMod val="50000"/>
                        <a:lumOff val="50000"/>
                      </a:srgbClr>
                    </a:gs>
                    <a:gs pos="61000">
                      <a:srgbClr val="000000"/>
                    </a:gs>
                    <a:gs pos="90000">
                      <a:srgbClr val="F79646"/>
                    </a:gs>
                  </a:gsLst>
                  <a:lin ang="5400000" scaled="1"/>
                </a:gradFill>
              </a:ln>
              <a:solidFill>
                <a:srgbClr val="FFFFFF">
                  <a:alpha val="90000"/>
                </a:srgbClr>
              </a:solidFill>
              <a:effectLst>
                <a:outerShdw blurRad="50800" dist="38100" dir="18900000" sx="102000" sy="102000" algn="bl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Cooper Black" panose="0208090404030B020404" pitchFamily="18" charset="0"/>
              <a:cs typeface="MV Boli" panose="0200050003020009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961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6261" y="1015504"/>
            <a:ext cx="8686800" cy="48628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es-MX" sz="2600" dirty="0" smtClean="0"/>
              <a:t>Se </a:t>
            </a:r>
            <a:r>
              <a:rPr lang="es-MX" sz="2600" dirty="0"/>
              <a:t>determinaron </a:t>
            </a:r>
            <a:r>
              <a:rPr lang="es-MX" sz="2600" dirty="0" smtClean="0"/>
              <a:t>15 Indicadores en total, 12 para las coordinaciones y 10 para las Gerencias.</a:t>
            </a:r>
            <a:endParaRPr lang="es-MX" sz="2600" dirty="0"/>
          </a:p>
          <a:p>
            <a:pPr marL="514350" indent="-514350" algn="just">
              <a:buFont typeface="Wingdings" panose="05000000000000000000" pitchFamily="2" charset="2"/>
              <a:buChar char="ü"/>
            </a:pPr>
            <a:endParaRPr lang="es-MX" sz="2600" dirty="0"/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es-MX" sz="2600" dirty="0" smtClean="0"/>
              <a:t>Se </a:t>
            </a:r>
            <a:r>
              <a:rPr lang="es-MX" sz="2600" dirty="0"/>
              <a:t>asigno una calificación </a:t>
            </a:r>
            <a:r>
              <a:rPr lang="es-MX" sz="2600" dirty="0" smtClean="0"/>
              <a:t>a </a:t>
            </a:r>
            <a:r>
              <a:rPr lang="es-MX" sz="2600" dirty="0"/>
              <a:t>cada uno con la finalidad de ponderar su </a:t>
            </a:r>
            <a:r>
              <a:rPr lang="es-MX" sz="2600" dirty="0" smtClean="0"/>
              <a:t>resultado por Coordinación y por Gerencia.</a:t>
            </a:r>
            <a:endParaRPr lang="es-MX" sz="2600" dirty="0"/>
          </a:p>
          <a:p>
            <a:pPr marL="514350" indent="-514350" algn="just">
              <a:buFont typeface="Wingdings" panose="05000000000000000000" pitchFamily="2" charset="2"/>
              <a:buChar char="ü"/>
            </a:pPr>
            <a:endParaRPr lang="es-MX" sz="2600" dirty="0"/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es-MX" sz="2600" dirty="0" smtClean="0"/>
              <a:t>Las </a:t>
            </a:r>
            <a:r>
              <a:rPr lang="es-MX" sz="2600" dirty="0"/>
              <a:t>cifras se tomaron al cierre de </a:t>
            </a:r>
            <a:r>
              <a:rPr lang="es-MX" sz="2600" dirty="0" smtClean="0"/>
              <a:t>Abril/ 2019.</a:t>
            </a:r>
            <a:endParaRPr lang="es-MX" sz="2600" dirty="0"/>
          </a:p>
          <a:p>
            <a:pPr marL="514350" indent="-514350" algn="just">
              <a:buFont typeface="Wingdings" panose="05000000000000000000" pitchFamily="2" charset="2"/>
              <a:buChar char="ü"/>
            </a:pPr>
            <a:endParaRPr lang="es-MX" sz="2600" dirty="0"/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es-MX" sz="2600" dirty="0" smtClean="0"/>
              <a:t>Las </a:t>
            </a:r>
            <a:r>
              <a:rPr lang="es-MX" sz="2600" dirty="0"/>
              <a:t>metas y objetivos se determinaron por Coordinación y </a:t>
            </a:r>
            <a:r>
              <a:rPr lang="es-MX" sz="2600" dirty="0" smtClean="0"/>
              <a:t>por Gerencia de </a:t>
            </a:r>
            <a:r>
              <a:rPr lang="es-MX" sz="2600" dirty="0"/>
              <a:t>acuerdo a los lineamientos estratégicos de la Dirección de Servicio </a:t>
            </a:r>
            <a:r>
              <a:rPr lang="es-MX" sz="2600" dirty="0" smtClean="0"/>
              <a:t>Siniestros.</a:t>
            </a:r>
            <a:endParaRPr lang="es-MX" sz="26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MX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5541"/>
            <a:ext cx="6846849" cy="6442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rgbClr val="336699"/>
                </a:solidFill>
                <a:latin typeface="Arial"/>
                <a:cs typeface="Arial"/>
              </a:rPr>
              <a:t>Consideraciones…</a:t>
            </a:r>
            <a:endParaRPr lang="en-US" sz="3200" b="1" dirty="0">
              <a:solidFill>
                <a:srgbClr val="3366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4841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635619"/>
            <a:ext cx="7200000" cy="558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81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" y="1379793"/>
            <a:ext cx="9108000" cy="449986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9434"/>
            <a:ext cx="7330440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3200" b="1" kern="1200">
                <a:solidFill>
                  <a:srgbClr val="3366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Resultados Gerencias Zona 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Sur…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3687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" y="1383938"/>
            <a:ext cx="9108000" cy="45150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3559"/>
            <a:ext cx="8321040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3200" b="1" kern="1200">
                <a:solidFill>
                  <a:srgbClr val="3366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Calificaciones Gerencias Zona 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Sur…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1860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" y="1344921"/>
            <a:ext cx="9108000" cy="491715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372" y="-6746"/>
            <a:ext cx="8783108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Resultados Coordinaciones Mérida…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4756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" y="1327371"/>
            <a:ext cx="9108000" cy="507660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8823960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3200" b="1" kern="1200">
                <a:solidFill>
                  <a:srgbClr val="3366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Calificaciones Coordinaciones 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Mérida…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0782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" y="1340140"/>
            <a:ext cx="9108000" cy="496786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26000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3200" b="1" kern="1200">
                <a:solidFill>
                  <a:srgbClr val="3366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Resultados Coordinaciones Villahermosa…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43511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" y="1316219"/>
            <a:ext cx="9108000" cy="504572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26000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3200" b="1" kern="1200">
                <a:solidFill>
                  <a:srgbClr val="3366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1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Calificaciones Coordinaciones </a:t>
            </a:r>
            <a:r>
              <a:rPr kumimoji="0" lang="es-MX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Villahermosa…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551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5815" y="221854"/>
            <a:ext cx="7497376" cy="534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¿Cómo quedamos con respecto al año pasado?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5" y="1012637"/>
            <a:ext cx="9068190" cy="525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04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5815" y="221854"/>
            <a:ext cx="7408165" cy="534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¿Cómo quedamos con respecto al año pasado?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208298"/>
            <a:ext cx="9000000" cy="244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961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21854"/>
            <a:ext cx="8318809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¿Cómo quedamos con respecto al año pasado?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766" y="884550"/>
            <a:ext cx="5520468" cy="591769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699221"/>
            <a:ext cx="850920" cy="60520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26715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1613"/>
            <a:ext cx="6382254" cy="534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rgbClr val="336699"/>
                </a:solidFill>
                <a:latin typeface="Arial"/>
                <a:cs typeface="Arial"/>
              </a:rPr>
              <a:t>Indicadores a Calificar…</a:t>
            </a:r>
            <a:endParaRPr lang="en-US" sz="3200" b="1" dirty="0">
              <a:solidFill>
                <a:srgbClr val="336699"/>
              </a:solidFill>
              <a:latin typeface="Arial"/>
              <a:cs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95" y="561564"/>
            <a:ext cx="7772325" cy="620660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700221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5815" y="132646"/>
            <a:ext cx="7408165" cy="534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Comparativo Calificación Final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00" y="671100"/>
            <a:ext cx="6840000" cy="607335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479" y="558558"/>
            <a:ext cx="607593" cy="618589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5885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000" y="89956"/>
            <a:ext cx="9180000" cy="667808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346553" y="1049533"/>
            <a:ext cx="6517800" cy="193899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12000" b="1" cap="none" spc="0" dirty="0" smtClean="0">
                <a:ln w="50800">
                  <a:gradFill flip="none" rotWithShape="1">
                    <a:gsLst>
                      <a:gs pos="0">
                        <a:schemeClr val="accent2">
                          <a:lumMod val="89000"/>
                        </a:schemeClr>
                      </a:gs>
                      <a:gs pos="23000">
                        <a:schemeClr val="tx1">
                          <a:lumMod val="75000"/>
                          <a:lumOff val="25000"/>
                        </a:schemeClr>
                      </a:gs>
                      <a:gs pos="69000">
                        <a:schemeClr val="tx1">
                          <a:lumMod val="95000"/>
                          <a:lumOff val="5000"/>
                        </a:schemeClr>
                      </a:gs>
                      <a:gs pos="97000">
                        <a:schemeClr val="accent2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prstDash val="solid"/>
                </a:ln>
                <a:solidFill>
                  <a:schemeClr val="bg1"/>
                </a:solidFill>
                <a:latin typeface="Lucida Handwriting" panose="03010101010101010101" pitchFamily="66" charset="0"/>
              </a:rPr>
              <a:t>CDMX</a:t>
            </a:r>
            <a:endParaRPr lang="es-ES" sz="12000" b="1" cap="none" spc="0" dirty="0">
              <a:ln w="50800"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tx1">
                        <a:lumMod val="75000"/>
                        <a:lumOff val="25000"/>
                      </a:schemeClr>
                    </a:gs>
                    <a:gs pos="69000">
                      <a:schemeClr val="tx1">
                        <a:lumMod val="95000"/>
                        <a:lumOff val="5000"/>
                      </a:schemeClr>
                    </a:gs>
                    <a:gs pos="97000">
                      <a:schemeClr val="accent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</a:ln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74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112140"/>
            <a:ext cx="5604933" cy="660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61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" y="1410281"/>
            <a:ext cx="9108000" cy="455562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9434"/>
            <a:ext cx="7330440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3200" b="1" kern="1200">
                <a:solidFill>
                  <a:srgbClr val="33669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/>
              <a:t>Resultados Gerencias Zona </a:t>
            </a:r>
            <a:r>
              <a:rPr lang="es-MX" dirty="0" smtClean="0"/>
              <a:t>Sur…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96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" y="1405054"/>
            <a:ext cx="9108000" cy="446048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3559"/>
            <a:ext cx="8321040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3200" b="1" kern="1200">
                <a:solidFill>
                  <a:srgbClr val="33669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/>
              <a:t>Calificaciones Gerencias Zona </a:t>
            </a:r>
            <a:r>
              <a:rPr lang="es-MX" dirty="0" smtClean="0"/>
              <a:t>Sur…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124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" y="1092540"/>
            <a:ext cx="9108000" cy="558704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372" y="-6746"/>
            <a:ext cx="8783108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rgbClr val="336699"/>
                </a:solidFill>
                <a:latin typeface="Arial"/>
                <a:cs typeface="Arial"/>
              </a:rPr>
              <a:t>Resultados Coordinaciones CDMX…</a:t>
            </a:r>
            <a:endParaRPr lang="en-US" sz="3200" b="1" dirty="0">
              <a:solidFill>
                <a:srgbClr val="3366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66847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" y="1098319"/>
            <a:ext cx="9108000" cy="56704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8823960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3200" b="1" kern="1200">
                <a:solidFill>
                  <a:srgbClr val="33669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/>
              <a:t>Calificaciones Coordinaciones </a:t>
            </a:r>
            <a:r>
              <a:rPr lang="es-MX" dirty="0" smtClean="0"/>
              <a:t>CDMX…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219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" y="1387817"/>
            <a:ext cx="9108000" cy="472913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372" y="-6746"/>
            <a:ext cx="8783108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rgbClr val="336699"/>
                </a:solidFill>
                <a:latin typeface="Arial"/>
                <a:cs typeface="Arial"/>
              </a:rPr>
              <a:t>Resultados Coordinaciones Periferia…</a:t>
            </a:r>
            <a:endParaRPr lang="en-US" sz="3200" b="1" dirty="0">
              <a:solidFill>
                <a:srgbClr val="3366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49091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" y="1377220"/>
            <a:ext cx="9108000" cy="483954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372" y="-6746"/>
            <a:ext cx="8783108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rgbClr val="336699"/>
                </a:solidFill>
                <a:latin typeface="Arial"/>
                <a:cs typeface="Arial"/>
              </a:rPr>
              <a:t>Calificaciones Coordinaciones Periferia…</a:t>
            </a:r>
            <a:endParaRPr lang="en-US" sz="3200" b="1" dirty="0">
              <a:solidFill>
                <a:srgbClr val="3366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46863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" y="1385860"/>
            <a:ext cx="9108000" cy="439851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372" y="-6746"/>
            <a:ext cx="8783108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rgbClr val="336699"/>
                </a:solidFill>
                <a:latin typeface="Arial"/>
                <a:cs typeface="Arial"/>
              </a:rPr>
              <a:t>Resultados Coordinaciones Puebla…</a:t>
            </a:r>
            <a:endParaRPr lang="en-US" sz="3200" b="1" dirty="0">
              <a:solidFill>
                <a:srgbClr val="3366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58722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"/>
            <a:ext cx="9145171" cy="638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72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" y="1379475"/>
            <a:ext cx="9108000" cy="438898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372" y="-6746"/>
            <a:ext cx="8783108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rgbClr val="336699"/>
                </a:solidFill>
                <a:latin typeface="Arial"/>
                <a:cs typeface="Arial"/>
              </a:rPr>
              <a:t>Calificaciones Coordinaciones Puebla…</a:t>
            </a:r>
            <a:endParaRPr lang="en-US" sz="3200" b="1" dirty="0">
              <a:solidFill>
                <a:srgbClr val="3366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301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" y="1395363"/>
            <a:ext cx="9108000" cy="437950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372" y="-6746"/>
            <a:ext cx="8783108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rgbClr val="336699"/>
                </a:solidFill>
                <a:latin typeface="Arial"/>
                <a:cs typeface="Arial"/>
              </a:rPr>
              <a:t>Resultados Coordinaciones </a:t>
            </a:r>
            <a:r>
              <a:rPr lang="es-MX" sz="3200" b="1" dirty="0" err="1" smtClean="0">
                <a:solidFill>
                  <a:srgbClr val="336699"/>
                </a:solidFill>
                <a:latin typeface="Arial"/>
                <a:cs typeface="Arial"/>
              </a:rPr>
              <a:t>Queretaro</a:t>
            </a:r>
            <a:r>
              <a:rPr lang="es-MX" sz="3200" b="1" dirty="0" smtClean="0">
                <a:solidFill>
                  <a:srgbClr val="336699"/>
                </a:solidFill>
                <a:latin typeface="Arial"/>
                <a:cs typeface="Arial"/>
              </a:rPr>
              <a:t>…</a:t>
            </a:r>
            <a:endParaRPr lang="en-US" sz="3200" b="1" dirty="0">
              <a:solidFill>
                <a:srgbClr val="3366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446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" y="1391108"/>
            <a:ext cx="9108000" cy="438059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372" y="-6746"/>
            <a:ext cx="8783108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rgbClr val="336699"/>
                </a:solidFill>
                <a:latin typeface="Arial"/>
                <a:cs typeface="Arial"/>
              </a:rPr>
              <a:t>Calificaciones Coordinaciones </a:t>
            </a:r>
            <a:r>
              <a:rPr lang="es-MX" sz="3200" b="1" dirty="0" err="1" smtClean="0">
                <a:solidFill>
                  <a:srgbClr val="336699"/>
                </a:solidFill>
                <a:latin typeface="Arial"/>
                <a:cs typeface="Arial"/>
              </a:rPr>
              <a:t>Queretaro</a:t>
            </a:r>
            <a:r>
              <a:rPr lang="es-MX" sz="3200" b="1" dirty="0" smtClean="0">
                <a:solidFill>
                  <a:srgbClr val="336699"/>
                </a:solidFill>
                <a:latin typeface="Arial"/>
                <a:cs typeface="Arial"/>
              </a:rPr>
              <a:t>…</a:t>
            </a:r>
            <a:endParaRPr lang="en-US" sz="3200" b="1" dirty="0">
              <a:solidFill>
                <a:srgbClr val="3366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9138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5815" y="221854"/>
            <a:ext cx="7497376" cy="534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336699"/>
                </a:solidFill>
                <a:latin typeface="Arial"/>
                <a:cs typeface="Arial"/>
              </a:rPr>
              <a:t>¿Cómo quedamos con respecto al año pasado?</a:t>
            </a:r>
            <a:endParaRPr lang="en-US" sz="2400" b="1" dirty="0">
              <a:solidFill>
                <a:srgbClr val="336699"/>
              </a:solidFill>
              <a:latin typeface="Arial"/>
              <a:cs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5" y="1012637"/>
            <a:ext cx="9068190" cy="525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21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5815" y="221854"/>
            <a:ext cx="7408165" cy="534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rgbClr val="336699"/>
                </a:solidFill>
                <a:latin typeface="Arial"/>
                <a:cs typeface="Arial"/>
              </a:rPr>
              <a:t>¿Cómo quedamos con respecto al año pasado?</a:t>
            </a:r>
            <a:endParaRPr lang="en-US" sz="2800" b="1" dirty="0">
              <a:solidFill>
                <a:srgbClr val="336699"/>
              </a:solidFill>
              <a:latin typeface="Arial"/>
              <a:cs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208298"/>
            <a:ext cx="9000000" cy="244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576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21854"/>
            <a:ext cx="8318809" cy="53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rgbClr val="336699"/>
                </a:solidFill>
                <a:latin typeface="Arial"/>
                <a:cs typeface="Arial"/>
              </a:rPr>
              <a:t>¿Cómo quedamos con respecto al año pasado?</a:t>
            </a:r>
            <a:endParaRPr lang="en-US" sz="2800" b="1" dirty="0">
              <a:solidFill>
                <a:srgbClr val="336699"/>
              </a:solidFill>
              <a:latin typeface="Arial"/>
              <a:cs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466" y="749920"/>
            <a:ext cx="5293836" cy="60014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335" y="699221"/>
            <a:ext cx="850920" cy="60520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88859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67918" y="-33453"/>
            <a:ext cx="7408165" cy="534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rgbClr val="336699"/>
                </a:solidFill>
                <a:latin typeface="Arial"/>
                <a:cs typeface="Arial"/>
              </a:rPr>
              <a:t>Comparativo Calificación Final</a:t>
            </a:r>
            <a:endParaRPr lang="en-US" sz="2800" b="1" dirty="0">
              <a:solidFill>
                <a:srgbClr val="336699"/>
              </a:solidFill>
              <a:latin typeface="Arial"/>
              <a:cs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639" y="538581"/>
            <a:ext cx="4826722" cy="63194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777" y="467392"/>
            <a:ext cx="624374" cy="635674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1683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/>
          <p:nvPr/>
        </p:nvSpPr>
        <p:spPr>
          <a:xfrm>
            <a:off x="11151" y="-34521"/>
            <a:ext cx="3966282" cy="821181"/>
          </a:xfrm>
          <a:prstGeom prst="rect">
            <a:avLst/>
          </a:prstGeom>
          <a:solidFill>
            <a:schemeClr val="bg1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hangingPunct="1">
              <a:spcBef>
                <a:spcPct val="0"/>
              </a:spcBef>
            </a:pPr>
            <a:r>
              <a:rPr lang="es-MX" sz="3200" b="1" kern="1200" dirty="0">
                <a:solidFill>
                  <a:srgbClr val="336699"/>
                </a:solidFill>
                <a:latin typeface="Arial"/>
                <a:ea typeface="+mj-ea"/>
                <a:cs typeface="Arial"/>
              </a:rPr>
              <a:t>Conclusiones…</a:t>
            </a:r>
            <a:endParaRPr sz="3200" b="1" kern="1200" dirty="0">
              <a:solidFill>
                <a:srgbClr val="336699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5" name="2 CuadroTexto"/>
          <p:cNvSpPr txBox="1"/>
          <p:nvPr/>
        </p:nvSpPr>
        <p:spPr>
          <a:xfrm>
            <a:off x="136636" y="1012505"/>
            <a:ext cx="8870728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¿Ven bien estos resultados?</a:t>
            </a:r>
          </a:p>
          <a:p>
            <a:pPr algn="ctr"/>
            <a:endParaRPr lang="es-MX" sz="3600" b="1" dirty="0"/>
          </a:p>
          <a:p>
            <a:pPr algn="ctr"/>
            <a:r>
              <a:rPr lang="es-MX" sz="3600" b="1" dirty="0" smtClean="0"/>
              <a:t>¿Mejoramos?</a:t>
            </a:r>
          </a:p>
          <a:p>
            <a:pPr algn="ctr"/>
            <a:endParaRPr lang="es-MX" sz="3600" b="1" dirty="0" smtClean="0"/>
          </a:p>
          <a:p>
            <a:pPr algn="ctr"/>
            <a:r>
              <a:rPr lang="es-MX" sz="3600" b="1" dirty="0" smtClean="0"/>
              <a:t>¿Cuál va ser nuestro compromiso para 2019?</a:t>
            </a:r>
            <a:endParaRPr lang="es-MX" sz="3600" b="1" dirty="0"/>
          </a:p>
          <a:p>
            <a:pPr algn="ctr"/>
            <a:endParaRPr lang="es-MX" sz="3600" b="1" dirty="0"/>
          </a:p>
          <a:p>
            <a:pPr algn="ctr"/>
            <a:r>
              <a:rPr lang="es-MX" sz="3600" b="1" dirty="0" smtClean="0"/>
              <a:t>¿Que acciones sugieren para 2019?</a:t>
            </a:r>
          </a:p>
          <a:p>
            <a:pPr algn="ctr"/>
            <a:endParaRPr lang="es-MX" sz="3600" b="1" dirty="0"/>
          </a:p>
          <a:p>
            <a:pPr algn="ctr"/>
            <a:r>
              <a:rPr lang="es-MX" sz="3600" b="1" dirty="0" smtClean="0"/>
              <a:t>¿Alguna propuesta adicional?</a:t>
            </a:r>
          </a:p>
        </p:txBody>
      </p:sp>
    </p:spTree>
    <p:extLst>
      <p:ext uri="{BB962C8B-B14F-4D97-AF65-F5344CB8AC3E}">
        <p14:creationId xmlns:p14="http://schemas.microsoft.com/office/powerpoint/2010/main" val="16018210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98" y="110051"/>
            <a:ext cx="7771422" cy="66581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74057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2993"/>
            <a:ext cx="7071360" cy="534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Resultados Gerencias Zona Sur…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7" y="1202992"/>
            <a:ext cx="9072697" cy="49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35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8233"/>
            <a:ext cx="7574280" cy="534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Calificaciones Gerencias Zona Sur…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22883"/>
            <a:ext cx="9139553" cy="434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109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497</Words>
  <Application>Microsoft Office PowerPoint</Application>
  <PresentationFormat>Presentación en pantalla (4:3)</PresentationFormat>
  <Paragraphs>88</Paragraphs>
  <Slides>68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68</vt:i4>
      </vt:variant>
    </vt:vector>
  </HeadingPairs>
  <TitlesOfParts>
    <vt:vector size="77" baseType="lpstr">
      <vt:lpstr>Arial</vt:lpstr>
      <vt:lpstr>Calibri</vt:lpstr>
      <vt:lpstr>Cooper Black</vt:lpstr>
      <vt:lpstr>Helvetica</vt:lpstr>
      <vt:lpstr>Lucida Handwriting</vt:lpstr>
      <vt:lpstr>MV Boli</vt:lpstr>
      <vt:lpstr>Vivaldi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López [gerente estadística]</dc:creator>
  <cp:lastModifiedBy>Jannet Flores [coordinadora admva.]</cp:lastModifiedBy>
  <cp:revision>59</cp:revision>
  <dcterms:modified xsi:type="dcterms:W3CDTF">2019-07-04T19:01:59Z</dcterms:modified>
</cp:coreProperties>
</file>