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8" r:id="rId2"/>
    <p:sldId id="257" r:id="rId3"/>
    <p:sldId id="275" r:id="rId4"/>
    <p:sldId id="276" r:id="rId5"/>
    <p:sldId id="277" r:id="rId6"/>
    <p:sldId id="259" r:id="rId7"/>
    <p:sldId id="274" r:id="rId8"/>
    <p:sldId id="268" r:id="rId9"/>
    <p:sldId id="260" r:id="rId10"/>
    <p:sldId id="269" r:id="rId11"/>
    <p:sldId id="270" r:id="rId12"/>
    <p:sldId id="272" r:id="rId13"/>
    <p:sldId id="271" r:id="rId14"/>
    <p:sldId id="256" r:id="rId1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suarez\Downloads\sasExportE7Y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data!$B$3</c:f>
              <c:strCache>
                <c:ptCount val="1"/>
                <c:pt idx="0">
                  <c:v>CM Mensual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data!$A$4:$A$20</c:f>
              <c:strCache>
                <c:ptCount val="17"/>
                <c:pt idx="0">
                  <c:v>Enero 2018</c:v>
                </c:pt>
                <c:pt idx="1">
                  <c:v>Febrero 2018</c:v>
                </c:pt>
                <c:pt idx="2">
                  <c:v>Marzo 2018</c:v>
                </c:pt>
                <c:pt idx="3">
                  <c:v>Abril 2018</c:v>
                </c:pt>
                <c:pt idx="4">
                  <c:v>Mayo 2018</c:v>
                </c:pt>
                <c:pt idx="5">
                  <c:v>Junio 2018</c:v>
                </c:pt>
                <c:pt idx="6">
                  <c:v>Julio 2018</c:v>
                </c:pt>
                <c:pt idx="7">
                  <c:v>Agosto 2018</c:v>
                </c:pt>
                <c:pt idx="8">
                  <c:v>Septiembre 2018</c:v>
                </c:pt>
                <c:pt idx="9">
                  <c:v>Octubre 2018</c:v>
                </c:pt>
                <c:pt idx="10">
                  <c:v>Noviembre 2018</c:v>
                </c:pt>
                <c:pt idx="11">
                  <c:v>Diciembre 2018</c:v>
                </c:pt>
                <c:pt idx="12">
                  <c:v>Enero 2019</c:v>
                </c:pt>
                <c:pt idx="13">
                  <c:v>Febrero 2019</c:v>
                </c:pt>
                <c:pt idx="14">
                  <c:v>Marzo 2019</c:v>
                </c:pt>
                <c:pt idx="15">
                  <c:v>Abril 2019</c:v>
                </c:pt>
                <c:pt idx="16">
                  <c:v>Mayo 2019</c:v>
                </c:pt>
              </c:strCache>
            </c:strRef>
          </c:cat>
          <c:val>
            <c:numRef>
              <c:f>data!$B$4:$B$20</c:f>
              <c:numCache>
                <c:formatCode>"$"#,##0_);\("$"#,##0\)</c:formatCode>
                <c:ptCount val="17"/>
                <c:pt idx="0">
                  <c:v>10050.745014272121</c:v>
                </c:pt>
                <c:pt idx="1">
                  <c:v>11807.190535540409</c:v>
                </c:pt>
                <c:pt idx="2">
                  <c:v>10713.703305174236</c:v>
                </c:pt>
                <c:pt idx="3">
                  <c:v>11691.720871602622</c:v>
                </c:pt>
                <c:pt idx="4">
                  <c:v>10327.791608265947</c:v>
                </c:pt>
                <c:pt idx="5">
                  <c:v>9154.1452252252257</c:v>
                </c:pt>
                <c:pt idx="6">
                  <c:v>9002.0929805996493</c:v>
                </c:pt>
                <c:pt idx="7">
                  <c:v>9872.8884196428589</c:v>
                </c:pt>
                <c:pt idx="8">
                  <c:v>8631.2968400770696</c:v>
                </c:pt>
                <c:pt idx="9">
                  <c:v>8388.8823263598315</c:v>
                </c:pt>
                <c:pt idx="10">
                  <c:v>8052.4046139534894</c:v>
                </c:pt>
                <c:pt idx="11">
                  <c:v>8274.090863723608</c:v>
                </c:pt>
                <c:pt idx="12">
                  <c:v>8877.8259334006052</c:v>
                </c:pt>
                <c:pt idx="13">
                  <c:v>6965.4305402298842</c:v>
                </c:pt>
                <c:pt idx="14">
                  <c:v>7721.9728868360271</c:v>
                </c:pt>
                <c:pt idx="15">
                  <c:v>7696.4007903402844</c:v>
                </c:pt>
                <c:pt idx="16">
                  <c:v>8003.0437053087753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D7-4607-8D29-45D49D6F6F8F}"/>
            </c:ext>
          </c:extLst>
        </c:ser>
        <c:ser>
          <c:idx val="1"/>
          <c:order val="1"/>
          <c:tx>
            <c:strRef>
              <c:f>data!$C$3</c:f>
              <c:strCache>
                <c:ptCount val="1"/>
                <c:pt idx="0">
                  <c:v>CM Acumulado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data!$A$4:$A$20</c:f>
              <c:strCache>
                <c:ptCount val="17"/>
                <c:pt idx="0">
                  <c:v>Enero 2018</c:v>
                </c:pt>
                <c:pt idx="1">
                  <c:v>Febrero 2018</c:v>
                </c:pt>
                <c:pt idx="2">
                  <c:v>Marzo 2018</c:v>
                </c:pt>
                <c:pt idx="3">
                  <c:v>Abril 2018</c:v>
                </c:pt>
                <c:pt idx="4">
                  <c:v>Mayo 2018</c:v>
                </c:pt>
                <c:pt idx="5">
                  <c:v>Junio 2018</c:v>
                </c:pt>
                <c:pt idx="6">
                  <c:v>Julio 2018</c:v>
                </c:pt>
                <c:pt idx="7">
                  <c:v>Agosto 2018</c:v>
                </c:pt>
                <c:pt idx="8">
                  <c:v>Septiembre 2018</c:v>
                </c:pt>
                <c:pt idx="9">
                  <c:v>Octubre 2018</c:v>
                </c:pt>
                <c:pt idx="10">
                  <c:v>Noviembre 2018</c:v>
                </c:pt>
                <c:pt idx="11">
                  <c:v>Diciembre 2018</c:v>
                </c:pt>
                <c:pt idx="12">
                  <c:v>Enero 2019</c:v>
                </c:pt>
                <c:pt idx="13">
                  <c:v>Febrero 2019</c:v>
                </c:pt>
                <c:pt idx="14">
                  <c:v>Marzo 2019</c:v>
                </c:pt>
                <c:pt idx="15">
                  <c:v>Abril 2019</c:v>
                </c:pt>
                <c:pt idx="16">
                  <c:v>Mayo 2019</c:v>
                </c:pt>
              </c:strCache>
            </c:strRef>
          </c:cat>
          <c:val>
            <c:numRef>
              <c:f>data!$C$4:$C$20</c:f>
              <c:numCache>
                <c:formatCode>"$"#,##0_);\("$"#,##0\)</c:formatCode>
                <c:ptCount val="17"/>
                <c:pt idx="0">
                  <c:v>10050.745014272121</c:v>
                </c:pt>
                <c:pt idx="1">
                  <c:v>11111.321101860925</c:v>
                </c:pt>
                <c:pt idx="2">
                  <c:v>11271.951500171646</c:v>
                </c:pt>
                <c:pt idx="3">
                  <c:v>11555.792116806941</c:v>
                </c:pt>
                <c:pt idx="4">
                  <c:v>11489.703266585768</c:v>
                </c:pt>
                <c:pt idx="5">
                  <c:v>11254.822546218493</c:v>
                </c:pt>
                <c:pt idx="6">
                  <c:v>11101.059779919451</c:v>
                </c:pt>
                <c:pt idx="7">
                  <c:v>11088.626695990952</c:v>
                </c:pt>
                <c:pt idx="8">
                  <c:v>10922.84656552034</c:v>
                </c:pt>
                <c:pt idx="9">
                  <c:v>10731.278462616348</c:v>
                </c:pt>
                <c:pt idx="10">
                  <c:v>10584.866911482586</c:v>
                </c:pt>
                <c:pt idx="11">
                  <c:v>10480.186948396316</c:v>
                </c:pt>
                <c:pt idx="12">
                  <c:v>8877.8259334006052</c:v>
                </c:pt>
                <c:pt idx="13">
                  <c:v>8254.3611500000006</c:v>
                </c:pt>
                <c:pt idx="14">
                  <c:v>8344.3371766072814</c:v>
                </c:pt>
                <c:pt idx="15">
                  <c:v>8384.17490017616</c:v>
                </c:pt>
                <c:pt idx="16">
                  <c:v>8463.2232281610541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D7-4607-8D29-45D49D6F6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4100432"/>
        <c:axId val="1174098768"/>
      </c:lineChart>
      <c:catAx>
        <c:axId val="117410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4098768"/>
        <c:crosses val="autoZero"/>
        <c:auto val="1"/>
        <c:lblAlgn val="ctr"/>
        <c:lblOffset val="100"/>
        <c:noMultiLvlLbl val="0"/>
      </c:catAx>
      <c:valAx>
        <c:axId val="1174098768"/>
        <c:scaling>
          <c:orientation val="minMax"/>
          <c:min val="6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410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97753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1"/>
            <a:ext cx="4041775" cy="63976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3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8422823" y="6404294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59556" y="696039"/>
            <a:ext cx="3719225" cy="1705967"/>
          </a:xfrm>
          <a:prstGeom prst="rect">
            <a:avLst/>
          </a:prstGeom>
        </p:spPr>
        <p:txBody>
          <a:bodyPr vert="horz" lIns="178591" tIns="89296" rIns="178591" bIns="8929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66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AVQ</a:t>
            </a:r>
          </a:p>
          <a:p>
            <a:pPr algn="l"/>
            <a:endParaRPr lang="es-ES_tradnl" sz="2000" dirty="0" smtClean="0">
              <a:latin typeface="Arial"/>
              <a:cs typeface="Arial"/>
            </a:endParaRPr>
          </a:p>
          <a:p>
            <a:pPr algn="l"/>
            <a:r>
              <a:rPr lang="es-ES_tradnl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Ing. Juan Carlos Suarez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99817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633908" y="1234172"/>
            <a:ext cx="60338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Solicitud </a:t>
            </a:r>
            <a:r>
              <a:rPr lang="es-MX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tardía </a:t>
            </a:r>
            <a:r>
              <a:rPr lang="es-MX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la solicitud de grúa.</a:t>
            </a:r>
            <a:endParaRPr lang="es-MX" sz="16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95930" y="168393"/>
            <a:ext cx="3919019" cy="523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59294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Ejemplos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859294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pic>
        <p:nvPicPr>
          <p:cNvPr id="1026" name="Imagen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97" y="2057913"/>
            <a:ext cx="68675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n 3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29" y="4290163"/>
            <a:ext cx="85058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173707" y="2988860"/>
            <a:ext cx="2934269" cy="24565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946585" y="4362375"/>
            <a:ext cx="2934269" cy="24565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27566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95930" y="168393"/>
            <a:ext cx="3919019" cy="523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59294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Ejemplos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859294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92842" y="6004518"/>
            <a:ext cx="763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s-MX" sz="1600" b="1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 antecedentes o evidencia fotográfica en el sistema, solo se cuenta con una foto.</a:t>
            </a:r>
            <a:endParaRPr lang="es-MX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es-MX" sz="16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b="6043"/>
          <a:stretch/>
        </p:blipFill>
        <p:spPr>
          <a:xfrm>
            <a:off x="692842" y="1108751"/>
            <a:ext cx="3044572" cy="4336706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875" y="2639290"/>
            <a:ext cx="3387924" cy="212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544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95930" y="168393"/>
            <a:ext cx="3919019" cy="523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59294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Ejemplos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859294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92842" y="6004518"/>
            <a:ext cx="763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s-MX" sz="1600" b="1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Solicitud de grúa para casos con daños menores al deducible y que pueden circular.</a:t>
            </a:r>
            <a:endParaRPr lang="es-MX" sz="16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57" y="1106886"/>
            <a:ext cx="4895850" cy="27527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326" y="3157575"/>
            <a:ext cx="4611358" cy="259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922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2952" y="400409"/>
            <a:ext cx="6523630" cy="523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800" b="1" dirty="0">
                <a:solidFill>
                  <a:srgbClr val="859294"/>
                </a:solidFill>
                <a:latin typeface="Arial"/>
                <a:cs typeface="Arial"/>
              </a:rPr>
              <a:t>Tramos Federales - Reglamento SCT </a:t>
            </a:r>
            <a:endParaRPr lang="en-US" sz="2800" b="1" dirty="0">
              <a:solidFill>
                <a:srgbClr val="859294"/>
              </a:solidFill>
              <a:latin typeface="Arial"/>
              <a:cs typeface="Arial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09" y="1544612"/>
            <a:ext cx="7340247" cy="465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723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786" y="292610"/>
            <a:ext cx="5568790" cy="758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3600" b="1" dirty="0" smtClean="0">
                <a:solidFill>
                  <a:srgbClr val="859294"/>
                </a:solidFill>
                <a:latin typeface="Arial"/>
                <a:cs typeface="Arial"/>
              </a:rPr>
              <a:t>Estrategia</a:t>
            </a:r>
            <a:endParaRPr lang="en-US" sz="3600" b="1" dirty="0">
              <a:solidFill>
                <a:srgbClr val="859294"/>
              </a:solidFill>
              <a:latin typeface="Arial"/>
              <a:cs typeface="Arial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457200" y="1433016"/>
            <a:ext cx="8229600" cy="4693148"/>
          </a:xfrm>
        </p:spPr>
        <p:txBody>
          <a:bodyPr>
            <a:normAutofit lnSpcReduction="10000"/>
          </a:bodyPr>
          <a:lstStyle/>
          <a:p>
            <a:r>
              <a:rPr lang="es-MX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 de convenios a nivel nacional</a:t>
            </a:r>
          </a:p>
          <a:p>
            <a:pPr>
              <a:lnSpc>
                <a:spcPct val="110000"/>
              </a:lnSpc>
            </a:pPr>
            <a:r>
              <a:rPr lang="es-MX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Negociación con proveedores con la estructura y niveles de servicio adecuados</a:t>
            </a:r>
          </a:p>
          <a:p>
            <a:r>
              <a:rPr lang="es-MX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Acuerdos integrales</a:t>
            </a:r>
          </a:p>
          <a:p>
            <a:pPr lvl="1"/>
            <a:r>
              <a:rPr lang="es-MX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Colisión</a:t>
            </a:r>
          </a:p>
          <a:p>
            <a:pPr lvl="1"/>
            <a:r>
              <a:rPr lang="es-MX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sistencia vial</a:t>
            </a:r>
          </a:p>
          <a:p>
            <a:pPr lvl="1"/>
            <a:r>
              <a:rPr lang="es-MX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MX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érdidas totales</a:t>
            </a:r>
          </a:p>
          <a:p>
            <a:r>
              <a:rPr lang="es-MX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 puntual al cumplimiento de los convenios</a:t>
            </a:r>
          </a:p>
          <a:p>
            <a:r>
              <a:rPr lang="es-MX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compromiso – Julio 2019</a:t>
            </a:r>
          </a:p>
          <a:p>
            <a:endParaRPr lang="es-MX" sz="28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4840" y="229352"/>
            <a:ext cx="6295341" cy="69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3600" b="1" dirty="0" smtClean="0">
                <a:solidFill>
                  <a:srgbClr val="859294"/>
                </a:solidFill>
                <a:latin typeface="Arial"/>
                <a:cs typeface="Arial"/>
              </a:rPr>
              <a:t>Cambios en condiciones AV</a:t>
            </a:r>
            <a:endParaRPr lang="en-US" sz="3600" b="1" dirty="0">
              <a:solidFill>
                <a:srgbClr val="859294"/>
              </a:solidFill>
              <a:latin typeface="Arial"/>
              <a:cs typeface="Arial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281" y="1302327"/>
            <a:ext cx="7763155" cy="5583383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s-MX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MX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agrega definición de </a:t>
            </a:r>
            <a:r>
              <a:rPr lang="es-MX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atasco</a:t>
            </a:r>
          </a:p>
          <a:p>
            <a:pPr lvl="1" algn="just"/>
            <a:r>
              <a:rPr lang="es-MX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Impedimento </a:t>
            </a:r>
            <a:r>
              <a:rPr lang="es-MX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obstrucción que no permite la circulación del vehículo asegurado por encontrarse atorado en un terreno o superficie fangosa, cenagosa o </a:t>
            </a:r>
            <a:r>
              <a:rPr lang="es-MX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lodosa.</a:t>
            </a:r>
          </a:p>
          <a:p>
            <a:pPr algn="just"/>
            <a:r>
              <a:rPr lang="es-MX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agrega límite para cubrir maniobras simples y carga:</a:t>
            </a:r>
          </a:p>
          <a:p>
            <a:pPr lvl="1" algn="just"/>
            <a:r>
              <a:rPr lang="es-MX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caso de que la imposibilidad de circulación del Automóvil/Pick-up de uso personal sea por alguna de las siguientes causas tales como: atasco, robo de neumáticos, salida del camino, que el vehículo se encuentre encajonado o bien, se encuentre con carga y éste no pueda ser descargado, la Compañía efectuará las maniobras necesarias para poner el vehículo en condiciones de traslado, con un límite máximo de $2,000 por evento. </a:t>
            </a:r>
            <a:endParaRPr lang="es-MX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s-MX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es-MX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 se limita a dos eventos por año. El costo que exceda de $2,000.00 pesos será pagado por el Beneficiario, directamente a quien preste el servicio</a:t>
            </a:r>
            <a:r>
              <a:rPr lang="es-MX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MX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agrega límite para reembolsos por cerrajería.</a:t>
            </a:r>
          </a:p>
          <a:p>
            <a:pPr lvl="1" algn="just"/>
            <a:r>
              <a:rPr lang="es-MX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caso de que el Beneficiario opte por contratar a un prestador de servicio con el que la Compañía no tenga convenio de pago directo, ésta reembolsará al Beneficiario por dicho servicio hasta un límite máximo de $300.00 (trescientos pesos 00/100 M.N) por evento. </a:t>
            </a:r>
          </a:p>
        </p:txBody>
      </p:sp>
    </p:spTree>
    <p:extLst>
      <p:ext uri="{BB962C8B-B14F-4D97-AF65-F5344CB8AC3E}">
        <p14:creationId xmlns:p14="http://schemas.microsoft.com/office/powerpoint/2010/main" val="32446767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4840" y="229352"/>
            <a:ext cx="6295341" cy="69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3600" b="1" dirty="0" smtClean="0">
                <a:solidFill>
                  <a:srgbClr val="859294"/>
                </a:solidFill>
                <a:latin typeface="Arial"/>
                <a:cs typeface="Arial"/>
              </a:rPr>
              <a:t>Piloto Estado de México</a:t>
            </a:r>
            <a:endParaRPr lang="en-US" sz="3600" b="1" dirty="0">
              <a:solidFill>
                <a:srgbClr val="859294"/>
              </a:solidFill>
              <a:latin typeface="Arial"/>
              <a:cs typeface="Arial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281" y="1080655"/>
            <a:ext cx="7763155" cy="5805055"/>
          </a:xfrm>
        </p:spPr>
        <p:txBody>
          <a:bodyPr>
            <a:normAutofit/>
          </a:bodyPr>
          <a:lstStyle/>
          <a:p>
            <a:pPr algn="just"/>
            <a:r>
              <a:rPr lang="es-MX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reglamentos estatales:</a:t>
            </a:r>
          </a:p>
          <a:p>
            <a:pPr lvl="1" algn="just"/>
            <a:r>
              <a:rPr lang="es-MX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o situaciones aplicables para la detención de vehículos</a:t>
            </a:r>
          </a:p>
          <a:p>
            <a:pPr lvl="1" algn="just"/>
            <a:r>
              <a:rPr lang="es-MX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Facultades de las autoridades en un hecho de tránsito</a:t>
            </a:r>
            <a:endParaRPr lang="es-MX" sz="2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Aplicación de reglamentos de autotransporte federal:</a:t>
            </a:r>
          </a:p>
          <a:p>
            <a:pPr lvl="1" algn="just"/>
            <a:r>
              <a:rPr lang="es-MX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Libre elección del usuario para la elección del prestador para realizar el servicio de maniobras y </a:t>
            </a:r>
            <a:r>
              <a:rPr lang="es-MX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salvamento. </a:t>
            </a:r>
            <a:endParaRPr lang="es-MX" sz="2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Apego </a:t>
            </a:r>
            <a:r>
              <a:rPr lang="es-MX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condiciones generales:</a:t>
            </a:r>
          </a:p>
          <a:p>
            <a:pPr lvl="1" algn="just"/>
            <a:r>
              <a:rPr lang="es-MX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Monto del daño mayor al deducible</a:t>
            </a:r>
          </a:p>
          <a:p>
            <a:pPr lvl="1" algn="just"/>
            <a:r>
              <a:rPr lang="es-MX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Daño que impida la circulación del </a:t>
            </a:r>
            <a:r>
              <a:rPr lang="es-MX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vehículo</a:t>
            </a:r>
          </a:p>
          <a:p>
            <a:pPr algn="just"/>
            <a:r>
              <a:rPr lang="es-MX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Juntas de capacitación y seguimiento.</a:t>
            </a:r>
            <a:endParaRPr lang="es-MX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s-MX" sz="2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90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4840" y="229352"/>
            <a:ext cx="6295341" cy="69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3600" b="1" dirty="0" smtClean="0">
                <a:solidFill>
                  <a:srgbClr val="859294"/>
                </a:solidFill>
                <a:latin typeface="Arial"/>
                <a:cs typeface="Arial"/>
              </a:rPr>
              <a:t>Piloto Estado de México</a:t>
            </a:r>
            <a:endParaRPr lang="en-US" sz="3600" b="1" dirty="0">
              <a:solidFill>
                <a:srgbClr val="859294"/>
              </a:solidFill>
              <a:latin typeface="Arial"/>
              <a:cs typeface="Arial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281" y="1200727"/>
            <a:ext cx="7763155" cy="5583383"/>
          </a:xfrm>
        </p:spPr>
        <p:txBody>
          <a:bodyPr>
            <a:normAutofit/>
          </a:bodyPr>
          <a:lstStyle/>
          <a:p>
            <a:pPr algn="just"/>
            <a:r>
              <a:rPr lang="es-MX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</a:p>
          <a:p>
            <a:pPr lvl="1"/>
            <a:r>
              <a:rPr lang="es-MX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Reducción del CM en 19.2% ($8,463 en Mayo 2019 vs $10,480 en Diciembre 2018.</a:t>
            </a:r>
            <a:endParaRPr lang="es-MX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310714"/>
              </p:ext>
            </p:extLst>
          </p:nvPr>
        </p:nvGraphicFramePr>
        <p:xfrm>
          <a:off x="354840" y="2643910"/>
          <a:ext cx="8598938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30217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4841" y="229352"/>
            <a:ext cx="4986318" cy="69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3600" b="1" dirty="0" smtClean="0">
                <a:solidFill>
                  <a:srgbClr val="859294"/>
                </a:solidFill>
                <a:latin typeface="Arial"/>
                <a:cs typeface="Arial"/>
              </a:rPr>
              <a:t>Incidencias </a:t>
            </a:r>
            <a:endParaRPr lang="en-US" sz="3600" b="1" dirty="0">
              <a:solidFill>
                <a:srgbClr val="859294"/>
              </a:solidFill>
              <a:latin typeface="Arial"/>
              <a:cs typeface="Arial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457200" y="1119115"/>
            <a:ext cx="8229600" cy="5581935"/>
          </a:xfrm>
        </p:spPr>
        <p:txBody>
          <a:bodyPr>
            <a:normAutofit/>
          </a:bodyPr>
          <a:lstStyle/>
          <a:p>
            <a:r>
              <a:rPr lang="es-MX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</a:t>
            </a:r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evidencia </a:t>
            </a:r>
            <a:r>
              <a:rPr lang="es-MX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fotográfica en </a:t>
            </a:r>
            <a:r>
              <a:rPr lang="es-MX" sz="16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Qcontent</a:t>
            </a:r>
            <a:r>
              <a:rPr lang="es-MX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MX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MX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Intervención de la autoridad</a:t>
            </a:r>
          </a:p>
          <a:p>
            <a:pPr lvl="1"/>
            <a:r>
              <a:rPr lang="es-MX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y tipos de grúas ocupadas</a:t>
            </a:r>
          </a:p>
          <a:p>
            <a:pPr lvl="1"/>
            <a:r>
              <a:rPr lang="es-MX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Maniobras especiales</a:t>
            </a:r>
            <a:endParaRPr lang="es-MX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generan folios desde la </a:t>
            </a:r>
            <a:r>
              <a:rPr lang="es-MX" sz="1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</a:t>
            </a:r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cabina el </a:t>
            </a:r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día de la </a:t>
            </a:r>
            <a:r>
              <a:rPr lang="es-MX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y se pierde el seguimiento para la entrega del vehículo.</a:t>
            </a:r>
          </a:p>
          <a:p>
            <a:r>
              <a:rPr lang="es-MX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entrega </a:t>
            </a:r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papelería </a:t>
            </a:r>
            <a:r>
              <a:rPr lang="es-MX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(Orden </a:t>
            </a:r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Admisión, Inventario etc.)</a:t>
            </a:r>
          </a:p>
          <a:p>
            <a:r>
              <a:rPr lang="es-MX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hay solicitud de grúa por intermitencias </a:t>
            </a:r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</a:t>
            </a:r>
            <a:r>
              <a:rPr lang="es-MX" sz="16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</a:t>
            </a:r>
            <a:r>
              <a:rPr lang="es-MX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no permite solicitar </a:t>
            </a:r>
            <a:r>
              <a:rPr lang="es-MX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folio</a:t>
            </a:r>
          </a:p>
          <a:p>
            <a:pPr lvl="1"/>
            <a:r>
              <a:rPr lang="es-MX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tienen que generar por medio de cabina AVQ</a:t>
            </a:r>
          </a:p>
          <a:p>
            <a:r>
              <a:rPr lang="es-MX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</a:t>
            </a:r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 manifestar que gruas intervinieron si fue antes de su llegada, confirmado con las fotos </a:t>
            </a:r>
            <a:r>
              <a:rPr lang="es-MX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correspondientes.</a:t>
            </a:r>
            <a:endParaRPr lang="es-MX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Solicitud tardía del servicio de grúa contra el arribo del ajustador.</a:t>
            </a:r>
          </a:p>
          <a:p>
            <a:pPr lvl="1"/>
            <a:r>
              <a:rPr lang="es-MX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debe </a:t>
            </a:r>
            <a:r>
              <a:rPr lang="es-MX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reportar a los 15 minutos de su </a:t>
            </a:r>
            <a:r>
              <a:rPr lang="es-MX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llegada </a:t>
            </a:r>
            <a:r>
              <a:rPr lang="es-MX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el siniestros no es </a:t>
            </a:r>
            <a:r>
              <a:rPr lang="es-MX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complicado y </a:t>
            </a:r>
            <a:r>
              <a:rPr lang="es-MX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los 30 </a:t>
            </a:r>
            <a:r>
              <a:rPr lang="es-MX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minutos como </a:t>
            </a:r>
            <a:r>
              <a:rPr lang="es-MX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máximo en los complejos (volcaduras, salida de camino, lesionados etc.)</a:t>
            </a:r>
          </a:p>
          <a:p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casos que se </a:t>
            </a:r>
            <a:r>
              <a:rPr lang="es-MX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turnen </a:t>
            </a:r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juridico, registrar en la Tablet si </a:t>
            </a:r>
            <a:r>
              <a:rPr lang="es-MX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necesitará grúa al momento de la liberación. </a:t>
            </a:r>
            <a:endParaRPr lang="es-MX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1037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4840" y="229352"/>
            <a:ext cx="6295341" cy="69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3600" b="1" dirty="0" smtClean="0">
                <a:solidFill>
                  <a:srgbClr val="859294"/>
                </a:solidFill>
                <a:latin typeface="Arial"/>
                <a:cs typeface="Arial"/>
              </a:rPr>
              <a:t>Grúas por Asistencia Vial</a:t>
            </a:r>
            <a:endParaRPr lang="en-US" sz="3600" b="1" dirty="0">
              <a:solidFill>
                <a:srgbClr val="859294"/>
              </a:solidFill>
              <a:latin typeface="Arial"/>
              <a:cs typeface="Arial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4008" y="1588651"/>
            <a:ext cx="8483592" cy="4525814"/>
          </a:xfrm>
        </p:spPr>
        <p:txBody>
          <a:bodyPr>
            <a:noAutofit/>
          </a:bodyPr>
          <a:lstStyle/>
          <a:p>
            <a:pPr algn="just"/>
            <a:r>
              <a:rPr lang="es-MX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</a:t>
            </a:r>
            <a:r>
              <a:rPr lang="es-MX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daño es mayor al deducible, se utiliza </a:t>
            </a:r>
            <a:endParaRPr lang="es-MX" sz="2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grúas </a:t>
            </a:r>
            <a:r>
              <a:rPr lang="es-MX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colisión</a:t>
            </a:r>
            <a:r>
              <a:rPr lang="es-MX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MX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asignarán grúas por </a:t>
            </a:r>
            <a:r>
              <a:rPr lang="es-MX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Vial de acuerdo a Condiciones </a:t>
            </a:r>
            <a:r>
              <a:rPr lang="es-MX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Generales.</a:t>
            </a:r>
          </a:p>
          <a:p>
            <a:pPr lvl="1"/>
            <a:r>
              <a:rPr lang="es-MX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deberán solicitar al 01 800 de grúas colisión para evitar que el cliente levante otro reporte.</a:t>
            </a:r>
          </a:p>
          <a:p>
            <a:pPr algn="just"/>
            <a:r>
              <a:rPr lang="es-MX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casos donde </a:t>
            </a:r>
            <a:r>
              <a:rPr lang="es-MX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cabina asigne una grúa </a:t>
            </a:r>
            <a:r>
              <a:rPr lang="es-MX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del arribo, </a:t>
            </a:r>
            <a:r>
              <a:rPr lang="es-MX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ajustador </a:t>
            </a:r>
            <a:r>
              <a:rPr lang="es-MX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podrá cancelarla sólo si </a:t>
            </a:r>
            <a:r>
              <a:rPr lang="es-MX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unidad asegurada circula por su propio </a:t>
            </a:r>
            <a:r>
              <a:rPr lang="es-MX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impulso.</a:t>
            </a:r>
            <a:endParaRPr lang="es-MX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9535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4" y="2958526"/>
            <a:ext cx="3810000" cy="1619250"/>
          </a:xfrm>
          <a:prstGeom prst="rect">
            <a:avLst/>
          </a:prstGeom>
        </p:spPr>
      </p:pic>
      <p:pic>
        <p:nvPicPr>
          <p:cNvPr id="8" name="Imagen 7" descr="Recorte de pantall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49" y="2948084"/>
            <a:ext cx="3575050" cy="1637788"/>
          </a:xfrm>
          <a:prstGeom prst="rect">
            <a:avLst/>
          </a:prstGeom>
        </p:spPr>
      </p:pic>
      <p:pic>
        <p:nvPicPr>
          <p:cNvPr id="9" name="Imagen 8" descr="Recorte de pantall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4" y="4577776"/>
            <a:ext cx="3810000" cy="1706531"/>
          </a:xfrm>
          <a:prstGeom prst="rect">
            <a:avLst/>
          </a:prstGeom>
        </p:spPr>
      </p:pic>
      <p:pic>
        <p:nvPicPr>
          <p:cNvPr id="10" name="Imagen 9" descr="Recorte de pantall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0" y="4585872"/>
            <a:ext cx="3575050" cy="1698435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457200" y="1392071"/>
            <a:ext cx="6980830" cy="47750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MX" sz="1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evidencia para confirmar el número de grúas y maniobras realizadas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1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memoria descriptiva</a:t>
            </a:r>
            <a:endParaRPr lang="es-MX" sz="1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95930" y="168393"/>
            <a:ext cx="3919019" cy="523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59294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Ejemplos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859294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76280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95930" y="168393"/>
            <a:ext cx="2534849" cy="523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800" b="1" dirty="0" smtClean="0">
                <a:solidFill>
                  <a:srgbClr val="859294"/>
                </a:solidFill>
                <a:latin typeface="Arial"/>
                <a:cs typeface="Arial"/>
              </a:rPr>
              <a:t>Ejemplos</a:t>
            </a:r>
            <a:endParaRPr lang="en-US" sz="2800" b="1" dirty="0">
              <a:solidFill>
                <a:srgbClr val="859294"/>
              </a:solidFill>
              <a:latin typeface="Arial"/>
              <a:cs typeface="Arial"/>
            </a:endParaRPr>
          </a:p>
        </p:txBody>
      </p:sp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1" y="3056979"/>
            <a:ext cx="6208462" cy="3247574"/>
          </a:xfrm>
          <a:prstGeom prst="rect">
            <a:avLst/>
          </a:prstGeom>
        </p:spPr>
      </p:pic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197891" y="970195"/>
            <a:ext cx="7103661" cy="4543023"/>
          </a:xfrm>
        </p:spPr>
        <p:txBody>
          <a:bodyPr>
            <a:normAutofit/>
          </a:bodyPr>
          <a:lstStyle/>
          <a:p>
            <a:pPr algn="just"/>
            <a:r>
              <a:rPr lang="es-MX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Memoria descriptiva incompleta: </a:t>
            </a:r>
          </a:p>
          <a:p>
            <a:pPr lvl="1" algn="just"/>
            <a:r>
              <a:rPr lang="es-MX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Faltan comentarios </a:t>
            </a:r>
            <a:r>
              <a:rPr lang="es-MX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intervención de la autoridad</a:t>
            </a:r>
          </a:p>
          <a:p>
            <a:pPr lvl="1" algn="just"/>
            <a:r>
              <a:rPr lang="es-MX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Faltan evidencias </a:t>
            </a:r>
            <a:r>
              <a:rPr lang="es-MX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número de grúas y </a:t>
            </a:r>
            <a:r>
              <a:rPr lang="es-MX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</a:t>
            </a:r>
          </a:p>
          <a:p>
            <a:pPr lvl="1" algn="just"/>
            <a:r>
              <a:rPr lang="es-MX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hay evidencias de las maniobras en Q Content</a:t>
            </a:r>
          </a:p>
          <a:p>
            <a:pPr lvl="1" algn="just"/>
            <a:r>
              <a:rPr lang="es-MX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hay carta porte digitalizada</a:t>
            </a:r>
            <a:endParaRPr lang="es-MX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Imagen 2" descr="image00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r="7349" b="10071"/>
          <a:stretch/>
        </p:blipFill>
        <p:spPr bwMode="auto">
          <a:xfrm>
            <a:off x="6650182" y="5128264"/>
            <a:ext cx="2493818" cy="173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n 1" descr="image00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" r="925"/>
          <a:stretch/>
        </p:blipFill>
        <p:spPr bwMode="auto">
          <a:xfrm>
            <a:off x="6614923" y="3587260"/>
            <a:ext cx="2530909" cy="185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n 4" descr="image0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923" y="2167855"/>
            <a:ext cx="2529077" cy="182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7187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10112</TotalTime>
  <Words>700</Words>
  <Application>Microsoft Office PowerPoint</Application>
  <PresentationFormat>Presentación en pantalla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Helvetica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Andres Vazquez [gerente gruas colisión]</dc:creator>
  <cp:lastModifiedBy>Juan Carlos Suarez</cp:lastModifiedBy>
  <cp:revision>47</cp:revision>
  <dcterms:modified xsi:type="dcterms:W3CDTF">2019-06-20T16:40:24Z</dcterms:modified>
</cp:coreProperties>
</file>