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9" r:id="rId4"/>
    <p:sldId id="268" r:id="rId5"/>
    <p:sldId id="269" r:id="rId6"/>
    <p:sldId id="270" r:id="rId7"/>
    <p:sldId id="260" r:id="rId8"/>
    <p:sldId id="261" r:id="rId9"/>
    <p:sldId id="266" r:id="rId10"/>
    <p:sldId id="265" r:id="rId11"/>
    <p:sldId id="267" r:id="rId12"/>
    <p:sldId id="256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99"/>
    <a:srgbClr val="00C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7753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924506"/>
            <a:ext cx="5781329" cy="266295"/>
          </a:xfrm>
          <a:prstGeom prst="rect">
            <a:avLst/>
          </a:prstGeom>
        </p:spPr>
        <p:txBody>
          <a:bodyPr vert="horz" lIns="178591" tIns="89296" rIns="178591" bIns="8929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Optimización de procesos</a:t>
            </a:r>
          </a:p>
          <a:p>
            <a:r>
              <a:rPr lang="es-ES_tradnl" sz="28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Servicio Siniestros</a:t>
            </a:r>
            <a:endParaRPr lang="es-ES_tradnl" sz="28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ES_tradnl" sz="2200" dirty="0" smtClean="0">
                <a:latin typeface="Arial"/>
                <a:cs typeface="Arial"/>
              </a:rPr>
              <a:t>Hugo Ortiz</a:t>
            </a:r>
          </a:p>
          <a:p>
            <a:r>
              <a:rPr lang="es-ES_tradnl" sz="2200" dirty="0" smtClean="0">
                <a:latin typeface="Arial"/>
                <a:cs typeface="Arial"/>
              </a:rPr>
              <a:t>Patricia Castro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981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>
            <a:off x="237931" y="222711"/>
            <a:ext cx="701827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Regionalización Coordinaciones Administrativas</a:t>
            </a:r>
            <a:endParaRPr lang="es-ES" sz="36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212"/>
            <a:ext cx="2847086" cy="2847086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2716002" y="2090443"/>
            <a:ext cx="6158730" cy="646327"/>
            <a:chOff x="2934522" y="2413605"/>
            <a:chExt cx="6158730" cy="646327"/>
          </a:xfrm>
        </p:grpSpPr>
        <p:grpSp>
          <p:nvGrpSpPr>
            <p:cNvPr id="4" name="Grupo 3"/>
            <p:cNvGrpSpPr/>
            <p:nvPr/>
          </p:nvGrpSpPr>
          <p:grpSpPr>
            <a:xfrm>
              <a:off x="2934522" y="2520869"/>
              <a:ext cx="992256" cy="431800"/>
              <a:chOff x="3258115" y="2501668"/>
              <a:chExt cx="992256" cy="431800"/>
            </a:xfrm>
          </p:grpSpPr>
          <p:sp>
            <p:nvSpPr>
              <p:cNvPr id="49" name="Elipse 48"/>
              <p:cNvSpPr/>
              <p:nvPr/>
            </p:nvSpPr>
            <p:spPr>
              <a:xfrm rot="5597889">
                <a:off x="3270815" y="2488968"/>
                <a:ext cx="431800" cy="457200"/>
              </a:xfrm>
              <a:prstGeom prst="ellipse">
                <a:avLst/>
              </a:prstGeom>
              <a:solidFill>
                <a:srgbClr val="9F1897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50" name="Conector recto de flecha 49"/>
              <p:cNvCxnSpPr/>
              <p:nvPr/>
            </p:nvCxnSpPr>
            <p:spPr>
              <a:xfrm flipV="1">
                <a:off x="3768443" y="2717568"/>
                <a:ext cx="481928" cy="1"/>
              </a:xfrm>
              <a:prstGeom prst="straightConnector1">
                <a:avLst/>
              </a:prstGeom>
              <a:noFill/>
              <a:ln w="28575" cap="flat">
                <a:solidFill>
                  <a:srgbClr val="9F1897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52" name="CuadroTexto 51"/>
            <p:cNvSpPr txBox="1"/>
            <p:nvPr/>
          </p:nvSpPr>
          <p:spPr>
            <a:xfrm>
              <a:off x="4300025" y="2413605"/>
              <a:ext cx="4793227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 smtClean="0"/>
                <a:t>Homologación de procesos y criterios en las distintas oficinas de atención a clientes.</a:t>
              </a:r>
              <a:endPara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703959" y="2892302"/>
            <a:ext cx="6158730" cy="431800"/>
            <a:chOff x="2922479" y="3303953"/>
            <a:chExt cx="6158730" cy="431800"/>
          </a:xfrm>
        </p:grpSpPr>
        <p:grpSp>
          <p:nvGrpSpPr>
            <p:cNvPr id="54" name="Grupo 53"/>
            <p:cNvGrpSpPr/>
            <p:nvPr/>
          </p:nvGrpSpPr>
          <p:grpSpPr>
            <a:xfrm>
              <a:off x="2922479" y="3303953"/>
              <a:ext cx="992256" cy="431800"/>
              <a:chOff x="3258115" y="2501668"/>
              <a:chExt cx="992256" cy="431800"/>
            </a:xfrm>
          </p:grpSpPr>
          <p:sp>
            <p:nvSpPr>
              <p:cNvPr id="55" name="Elipse 54"/>
              <p:cNvSpPr/>
              <p:nvPr/>
            </p:nvSpPr>
            <p:spPr>
              <a:xfrm rot="5597889">
                <a:off x="3270815" y="2488968"/>
                <a:ext cx="431800" cy="457200"/>
              </a:xfrm>
              <a:prstGeom prst="ellipse">
                <a:avLst/>
              </a:prstGeom>
              <a:solidFill>
                <a:srgbClr val="9F1897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56" name="Conector recto de flecha 55"/>
              <p:cNvCxnSpPr/>
              <p:nvPr/>
            </p:nvCxnSpPr>
            <p:spPr>
              <a:xfrm flipV="1">
                <a:off x="3768443" y="2717568"/>
                <a:ext cx="481928" cy="1"/>
              </a:xfrm>
              <a:prstGeom prst="straightConnector1">
                <a:avLst/>
              </a:prstGeom>
              <a:noFill/>
              <a:ln w="28575" cap="flat">
                <a:solidFill>
                  <a:srgbClr val="9F1897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57" name="CuadroTexto 56"/>
            <p:cNvSpPr txBox="1"/>
            <p:nvPr/>
          </p:nvSpPr>
          <p:spPr>
            <a:xfrm>
              <a:off x="4287982" y="3315988"/>
              <a:ext cx="4793227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 smtClean="0"/>
                <a:t>Brindar soluciones ágiles y oportunas.</a:t>
              </a:r>
              <a:endPara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716002" y="3601353"/>
            <a:ext cx="6158730" cy="431800"/>
            <a:chOff x="2934522" y="4426328"/>
            <a:chExt cx="6158730" cy="431800"/>
          </a:xfrm>
        </p:grpSpPr>
        <p:grpSp>
          <p:nvGrpSpPr>
            <p:cNvPr id="58" name="Grupo 57"/>
            <p:cNvGrpSpPr/>
            <p:nvPr/>
          </p:nvGrpSpPr>
          <p:grpSpPr>
            <a:xfrm>
              <a:off x="2934522" y="4426328"/>
              <a:ext cx="992256" cy="431800"/>
              <a:chOff x="3258115" y="2501668"/>
              <a:chExt cx="992256" cy="431800"/>
            </a:xfrm>
          </p:grpSpPr>
          <p:sp>
            <p:nvSpPr>
              <p:cNvPr id="59" name="Elipse 58"/>
              <p:cNvSpPr/>
              <p:nvPr/>
            </p:nvSpPr>
            <p:spPr>
              <a:xfrm rot="5597889">
                <a:off x="3270815" y="2488968"/>
                <a:ext cx="431800" cy="457200"/>
              </a:xfrm>
              <a:prstGeom prst="ellipse">
                <a:avLst/>
              </a:prstGeom>
              <a:solidFill>
                <a:srgbClr val="9F1897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60" name="Conector recto de flecha 59"/>
              <p:cNvCxnSpPr/>
              <p:nvPr/>
            </p:nvCxnSpPr>
            <p:spPr>
              <a:xfrm flipV="1">
                <a:off x="3768443" y="2717568"/>
                <a:ext cx="481928" cy="1"/>
              </a:xfrm>
              <a:prstGeom prst="straightConnector1">
                <a:avLst/>
              </a:prstGeom>
              <a:noFill/>
              <a:ln w="28575" cap="flat">
                <a:solidFill>
                  <a:srgbClr val="9F1897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61" name="CuadroTexto 60"/>
            <p:cNvSpPr txBox="1"/>
            <p:nvPr/>
          </p:nvSpPr>
          <p:spPr>
            <a:xfrm>
              <a:off x="4300025" y="4438363"/>
              <a:ext cx="4793227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 smtClean="0"/>
                <a:t>Supervisión y apoyo a las oficinas sub-plazas. </a:t>
              </a:r>
              <a:endPara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703959" y="4278948"/>
            <a:ext cx="5629754" cy="658362"/>
            <a:chOff x="2910436" y="5402210"/>
            <a:chExt cx="5629754" cy="658362"/>
          </a:xfrm>
        </p:grpSpPr>
        <p:grpSp>
          <p:nvGrpSpPr>
            <p:cNvPr id="62" name="Grupo 61"/>
            <p:cNvGrpSpPr/>
            <p:nvPr/>
          </p:nvGrpSpPr>
          <p:grpSpPr>
            <a:xfrm>
              <a:off x="2910436" y="5402210"/>
              <a:ext cx="992256" cy="431800"/>
              <a:chOff x="3258115" y="2501668"/>
              <a:chExt cx="992256" cy="431800"/>
            </a:xfrm>
          </p:grpSpPr>
          <p:sp>
            <p:nvSpPr>
              <p:cNvPr id="63" name="Elipse 62"/>
              <p:cNvSpPr/>
              <p:nvPr/>
            </p:nvSpPr>
            <p:spPr>
              <a:xfrm rot="5597889">
                <a:off x="3270815" y="2488968"/>
                <a:ext cx="431800" cy="457200"/>
              </a:xfrm>
              <a:prstGeom prst="ellipse">
                <a:avLst/>
              </a:prstGeom>
              <a:solidFill>
                <a:srgbClr val="9F1897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64" name="Conector recto de flecha 63"/>
              <p:cNvCxnSpPr/>
              <p:nvPr/>
            </p:nvCxnSpPr>
            <p:spPr>
              <a:xfrm flipV="1">
                <a:off x="3768443" y="2717568"/>
                <a:ext cx="481928" cy="1"/>
              </a:xfrm>
              <a:prstGeom prst="straightConnector1">
                <a:avLst/>
              </a:prstGeom>
              <a:noFill/>
              <a:ln w="28575" cap="flat">
                <a:solidFill>
                  <a:srgbClr val="9F1897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65" name="CuadroTexto 64"/>
            <p:cNvSpPr txBox="1"/>
            <p:nvPr/>
          </p:nvSpPr>
          <p:spPr>
            <a:xfrm>
              <a:off x="4275939" y="5414245"/>
              <a:ext cx="4264251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 smtClean="0"/>
                <a:t>Aumentar productividad en trámites de pagos de daños y reembolsos. </a:t>
              </a:r>
              <a:endPara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2703959" y="5017199"/>
            <a:ext cx="5629754" cy="658362"/>
            <a:chOff x="2910436" y="5402210"/>
            <a:chExt cx="5629754" cy="658362"/>
          </a:xfrm>
        </p:grpSpPr>
        <p:grpSp>
          <p:nvGrpSpPr>
            <p:cNvPr id="71" name="Grupo 70"/>
            <p:cNvGrpSpPr/>
            <p:nvPr/>
          </p:nvGrpSpPr>
          <p:grpSpPr>
            <a:xfrm>
              <a:off x="2910436" y="5402210"/>
              <a:ext cx="992256" cy="431800"/>
              <a:chOff x="3258115" y="2501668"/>
              <a:chExt cx="992256" cy="431800"/>
            </a:xfrm>
          </p:grpSpPr>
          <p:sp>
            <p:nvSpPr>
              <p:cNvPr id="73" name="Elipse 72"/>
              <p:cNvSpPr/>
              <p:nvPr/>
            </p:nvSpPr>
            <p:spPr>
              <a:xfrm rot="5597889">
                <a:off x="3270815" y="2488968"/>
                <a:ext cx="431800" cy="457200"/>
              </a:xfrm>
              <a:prstGeom prst="ellipse">
                <a:avLst/>
              </a:prstGeom>
              <a:solidFill>
                <a:srgbClr val="9F1897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74" name="Conector recto de flecha 73"/>
              <p:cNvCxnSpPr/>
              <p:nvPr/>
            </p:nvCxnSpPr>
            <p:spPr>
              <a:xfrm flipV="1">
                <a:off x="3768443" y="2717568"/>
                <a:ext cx="481928" cy="1"/>
              </a:xfrm>
              <a:prstGeom prst="straightConnector1">
                <a:avLst/>
              </a:prstGeom>
              <a:noFill/>
              <a:ln w="28575" cap="flat">
                <a:solidFill>
                  <a:srgbClr val="9F1897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72" name="CuadroTexto 71"/>
            <p:cNvSpPr txBox="1"/>
            <p:nvPr/>
          </p:nvSpPr>
          <p:spPr>
            <a:xfrm>
              <a:off x="4275939" y="5414245"/>
              <a:ext cx="4264251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 smtClean="0"/>
                <a:t>Reducción de reprocesos y % de rechazos en trámites.</a:t>
              </a:r>
              <a:endPara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2703959" y="5832530"/>
            <a:ext cx="5629754" cy="431800"/>
            <a:chOff x="2910436" y="5402210"/>
            <a:chExt cx="5629754" cy="431800"/>
          </a:xfrm>
        </p:grpSpPr>
        <p:grpSp>
          <p:nvGrpSpPr>
            <p:cNvPr id="76" name="Grupo 75"/>
            <p:cNvGrpSpPr/>
            <p:nvPr/>
          </p:nvGrpSpPr>
          <p:grpSpPr>
            <a:xfrm>
              <a:off x="2910436" y="5402210"/>
              <a:ext cx="992256" cy="431800"/>
              <a:chOff x="3258115" y="2501668"/>
              <a:chExt cx="992256" cy="431800"/>
            </a:xfrm>
          </p:grpSpPr>
          <p:sp>
            <p:nvSpPr>
              <p:cNvPr id="78" name="Elipse 77"/>
              <p:cNvSpPr/>
              <p:nvPr/>
            </p:nvSpPr>
            <p:spPr>
              <a:xfrm rot="5597889">
                <a:off x="3270815" y="2488968"/>
                <a:ext cx="431800" cy="457200"/>
              </a:xfrm>
              <a:prstGeom prst="ellipse">
                <a:avLst/>
              </a:prstGeom>
              <a:solidFill>
                <a:srgbClr val="9F1897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79" name="Conector recto de flecha 78"/>
              <p:cNvCxnSpPr/>
              <p:nvPr/>
            </p:nvCxnSpPr>
            <p:spPr>
              <a:xfrm flipV="1">
                <a:off x="3768443" y="2717568"/>
                <a:ext cx="481928" cy="1"/>
              </a:xfrm>
              <a:prstGeom prst="straightConnector1">
                <a:avLst/>
              </a:prstGeom>
              <a:noFill/>
              <a:ln w="28575" cap="flat">
                <a:solidFill>
                  <a:srgbClr val="9F1897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77" name="CuadroTexto 76"/>
            <p:cNvSpPr txBox="1"/>
            <p:nvPr/>
          </p:nvSpPr>
          <p:spPr>
            <a:xfrm>
              <a:off x="4275939" y="5414245"/>
              <a:ext cx="4264251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 smtClean="0"/>
                <a:t>Capacitación y asesoría constante. </a:t>
              </a:r>
              <a:endPara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916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Conector recto de flecha 52"/>
          <p:cNvCxnSpPr/>
          <p:nvPr/>
        </p:nvCxnSpPr>
        <p:spPr>
          <a:xfrm>
            <a:off x="3040571" y="5761690"/>
            <a:ext cx="3703342" cy="0"/>
          </a:xfrm>
          <a:prstGeom prst="straightConnector1">
            <a:avLst/>
          </a:prstGeom>
          <a:noFill/>
          <a:ln w="25400" cap="flat">
            <a:solidFill>
              <a:srgbClr val="002060"/>
            </a:solidFill>
            <a:prstDash val="solid"/>
            <a:round/>
            <a:tailEnd type="oval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onector recto de flecha 50"/>
          <p:cNvCxnSpPr/>
          <p:nvPr/>
        </p:nvCxnSpPr>
        <p:spPr>
          <a:xfrm>
            <a:off x="3938529" y="4006786"/>
            <a:ext cx="4556542" cy="0"/>
          </a:xfrm>
          <a:prstGeom prst="straightConnector1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round/>
            <a:tailEnd type="oval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ctor recto de flecha 12"/>
          <p:cNvCxnSpPr/>
          <p:nvPr/>
        </p:nvCxnSpPr>
        <p:spPr>
          <a:xfrm>
            <a:off x="3380843" y="1693273"/>
            <a:ext cx="3363070" cy="0"/>
          </a:xfrm>
          <a:prstGeom prst="straightConnector1">
            <a:avLst/>
          </a:prstGeom>
          <a:noFill/>
          <a:ln w="25400" cap="flat">
            <a:solidFill>
              <a:srgbClr val="00C5DA"/>
            </a:solidFill>
            <a:prstDash val="solid"/>
            <a:round/>
            <a:tailEnd type="oval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Rectángulo 44"/>
          <p:cNvSpPr/>
          <p:nvPr/>
        </p:nvSpPr>
        <p:spPr>
          <a:xfrm>
            <a:off x="-1307028" y="103931"/>
            <a:ext cx="70182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Abanico de opciones</a:t>
            </a:r>
            <a:endParaRPr lang="es-ES" sz="36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7" name="Pantalla 2"/>
          <p:cNvSpPr/>
          <p:nvPr/>
        </p:nvSpPr>
        <p:spPr>
          <a:xfrm rot="12818803" flipH="1">
            <a:off x="0" y="3617246"/>
            <a:ext cx="3870433" cy="1391543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4368"/>
              <a:gd name="connsiteY0" fmla="*/ 4880 h 10000"/>
              <a:gd name="connsiteX1" fmla="*/ 6035 w 14368"/>
              <a:gd name="connsiteY1" fmla="*/ 0 h 10000"/>
              <a:gd name="connsiteX2" fmla="*/ 12701 w 14368"/>
              <a:gd name="connsiteY2" fmla="*/ 0 h 10000"/>
              <a:gd name="connsiteX3" fmla="*/ 14368 w 14368"/>
              <a:gd name="connsiteY3" fmla="*/ 5000 h 10000"/>
              <a:gd name="connsiteX4" fmla="*/ 12701 w 14368"/>
              <a:gd name="connsiteY4" fmla="*/ 10000 h 10000"/>
              <a:gd name="connsiteX5" fmla="*/ 6035 w 14368"/>
              <a:gd name="connsiteY5" fmla="*/ 10000 h 10000"/>
              <a:gd name="connsiteX6" fmla="*/ 0 w 14368"/>
              <a:gd name="connsiteY6" fmla="*/ 4880 h 10000"/>
              <a:gd name="connsiteX0" fmla="*/ 0 w 16086"/>
              <a:gd name="connsiteY0" fmla="*/ 4787 h 10000"/>
              <a:gd name="connsiteX1" fmla="*/ 7753 w 16086"/>
              <a:gd name="connsiteY1" fmla="*/ 0 h 10000"/>
              <a:gd name="connsiteX2" fmla="*/ 14419 w 16086"/>
              <a:gd name="connsiteY2" fmla="*/ 0 h 10000"/>
              <a:gd name="connsiteX3" fmla="*/ 16086 w 16086"/>
              <a:gd name="connsiteY3" fmla="*/ 5000 h 10000"/>
              <a:gd name="connsiteX4" fmla="*/ 14419 w 16086"/>
              <a:gd name="connsiteY4" fmla="*/ 10000 h 10000"/>
              <a:gd name="connsiteX5" fmla="*/ 7753 w 16086"/>
              <a:gd name="connsiteY5" fmla="*/ 10000 h 10000"/>
              <a:gd name="connsiteX6" fmla="*/ 0 w 16086"/>
              <a:gd name="connsiteY6" fmla="*/ 4787 h 10000"/>
              <a:gd name="connsiteX0" fmla="*/ 0 w 16191"/>
              <a:gd name="connsiteY0" fmla="*/ 4469 h 10000"/>
              <a:gd name="connsiteX1" fmla="*/ 7858 w 16191"/>
              <a:gd name="connsiteY1" fmla="*/ 0 h 10000"/>
              <a:gd name="connsiteX2" fmla="*/ 14524 w 16191"/>
              <a:gd name="connsiteY2" fmla="*/ 0 h 10000"/>
              <a:gd name="connsiteX3" fmla="*/ 16191 w 16191"/>
              <a:gd name="connsiteY3" fmla="*/ 5000 h 10000"/>
              <a:gd name="connsiteX4" fmla="*/ 14524 w 16191"/>
              <a:gd name="connsiteY4" fmla="*/ 10000 h 10000"/>
              <a:gd name="connsiteX5" fmla="*/ 7858 w 16191"/>
              <a:gd name="connsiteY5" fmla="*/ 10000 h 10000"/>
              <a:gd name="connsiteX6" fmla="*/ 0 w 16191"/>
              <a:gd name="connsiteY6" fmla="*/ 446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1" h="10000">
                <a:moveTo>
                  <a:pt x="0" y="4469"/>
                </a:moveTo>
                <a:lnTo>
                  <a:pt x="7858" y="0"/>
                </a:lnTo>
                <a:lnTo>
                  <a:pt x="14524" y="0"/>
                </a:lnTo>
                <a:cubicBezTo>
                  <a:pt x="15445" y="0"/>
                  <a:pt x="16191" y="2239"/>
                  <a:pt x="16191" y="5000"/>
                </a:cubicBezTo>
                <a:cubicBezTo>
                  <a:pt x="16191" y="7761"/>
                  <a:pt x="15445" y="10000"/>
                  <a:pt x="14524" y="10000"/>
                </a:cubicBezTo>
                <a:lnTo>
                  <a:pt x="7858" y="10000"/>
                </a:lnTo>
                <a:lnTo>
                  <a:pt x="0" y="4469"/>
                </a:lnTo>
                <a:close/>
              </a:path>
            </a:pathLst>
          </a:custGeom>
          <a:solidFill>
            <a:srgbClr val="00206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Pantalla 2"/>
          <p:cNvSpPr/>
          <p:nvPr/>
        </p:nvSpPr>
        <p:spPr>
          <a:xfrm rot="9316446" flipH="1">
            <a:off x="80123" y="1778412"/>
            <a:ext cx="3588098" cy="1391543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4368"/>
              <a:gd name="connsiteY0" fmla="*/ 4880 h 10000"/>
              <a:gd name="connsiteX1" fmla="*/ 6035 w 14368"/>
              <a:gd name="connsiteY1" fmla="*/ 0 h 10000"/>
              <a:gd name="connsiteX2" fmla="*/ 12701 w 14368"/>
              <a:gd name="connsiteY2" fmla="*/ 0 h 10000"/>
              <a:gd name="connsiteX3" fmla="*/ 14368 w 14368"/>
              <a:gd name="connsiteY3" fmla="*/ 5000 h 10000"/>
              <a:gd name="connsiteX4" fmla="*/ 12701 w 14368"/>
              <a:gd name="connsiteY4" fmla="*/ 10000 h 10000"/>
              <a:gd name="connsiteX5" fmla="*/ 6035 w 14368"/>
              <a:gd name="connsiteY5" fmla="*/ 10000 h 10000"/>
              <a:gd name="connsiteX6" fmla="*/ 0 w 14368"/>
              <a:gd name="connsiteY6" fmla="*/ 4880 h 10000"/>
              <a:gd name="connsiteX0" fmla="*/ 0 w 16086"/>
              <a:gd name="connsiteY0" fmla="*/ 4787 h 10000"/>
              <a:gd name="connsiteX1" fmla="*/ 7753 w 16086"/>
              <a:gd name="connsiteY1" fmla="*/ 0 h 10000"/>
              <a:gd name="connsiteX2" fmla="*/ 14419 w 16086"/>
              <a:gd name="connsiteY2" fmla="*/ 0 h 10000"/>
              <a:gd name="connsiteX3" fmla="*/ 16086 w 16086"/>
              <a:gd name="connsiteY3" fmla="*/ 5000 h 10000"/>
              <a:gd name="connsiteX4" fmla="*/ 14419 w 16086"/>
              <a:gd name="connsiteY4" fmla="*/ 10000 h 10000"/>
              <a:gd name="connsiteX5" fmla="*/ 7753 w 16086"/>
              <a:gd name="connsiteY5" fmla="*/ 10000 h 10000"/>
              <a:gd name="connsiteX6" fmla="*/ 0 w 16086"/>
              <a:gd name="connsiteY6" fmla="*/ 4787 h 10000"/>
              <a:gd name="connsiteX0" fmla="*/ 0 w 16191"/>
              <a:gd name="connsiteY0" fmla="*/ 4469 h 10000"/>
              <a:gd name="connsiteX1" fmla="*/ 7858 w 16191"/>
              <a:gd name="connsiteY1" fmla="*/ 0 h 10000"/>
              <a:gd name="connsiteX2" fmla="*/ 14524 w 16191"/>
              <a:gd name="connsiteY2" fmla="*/ 0 h 10000"/>
              <a:gd name="connsiteX3" fmla="*/ 16191 w 16191"/>
              <a:gd name="connsiteY3" fmla="*/ 5000 h 10000"/>
              <a:gd name="connsiteX4" fmla="*/ 14524 w 16191"/>
              <a:gd name="connsiteY4" fmla="*/ 10000 h 10000"/>
              <a:gd name="connsiteX5" fmla="*/ 7858 w 16191"/>
              <a:gd name="connsiteY5" fmla="*/ 10000 h 10000"/>
              <a:gd name="connsiteX6" fmla="*/ 0 w 16191"/>
              <a:gd name="connsiteY6" fmla="*/ 446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1" h="10000">
                <a:moveTo>
                  <a:pt x="0" y="4469"/>
                </a:moveTo>
                <a:lnTo>
                  <a:pt x="7858" y="0"/>
                </a:lnTo>
                <a:lnTo>
                  <a:pt x="14524" y="0"/>
                </a:lnTo>
                <a:cubicBezTo>
                  <a:pt x="15445" y="0"/>
                  <a:pt x="16191" y="2239"/>
                  <a:pt x="16191" y="5000"/>
                </a:cubicBezTo>
                <a:cubicBezTo>
                  <a:pt x="16191" y="7761"/>
                  <a:pt x="15445" y="10000"/>
                  <a:pt x="14524" y="10000"/>
                </a:cubicBezTo>
                <a:lnTo>
                  <a:pt x="7858" y="10000"/>
                </a:lnTo>
                <a:lnTo>
                  <a:pt x="0" y="4469"/>
                </a:lnTo>
                <a:close/>
              </a:path>
            </a:pathLst>
          </a:custGeom>
          <a:solidFill>
            <a:srgbClr val="00C5DA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6" name="Pantalla 2"/>
          <p:cNvSpPr/>
          <p:nvPr/>
        </p:nvSpPr>
        <p:spPr>
          <a:xfrm rot="11000449" flipH="1">
            <a:off x="233301" y="2660640"/>
            <a:ext cx="3928196" cy="1378120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4368"/>
              <a:gd name="connsiteY0" fmla="*/ 4880 h 10000"/>
              <a:gd name="connsiteX1" fmla="*/ 6035 w 14368"/>
              <a:gd name="connsiteY1" fmla="*/ 0 h 10000"/>
              <a:gd name="connsiteX2" fmla="*/ 12701 w 14368"/>
              <a:gd name="connsiteY2" fmla="*/ 0 h 10000"/>
              <a:gd name="connsiteX3" fmla="*/ 14368 w 14368"/>
              <a:gd name="connsiteY3" fmla="*/ 5000 h 10000"/>
              <a:gd name="connsiteX4" fmla="*/ 12701 w 14368"/>
              <a:gd name="connsiteY4" fmla="*/ 10000 h 10000"/>
              <a:gd name="connsiteX5" fmla="*/ 6035 w 14368"/>
              <a:gd name="connsiteY5" fmla="*/ 10000 h 10000"/>
              <a:gd name="connsiteX6" fmla="*/ 0 w 14368"/>
              <a:gd name="connsiteY6" fmla="*/ 4880 h 10000"/>
              <a:gd name="connsiteX0" fmla="*/ 0 w 16086"/>
              <a:gd name="connsiteY0" fmla="*/ 4787 h 10000"/>
              <a:gd name="connsiteX1" fmla="*/ 7753 w 16086"/>
              <a:gd name="connsiteY1" fmla="*/ 0 h 10000"/>
              <a:gd name="connsiteX2" fmla="*/ 14419 w 16086"/>
              <a:gd name="connsiteY2" fmla="*/ 0 h 10000"/>
              <a:gd name="connsiteX3" fmla="*/ 16086 w 16086"/>
              <a:gd name="connsiteY3" fmla="*/ 5000 h 10000"/>
              <a:gd name="connsiteX4" fmla="*/ 14419 w 16086"/>
              <a:gd name="connsiteY4" fmla="*/ 10000 h 10000"/>
              <a:gd name="connsiteX5" fmla="*/ 7753 w 16086"/>
              <a:gd name="connsiteY5" fmla="*/ 10000 h 10000"/>
              <a:gd name="connsiteX6" fmla="*/ 0 w 16086"/>
              <a:gd name="connsiteY6" fmla="*/ 4787 h 10000"/>
              <a:gd name="connsiteX0" fmla="*/ 0 w 16191"/>
              <a:gd name="connsiteY0" fmla="*/ 4469 h 10000"/>
              <a:gd name="connsiteX1" fmla="*/ 7858 w 16191"/>
              <a:gd name="connsiteY1" fmla="*/ 0 h 10000"/>
              <a:gd name="connsiteX2" fmla="*/ 14524 w 16191"/>
              <a:gd name="connsiteY2" fmla="*/ 0 h 10000"/>
              <a:gd name="connsiteX3" fmla="*/ 16191 w 16191"/>
              <a:gd name="connsiteY3" fmla="*/ 5000 h 10000"/>
              <a:gd name="connsiteX4" fmla="*/ 14524 w 16191"/>
              <a:gd name="connsiteY4" fmla="*/ 10000 h 10000"/>
              <a:gd name="connsiteX5" fmla="*/ 7858 w 16191"/>
              <a:gd name="connsiteY5" fmla="*/ 10000 h 10000"/>
              <a:gd name="connsiteX6" fmla="*/ 0 w 16191"/>
              <a:gd name="connsiteY6" fmla="*/ 446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1" h="10000">
                <a:moveTo>
                  <a:pt x="0" y="4469"/>
                </a:moveTo>
                <a:lnTo>
                  <a:pt x="7858" y="0"/>
                </a:lnTo>
                <a:lnTo>
                  <a:pt x="14524" y="0"/>
                </a:lnTo>
                <a:cubicBezTo>
                  <a:pt x="15445" y="0"/>
                  <a:pt x="16191" y="2239"/>
                  <a:pt x="16191" y="5000"/>
                </a:cubicBezTo>
                <a:cubicBezTo>
                  <a:pt x="16191" y="7761"/>
                  <a:pt x="15445" y="10000"/>
                  <a:pt x="14524" y="10000"/>
                </a:cubicBezTo>
                <a:lnTo>
                  <a:pt x="7858" y="10000"/>
                </a:lnTo>
                <a:lnTo>
                  <a:pt x="0" y="446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 rot="20464243">
            <a:off x="1377294" y="1767664"/>
            <a:ext cx="1947000" cy="630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Gestoría</a:t>
            </a:r>
            <a:endParaRPr kumimoji="0" lang="es-MX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1446884" y="3077113"/>
            <a:ext cx="286311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b="1" dirty="0" smtClean="0">
                <a:solidFill>
                  <a:schemeClr val="bg1"/>
                </a:solidFill>
              </a:rPr>
              <a:t>Depreciación</a:t>
            </a:r>
            <a:endParaRPr kumimoji="0" lang="es-MX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0" name="CuadroTexto 39"/>
          <p:cNvSpPr txBox="1"/>
          <p:nvPr/>
        </p:nvSpPr>
        <p:spPr>
          <a:xfrm rot="1967830">
            <a:off x="1182440" y="4427066"/>
            <a:ext cx="286311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Pago</a:t>
            </a:r>
            <a:r>
              <a:rPr kumimoji="0" lang="es-MX" sz="2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 de daños/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b="1" baseline="0" dirty="0" smtClean="0">
                <a:solidFill>
                  <a:schemeClr val="bg1"/>
                </a:solidFill>
              </a:rPr>
              <a:t>Pt</a:t>
            </a:r>
            <a:r>
              <a:rPr lang="es-MX" sz="2800" b="1" dirty="0" smtClean="0">
                <a:solidFill>
                  <a:schemeClr val="bg1"/>
                </a:solidFill>
              </a:rPr>
              <a:t> sin sesión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4165971" y="5361585"/>
            <a:ext cx="2498316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000" dirty="0" smtClean="0">
                <a:solidFill>
                  <a:srgbClr val="002060"/>
                </a:solidFill>
              </a:rPr>
              <a:t>En casos aplicables.</a:t>
            </a:r>
            <a:endParaRPr kumimoji="0" lang="es-MX" sz="20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sym typeface="Calibri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3380843" y="1204344"/>
            <a:ext cx="3638606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000" dirty="0" smtClean="0">
                <a:solidFill>
                  <a:schemeClr val="accent5">
                    <a:lumMod val="75000"/>
                  </a:schemeClr>
                </a:solidFill>
              </a:rPr>
              <a:t>Costos fijos por tipo de trámite.</a:t>
            </a:r>
            <a:endParaRPr kumimoji="0" lang="es-MX" sz="2000" b="0" i="0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47484" y="6309375"/>
            <a:ext cx="9512709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000" dirty="0" smtClean="0">
                <a:solidFill>
                  <a:srgbClr val="FF0000"/>
                </a:solidFill>
              </a:rPr>
              <a:t>SOLUCIONES EN SUPERVISIÓN Y AUTORIZACIÓN DE COORDINACION ADMINISTRATIVA</a:t>
            </a:r>
            <a:endParaRPr kumimoji="0" lang="es-MX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91481"/>
              </p:ext>
            </p:extLst>
          </p:nvPr>
        </p:nvGraphicFramePr>
        <p:xfrm>
          <a:off x="4309995" y="2414172"/>
          <a:ext cx="4409768" cy="1318772"/>
        </p:xfrm>
        <a:graphic>
          <a:graphicData uri="http://schemas.openxmlformats.org/drawingml/2006/table">
            <a:tbl>
              <a:tblPr firstRow="1" firstCol="1" bandRow="1"/>
              <a:tblGrid>
                <a:gridCol w="1596750">
                  <a:extLst>
                    <a:ext uri="{9D8B030D-6E8A-4147-A177-3AD203B41FA5}">
                      <a16:colId xmlns:a16="http://schemas.microsoft.com/office/drawing/2014/main" val="3135518010"/>
                    </a:ext>
                  </a:extLst>
                </a:gridCol>
                <a:gridCol w="645006">
                  <a:extLst>
                    <a:ext uri="{9D8B030D-6E8A-4147-A177-3AD203B41FA5}">
                      <a16:colId xmlns:a16="http://schemas.microsoft.com/office/drawing/2014/main" val="2694257822"/>
                    </a:ext>
                  </a:extLst>
                </a:gridCol>
                <a:gridCol w="571552">
                  <a:extLst>
                    <a:ext uri="{9D8B030D-6E8A-4147-A177-3AD203B41FA5}">
                      <a16:colId xmlns:a16="http://schemas.microsoft.com/office/drawing/2014/main" val="2021040463"/>
                    </a:ext>
                  </a:extLst>
                </a:gridCol>
                <a:gridCol w="534008">
                  <a:extLst>
                    <a:ext uri="{9D8B030D-6E8A-4147-A177-3AD203B41FA5}">
                      <a16:colId xmlns:a16="http://schemas.microsoft.com/office/drawing/2014/main" val="3476763770"/>
                    </a:ext>
                  </a:extLst>
                </a:gridCol>
                <a:gridCol w="494934">
                  <a:extLst>
                    <a:ext uri="{9D8B030D-6E8A-4147-A177-3AD203B41FA5}">
                      <a16:colId xmlns:a16="http://schemas.microsoft.com/office/drawing/2014/main" val="3734083323"/>
                    </a:ext>
                  </a:extLst>
                </a:gridCol>
                <a:gridCol w="567518">
                  <a:extLst>
                    <a:ext uri="{9D8B030D-6E8A-4147-A177-3AD203B41FA5}">
                      <a16:colId xmlns:a16="http://schemas.microsoft.com/office/drawing/2014/main" val="2437879600"/>
                    </a:ext>
                  </a:extLst>
                </a:gridCol>
              </a:tblGrid>
              <a:tr h="234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DOCUMENTO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517975"/>
                  </a:ext>
                </a:extLst>
              </a:tr>
              <a:tr h="459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Comprobante de Pago de las últimas 5 </a:t>
                      </a:r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tenencias/refrendos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1985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Reporte Activo en REPUVE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8868" marR="8868" marT="8868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175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76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o 44"/>
          <p:cNvGrpSpPr/>
          <p:nvPr/>
        </p:nvGrpSpPr>
        <p:grpSpPr>
          <a:xfrm>
            <a:off x="261856" y="707163"/>
            <a:ext cx="8277620" cy="2267059"/>
            <a:chOff x="281361" y="179228"/>
            <a:chExt cx="8277620" cy="2267059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81361" y="179228"/>
              <a:ext cx="2004470" cy="2092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MX" sz="1800" b="1" dirty="0" smtClean="0">
                  <a:solidFill>
                    <a:srgbClr val="859294"/>
                  </a:solidFill>
                  <a:latin typeface="Arial"/>
                  <a:cs typeface="Arial"/>
                </a:rPr>
                <a:t>Antecedentes</a:t>
              </a:r>
              <a:endParaRPr lang="en-US" sz="1800" b="1" dirty="0">
                <a:solidFill>
                  <a:srgbClr val="859294"/>
                </a:solidFill>
                <a:latin typeface="Arial"/>
                <a:cs typeface="Arial"/>
              </a:endParaRP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339982" y="246327"/>
              <a:ext cx="8218999" cy="2199960"/>
              <a:chOff x="764145" y="744436"/>
              <a:chExt cx="8218999" cy="2199960"/>
            </a:xfrm>
          </p:grpSpPr>
          <p:sp>
            <p:nvSpPr>
              <p:cNvPr id="5" name="4 Rectángulo"/>
              <p:cNvSpPr/>
              <p:nvPr/>
            </p:nvSpPr>
            <p:spPr>
              <a:xfrm>
                <a:off x="874975" y="744436"/>
                <a:ext cx="4050196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sz="22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6" name="7 Conector recto"/>
              <p:cNvCxnSpPr/>
              <p:nvPr/>
            </p:nvCxnSpPr>
            <p:spPr>
              <a:xfrm flipV="1">
                <a:off x="764145" y="1274279"/>
                <a:ext cx="7881095" cy="14615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5 Rectángulo"/>
              <p:cNvSpPr/>
              <p:nvPr/>
            </p:nvSpPr>
            <p:spPr>
              <a:xfrm>
                <a:off x="926818" y="1054725"/>
                <a:ext cx="8056326" cy="18896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s-MX" sz="20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En el </a:t>
                </a:r>
                <a:r>
                  <a:rPr lang="es-MX" sz="2000" dirty="0" smtClean="0">
                    <a:solidFill>
                      <a:srgbClr val="9F1897"/>
                    </a:solidFill>
                  </a:rPr>
                  <a:t>2018</a:t>
                </a:r>
                <a:r>
                  <a:rPr lang="es-MX" sz="20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</a:t>
                </a:r>
                <a:r>
                  <a:rPr lang="es-MX" sz="2000" dirty="0" err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Quálitas</a:t>
                </a:r>
                <a:r>
                  <a:rPr lang="es-MX" sz="20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pago </a:t>
                </a:r>
                <a:r>
                  <a:rPr lang="es-MX" sz="2800" dirty="0" smtClean="0">
                    <a:solidFill>
                      <a:srgbClr val="9F1897"/>
                    </a:solidFill>
                  </a:rPr>
                  <a:t>3500</a:t>
                </a:r>
                <a:r>
                  <a:rPr lang="es-MX" sz="20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pérdidas totales promedio por </a:t>
                </a:r>
                <a:r>
                  <a:rPr lang="es-MX" sz="2400" dirty="0" smtClean="0">
                    <a:solidFill>
                      <a:srgbClr val="9F1897"/>
                    </a:solidFill>
                  </a:rPr>
                  <a:t>mes</a:t>
                </a:r>
                <a:r>
                  <a:rPr lang="es-MX" sz="20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. </a:t>
                </a:r>
              </a:p>
              <a:p>
                <a:pPr algn="just"/>
                <a:r>
                  <a:rPr lang="es-MX" sz="20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El tiempo promedio de pago de una pérdida total fue de </a:t>
                </a:r>
                <a:r>
                  <a:rPr lang="es-MX" sz="2800" dirty="0" smtClean="0">
                    <a:solidFill>
                      <a:srgbClr val="9F1897"/>
                    </a:solidFill>
                  </a:rPr>
                  <a:t>135</a:t>
                </a:r>
                <a:r>
                  <a:rPr lang="es-MX" sz="20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</a:t>
                </a:r>
                <a:r>
                  <a:rPr lang="es-MX" sz="2000" dirty="0" smtClean="0">
                    <a:solidFill>
                      <a:srgbClr val="9F1897"/>
                    </a:solidFill>
                  </a:rPr>
                  <a:t>días</a:t>
                </a:r>
                <a:r>
                  <a:rPr lang="es-MX" sz="1400" dirty="0" smtClean="0">
                    <a:solidFill>
                      <a:srgbClr val="9F1897"/>
                    </a:solidFill>
                  </a:rPr>
                  <a:t>*</a:t>
                </a:r>
                <a:r>
                  <a:rPr lang="es-MX" sz="20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.  </a:t>
                </a:r>
              </a:p>
              <a:p>
                <a:pPr algn="just"/>
                <a:endParaRPr lang="es-MX" sz="14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p:grpSp>
      </p:grpSp>
      <p:grpSp>
        <p:nvGrpSpPr>
          <p:cNvPr id="8" name="Grupo 7"/>
          <p:cNvGrpSpPr/>
          <p:nvPr/>
        </p:nvGrpSpPr>
        <p:grpSpPr>
          <a:xfrm>
            <a:off x="313928" y="5082750"/>
            <a:ext cx="8181741" cy="2042837"/>
            <a:chOff x="463499" y="1292790"/>
            <a:chExt cx="8181741" cy="2042837"/>
          </a:xfrm>
        </p:grpSpPr>
        <p:sp>
          <p:nvSpPr>
            <p:cNvPr id="9" name="4 Rectángulo"/>
            <p:cNvSpPr/>
            <p:nvPr/>
          </p:nvSpPr>
          <p:spPr>
            <a:xfrm>
              <a:off x="463499" y="1292790"/>
              <a:ext cx="405019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2200" b="1" dirty="0" smtClean="0">
                  <a:solidFill>
                    <a:srgbClr val="32979C"/>
                  </a:solidFill>
                </a:rPr>
                <a:t>Objetivo</a:t>
              </a:r>
              <a:endParaRPr lang="es-MX" sz="2200" b="1" dirty="0">
                <a:solidFill>
                  <a:srgbClr val="32979C"/>
                </a:solidFill>
              </a:endParaRPr>
            </a:p>
          </p:txBody>
        </p:sp>
        <p:cxnSp>
          <p:nvCxnSpPr>
            <p:cNvPr id="10" name="7 Conector recto"/>
            <p:cNvCxnSpPr/>
            <p:nvPr/>
          </p:nvCxnSpPr>
          <p:spPr>
            <a:xfrm flipV="1">
              <a:off x="699360" y="1796846"/>
              <a:ext cx="7881095" cy="1461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5 Rectángulo"/>
            <p:cNvSpPr/>
            <p:nvPr/>
          </p:nvSpPr>
          <p:spPr>
            <a:xfrm>
              <a:off x="676529" y="1445956"/>
              <a:ext cx="7968711" cy="1889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MX" sz="20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Reducir el promedio de pago de una pérdida total a </a:t>
              </a:r>
              <a:r>
                <a:rPr lang="es-MX" sz="2400" dirty="0">
                  <a:solidFill>
                    <a:srgbClr val="9F1897"/>
                  </a:solidFill>
                </a:rPr>
                <a:t>80</a:t>
              </a:r>
              <a:r>
                <a:rPr lang="es-MX" sz="20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MX" sz="2000" dirty="0">
                  <a:solidFill>
                    <a:srgbClr val="9F1897"/>
                  </a:solidFill>
                </a:rPr>
                <a:t>días</a:t>
              </a:r>
              <a:r>
                <a:rPr lang="es-MX" sz="20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, mediante la optimización de procesos de </a:t>
              </a:r>
              <a:r>
                <a:rPr lang="es-MX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todas las </a:t>
              </a:r>
              <a:r>
                <a:rPr lang="es-MX" sz="20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áreas involucradas. 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58738" y="2700810"/>
            <a:ext cx="8987303" cy="1495420"/>
            <a:chOff x="152162" y="3018250"/>
            <a:chExt cx="8987303" cy="1495420"/>
          </a:xfrm>
        </p:grpSpPr>
        <p:grpSp>
          <p:nvGrpSpPr>
            <p:cNvPr id="13" name="Grupo 12"/>
            <p:cNvGrpSpPr/>
            <p:nvPr/>
          </p:nvGrpSpPr>
          <p:grpSpPr>
            <a:xfrm>
              <a:off x="7259921" y="3288003"/>
              <a:ext cx="635923" cy="1046008"/>
              <a:chOff x="7259921" y="3288003"/>
              <a:chExt cx="635923" cy="1046008"/>
            </a:xfrm>
          </p:grpSpPr>
          <p:sp>
            <p:nvSpPr>
              <p:cNvPr id="31" name="Flecha derecha 30"/>
              <p:cNvSpPr/>
              <p:nvPr/>
            </p:nvSpPr>
            <p:spPr>
              <a:xfrm>
                <a:off x="7259921" y="3288003"/>
                <a:ext cx="635923" cy="806402"/>
              </a:xfrm>
              <a:prstGeom prst="rightArrow">
                <a:avLst/>
              </a:prstGeom>
              <a:solidFill>
                <a:srgbClr val="A0D565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7312030" y="4026234"/>
                <a:ext cx="5838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1400" dirty="0" smtClean="0">
                    <a:solidFill>
                      <a:schemeClr val="bg2">
                        <a:lumMod val="75000"/>
                      </a:schemeClr>
                    </a:solidFill>
                  </a:rPr>
                  <a:t>Pago </a:t>
                </a:r>
                <a:endParaRPr lang="es-MX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152162" y="3018250"/>
              <a:ext cx="8987303" cy="1495420"/>
              <a:chOff x="239508" y="2241654"/>
              <a:chExt cx="8987303" cy="1495420"/>
            </a:xfrm>
          </p:grpSpPr>
          <p:sp>
            <p:nvSpPr>
              <p:cNvPr id="15" name="4 Rectángulo"/>
              <p:cNvSpPr/>
              <p:nvPr/>
            </p:nvSpPr>
            <p:spPr>
              <a:xfrm>
                <a:off x="7993757" y="2681940"/>
                <a:ext cx="1233054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MX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135 días</a:t>
                </a:r>
                <a:endParaRPr lang="es-MX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6" name="Rectángulo 15"/>
              <p:cNvSpPr/>
              <p:nvPr/>
            </p:nvSpPr>
            <p:spPr>
              <a:xfrm>
                <a:off x="1499408" y="2738081"/>
                <a:ext cx="1099742" cy="36932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>
                    <a:solidFill>
                      <a:schemeClr val="bg1"/>
                    </a:solidFill>
                  </a:rPr>
                  <a:t>31</a:t>
                </a:r>
                <a:r>
                  <a:rPr kumimoji="0" lang="es-MX" sz="18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 días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5141443" y="2745814"/>
                <a:ext cx="836353" cy="369328"/>
              </a:xfrm>
              <a:prstGeom prst="rect">
                <a:avLst/>
              </a:prstGeom>
              <a:solidFill>
                <a:srgbClr val="9F1897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>
                    <a:solidFill>
                      <a:schemeClr val="bg1"/>
                    </a:solidFill>
                  </a:rPr>
                  <a:t>22</a:t>
                </a:r>
                <a:r>
                  <a:rPr kumimoji="0" lang="es-MX" sz="18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 días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8" name="4 Rectángulo"/>
              <p:cNvSpPr/>
              <p:nvPr/>
            </p:nvSpPr>
            <p:spPr>
              <a:xfrm>
                <a:off x="7303758" y="2738081"/>
                <a:ext cx="817788" cy="3710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MX" sz="1600" b="1" dirty="0" smtClean="0">
                    <a:solidFill>
                      <a:schemeClr val="tx1"/>
                    </a:solidFill>
                  </a:rPr>
                  <a:t>7 días</a:t>
                </a:r>
                <a:endParaRPr lang="es-MX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5070726" y="3253115"/>
                <a:ext cx="9765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1400" dirty="0" smtClean="0">
                    <a:solidFill>
                      <a:schemeClr val="bg2">
                        <a:lumMod val="75000"/>
                      </a:schemeClr>
                    </a:solidFill>
                  </a:rPr>
                  <a:t>2° Arrastre</a:t>
                </a:r>
                <a:endParaRPr lang="es-MX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Rectángulo 19"/>
              <p:cNvSpPr/>
              <p:nvPr/>
            </p:nvSpPr>
            <p:spPr>
              <a:xfrm>
                <a:off x="1627634" y="3249638"/>
                <a:ext cx="9028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1400" dirty="0" smtClean="0">
                    <a:solidFill>
                      <a:schemeClr val="bg2">
                        <a:lumMod val="75000"/>
                      </a:schemeClr>
                    </a:solidFill>
                  </a:rPr>
                  <a:t>Valuación</a:t>
                </a:r>
                <a:endParaRPr lang="es-MX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Rectángulo 20"/>
              <p:cNvSpPr/>
              <p:nvPr/>
            </p:nvSpPr>
            <p:spPr>
              <a:xfrm>
                <a:off x="239508" y="2757602"/>
                <a:ext cx="836353" cy="369328"/>
              </a:xfrm>
              <a:prstGeom prst="rect">
                <a:avLst/>
              </a:prstGeom>
              <a:solidFill>
                <a:srgbClr val="9F1897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>
                    <a:solidFill>
                      <a:schemeClr val="bg1"/>
                    </a:solidFill>
                  </a:rPr>
                  <a:t>20</a:t>
                </a:r>
                <a:r>
                  <a:rPr kumimoji="0" lang="es-MX" sz="18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 días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2" name="Rectángulo 21"/>
              <p:cNvSpPr/>
              <p:nvPr/>
            </p:nvSpPr>
            <p:spPr>
              <a:xfrm>
                <a:off x="265589" y="3232422"/>
                <a:ext cx="7841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1400" dirty="0" smtClean="0">
                    <a:solidFill>
                      <a:schemeClr val="bg2">
                        <a:lumMod val="75000"/>
                      </a:schemeClr>
                    </a:solidFill>
                  </a:rPr>
                  <a:t>Arrastre</a:t>
                </a:r>
                <a:endParaRPr lang="es-MX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Rectángulo 22"/>
              <p:cNvSpPr/>
              <p:nvPr/>
            </p:nvSpPr>
            <p:spPr>
              <a:xfrm>
                <a:off x="6233451" y="2736439"/>
                <a:ext cx="836353" cy="369328"/>
              </a:xfrm>
              <a:prstGeom prst="rect">
                <a:avLst/>
              </a:prstGeom>
              <a:solidFill>
                <a:srgbClr val="9F1897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>
                    <a:solidFill>
                      <a:schemeClr val="bg1"/>
                    </a:solidFill>
                  </a:rPr>
                  <a:t>30</a:t>
                </a:r>
                <a:r>
                  <a:rPr kumimoji="0" lang="es-MX" sz="18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 días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4" name="Rectángulo 23"/>
              <p:cNvSpPr/>
              <p:nvPr/>
            </p:nvSpPr>
            <p:spPr>
              <a:xfrm>
                <a:off x="6096725" y="3241975"/>
                <a:ext cx="11528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1400" dirty="0" smtClean="0">
                    <a:solidFill>
                      <a:schemeClr val="bg2">
                        <a:lumMod val="75000"/>
                      </a:schemeClr>
                    </a:solidFill>
                  </a:rPr>
                  <a:t>Documentos </a:t>
                </a:r>
                <a:endParaRPr lang="es-MX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Rectángulo 24"/>
              <p:cNvSpPr/>
              <p:nvPr/>
            </p:nvSpPr>
            <p:spPr>
              <a:xfrm>
                <a:off x="3871016" y="2743066"/>
                <a:ext cx="1019448" cy="36932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>
                    <a:solidFill>
                      <a:schemeClr val="bg1"/>
                    </a:solidFill>
                  </a:rPr>
                  <a:t>13</a:t>
                </a:r>
                <a:r>
                  <a:rPr kumimoji="0" lang="es-MX" sz="18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 días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3959983" y="3213854"/>
                <a:ext cx="8114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MX" sz="1400" dirty="0" smtClean="0">
                    <a:solidFill>
                      <a:schemeClr val="bg2">
                        <a:lumMod val="75000"/>
                      </a:schemeClr>
                    </a:solidFill>
                  </a:rPr>
                  <a:t>Solicitud</a:t>
                </a:r>
              </a:p>
              <a:p>
                <a:pPr algn="ctr"/>
                <a:r>
                  <a:rPr lang="es-MX" sz="1400" dirty="0" smtClean="0">
                    <a:solidFill>
                      <a:schemeClr val="bg2">
                        <a:lumMod val="75000"/>
                      </a:schemeClr>
                    </a:solidFill>
                  </a:rPr>
                  <a:t>grúa</a:t>
                </a:r>
                <a:endParaRPr lang="es-MX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" name="Rectángulo 26"/>
              <p:cNvSpPr/>
              <p:nvPr/>
            </p:nvSpPr>
            <p:spPr>
              <a:xfrm>
                <a:off x="2807908" y="2745814"/>
                <a:ext cx="836353" cy="369328"/>
              </a:xfrm>
              <a:prstGeom prst="rect">
                <a:avLst/>
              </a:prstGeom>
              <a:solidFill>
                <a:srgbClr val="9F1897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>
                    <a:solidFill>
                      <a:schemeClr val="bg1"/>
                    </a:solidFill>
                  </a:rPr>
                  <a:t>5</a:t>
                </a:r>
                <a:r>
                  <a:rPr kumimoji="0" lang="es-MX" sz="18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 días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2714796" y="3255185"/>
                <a:ext cx="106150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1400" dirty="0" smtClean="0">
                    <a:solidFill>
                      <a:schemeClr val="bg2">
                        <a:lumMod val="75000"/>
                      </a:schemeClr>
                    </a:solidFill>
                  </a:rPr>
                  <a:t>Notificación</a:t>
                </a:r>
                <a:endParaRPr lang="es-MX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9" name="Conector angular 28"/>
              <p:cNvCxnSpPr/>
              <p:nvPr/>
            </p:nvCxnSpPr>
            <p:spPr>
              <a:xfrm rot="10800000">
                <a:off x="1195687" y="2610982"/>
                <a:ext cx="298349" cy="335061"/>
              </a:xfrm>
              <a:prstGeom prst="bentConnector2">
                <a:avLst/>
              </a:prstGeom>
              <a:noFill/>
              <a:ln w="254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tailEnd type="triangl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0" name="Rectángulo 29"/>
              <p:cNvSpPr/>
              <p:nvPr/>
            </p:nvSpPr>
            <p:spPr>
              <a:xfrm>
                <a:off x="779278" y="2241654"/>
                <a:ext cx="1019448" cy="36932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>
                    <a:solidFill>
                      <a:schemeClr val="bg1"/>
                    </a:solidFill>
                  </a:rPr>
                  <a:t>+</a:t>
                </a:r>
                <a:r>
                  <a:rPr lang="es-MX" dirty="0">
                    <a:solidFill>
                      <a:schemeClr val="bg1"/>
                    </a:solidFill>
                  </a:rPr>
                  <a:t>7</a:t>
                </a:r>
                <a:r>
                  <a:rPr kumimoji="0" lang="es-MX" sz="18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 días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</p:grpSp>
      <p:grpSp>
        <p:nvGrpSpPr>
          <p:cNvPr id="33" name="Grupo 32"/>
          <p:cNvGrpSpPr/>
          <p:nvPr/>
        </p:nvGrpSpPr>
        <p:grpSpPr>
          <a:xfrm>
            <a:off x="757307" y="4496366"/>
            <a:ext cx="2177341" cy="369332"/>
            <a:chOff x="5783180" y="1392840"/>
            <a:chExt cx="2177341" cy="369332"/>
          </a:xfrm>
        </p:grpSpPr>
        <p:sp>
          <p:nvSpPr>
            <p:cNvPr id="34" name="Rectángulo 33"/>
            <p:cNvSpPr/>
            <p:nvPr/>
          </p:nvSpPr>
          <p:spPr>
            <a:xfrm>
              <a:off x="5783180" y="1502478"/>
              <a:ext cx="118856" cy="160067"/>
            </a:xfrm>
            <a:prstGeom prst="rect">
              <a:avLst/>
            </a:prstGeom>
            <a:solidFill>
              <a:srgbClr val="9F1897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5994918" y="1392840"/>
              <a:ext cx="1965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dirty="0" smtClean="0">
                  <a:solidFill>
                    <a:schemeClr val="bg2">
                      <a:lumMod val="75000"/>
                    </a:schemeClr>
                  </a:solidFill>
                </a:rPr>
                <a:t>Servicios Siniestros</a:t>
              </a:r>
              <a:endParaRPr lang="es-MX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3141254" y="4483397"/>
            <a:ext cx="1576817" cy="369332"/>
            <a:chOff x="5783180" y="1392840"/>
            <a:chExt cx="1576817" cy="369332"/>
          </a:xfrm>
        </p:grpSpPr>
        <p:sp>
          <p:nvSpPr>
            <p:cNvPr id="37" name="Rectángulo 36"/>
            <p:cNvSpPr/>
            <p:nvPr/>
          </p:nvSpPr>
          <p:spPr>
            <a:xfrm>
              <a:off x="5783180" y="1502478"/>
              <a:ext cx="118856" cy="16006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5995521" y="1392840"/>
              <a:ext cx="13644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dirty="0" smtClean="0">
                  <a:solidFill>
                    <a:schemeClr val="bg2">
                      <a:lumMod val="75000"/>
                    </a:schemeClr>
                  </a:solidFill>
                </a:rPr>
                <a:t>Operaciones</a:t>
              </a:r>
              <a:endParaRPr lang="es-MX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951785" y="4464569"/>
            <a:ext cx="1154423" cy="369332"/>
            <a:chOff x="5783180" y="1392840"/>
            <a:chExt cx="1154423" cy="369332"/>
          </a:xfrm>
        </p:grpSpPr>
        <p:sp>
          <p:nvSpPr>
            <p:cNvPr id="40" name="Rectángulo 39"/>
            <p:cNvSpPr/>
            <p:nvPr/>
          </p:nvSpPr>
          <p:spPr>
            <a:xfrm>
              <a:off x="5783180" y="1502478"/>
              <a:ext cx="118856" cy="16006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29982" y="1392840"/>
              <a:ext cx="9076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dirty="0" smtClean="0">
                  <a:solidFill>
                    <a:schemeClr val="bg2">
                      <a:lumMod val="75000"/>
                    </a:schemeClr>
                  </a:solidFill>
                </a:rPr>
                <a:t>Jurídico</a:t>
              </a:r>
              <a:endParaRPr lang="es-MX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6464292" y="4447568"/>
            <a:ext cx="1195300" cy="369332"/>
            <a:chOff x="5783180" y="1392840"/>
            <a:chExt cx="1195300" cy="369332"/>
          </a:xfrm>
        </p:grpSpPr>
        <p:sp>
          <p:nvSpPr>
            <p:cNvPr id="43" name="Rectángulo 42"/>
            <p:cNvSpPr/>
            <p:nvPr/>
          </p:nvSpPr>
          <p:spPr>
            <a:xfrm>
              <a:off x="5783180" y="1502478"/>
              <a:ext cx="118856" cy="160067"/>
            </a:xfrm>
            <a:prstGeom prst="rect">
              <a:avLst/>
            </a:prstGeom>
            <a:solidFill>
              <a:srgbClr val="A0D565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5989106" y="1392840"/>
              <a:ext cx="989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dirty="0" smtClean="0">
                  <a:solidFill>
                    <a:schemeClr val="bg2">
                      <a:lumMod val="75000"/>
                    </a:schemeClr>
                  </a:solidFill>
                </a:rPr>
                <a:t>Finanzas</a:t>
              </a:r>
              <a:endParaRPr lang="es-MX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peración manual 109"/>
          <p:cNvSpPr/>
          <p:nvPr/>
        </p:nvSpPr>
        <p:spPr>
          <a:xfrm rot="19044167">
            <a:off x="3425777" y="2271155"/>
            <a:ext cx="801233" cy="412086"/>
          </a:xfrm>
          <a:prstGeom prst="flowChartManualOperation">
            <a:avLst/>
          </a:prstGeom>
          <a:solidFill>
            <a:srgbClr val="BCEAE8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47" name="Grupo 46"/>
          <p:cNvGrpSpPr/>
          <p:nvPr/>
        </p:nvGrpSpPr>
        <p:grpSpPr>
          <a:xfrm>
            <a:off x="3224125" y="597491"/>
            <a:ext cx="2623880" cy="1097664"/>
            <a:chOff x="2197062" y="504879"/>
            <a:chExt cx="2623880" cy="1097664"/>
          </a:xfrm>
        </p:grpSpPr>
        <p:sp>
          <p:nvSpPr>
            <p:cNvPr id="99" name="Terminador 98"/>
            <p:cNvSpPr/>
            <p:nvPr/>
          </p:nvSpPr>
          <p:spPr>
            <a:xfrm>
              <a:off x="2197062" y="504879"/>
              <a:ext cx="2520464" cy="1097664"/>
            </a:xfrm>
            <a:prstGeom prst="flowChartTerminato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0" name="4 Rectángulo"/>
            <p:cNvSpPr/>
            <p:nvPr/>
          </p:nvSpPr>
          <p:spPr>
            <a:xfrm>
              <a:off x="2916287" y="813664"/>
              <a:ext cx="1904655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Centralización de pagos</a:t>
              </a:r>
              <a:endPara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101" name="Grupo 100"/>
            <p:cNvGrpSpPr/>
            <p:nvPr/>
          </p:nvGrpSpPr>
          <p:grpSpPr>
            <a:xfrm>
              <a:off x="2365440" y="768848"/>
              <a:ext cx="654420" cy="614424"/>
              <a:chOff x="2413070" y="768848"/>
              <a:chExt cx="654420" cy="614424"/>
            </a:xfrm>
          </p:grpSpPr>
          <p:sp>
            <p:nvSpPr>
              <p:cNvPr id="102" name="Elipse 101"/>
              <p:cNvSpPr/>
              <p:nvPr/>
            </p:nvSpPr>
            <p:spPr>
              <a:xfrm>
                <a:off x="2413070" y="768848"/>
                <a:ext cx="654420" cy="61442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pic>
            <p:nvPicPr>
              <p:cNvPr id="103" name="Imagen 10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5512" y="768848"/>
                <a:ext cx="609536" cy="609536"/>
              </a:xfrm>
              <a:prstGeom prst="rect">
                <a:avLst/>
              </a:prstGeom>
            </p:spPr>
          </p:pic>
        </p:grpSp>
      </p:grpSp>
      <p:grpSp>
        <p:nvGrpSpPr>
          <p:cNvPr id="48" name="Grupo 47"/>
          <p:cNvGrpSpPr/>
          <p:nvPr/>
        </p:nvGrpSpPr>
        <p:grpSpPr>
          <a:xfrm>
            <a:off x="5839527" y="1153660"/>
            <a:ext cx="2727297" cy="1097664"/>
            <a:chOff x="5848836" y="963161"/>
            <a:chExt cx="2727297" cy="1097664"/>
          </a:xfrm>
        </p:grpSpPr>
        <p:sp>
          <p:nvSpPr>
            <p:cNvPr id="94" name="Terminador 93"/>
            <p:cNvSpPr/>
            <p:nvPr/>
          </p:nvSpPr>
          <p:spPr>
            <a:xfrm>
              <a:off x="5848836" y="963161"/>
              <a:ext cx="2520464" cy="1097664"/>
            </a:xfrm>
            <a:prstGeom prst="flowChartTermina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5" name="4 Rectángulo"/>
            <p:cNvSpPr/>
            <p:nvPr/>
          </p:nvSpPr>
          <p:spPr>
            <a:xfrm>
              <a:off x="6408405" y="1284516"/>
              <a:ext cx="2167728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Digitalización</a:t>
              </a:r>
            </a:p>
            <a:p>
              <a:pPr algn="ctr"/>
              <a:r>
                <a:rPr lang="es-MX" sz="2000" b="1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Qcontent</a:t>
              </a:r>
              <a:endPara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96" name="Grupo 95"/>
            <p:cNvGrpSpPr/>
            <p:nvPr/>
          </p:nvGrpSpPr>
          <p:grpSpPr>
            <a:xfrm>
              <a:off x="6077045" y="1202948"/>
              <a:ext cx="654420" cy="614424"/>
              <a:chOff x="3521340" y="655576"/>
              <a:chExt cx="654420" cy="614424"/>
            </a:xfrm>
            <a:effectLst>
              <a:outerShdw blurRad="63500" dist="38100" dir="2700000" sx="109000" sy="109000" algn="tl" rotWithShape="0">
                <a:schemeClr val="bg1">
                  <a:lumMod val="75000"/>
                  <a:alpha val="52000"/>
                </a:schemeClr>
              </a:outerShdw>
            </a:effectLst>
          </p:grpSpPr>
          <p:sp>
            <p:nvSpPr>
              <p:cNvPr id="97" name="Elipse 96"/>
              <p:cNvSpPr/>
              <p:nvPr/>
            </p:nvSpPr>
            <p:spPr>
              <a:xfrm>
                <a:off x="3521340" y="655576"/>
                <a:ext cx="654420" cy="61442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pic>
            <p:nvPicPr>
              <p:cNvPr id="98" name="Imagen 9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77699" y="737144"/>
                <a:ext cx="541701" cy="424722"/>
              </a:xfrm>
              <a:prstGeom prst="rect">
                <a:avLst/>
              </a:prstGeom>
            </p:spPr>
          </p:pic>
        </p:grpSp>
      </p:grpSp>
      <p:grpSp>
        <p:nvGrpSpPr>
          <p:cNvPr id="49" name="Grupo 48"/>
          <p:cNvGrpSpPr/>
          <p:nvPr/>
        </p:nvGrpSpPr>
        <p:grpSpPr>
          <a:xfrm>
            <a:off x="3283822" y="2034287"/>
            <a:ext cx="2742763" cy="2618234"/>
            <a:chOff x="3521340" y="2109722"/>
            <a:chExt cx="2742763" cy="2618234"/>
          </a:xfrm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grpSpPr>
        <p:sp>
          <p:nvSpPr>
            <p:cNvPr id="84" name="Operación manual 83"/>
            <p:cNvSpPr/>
            <p:nvPr/>
          </p:nvSpPr>
          <p:spPr>
            <a:xfrm rot="12326442">
              <a:off x="4016087" y="4287569"/>
              <a:ext cx="801233" cy="412086"/>
            </a:xfrm>
            <a:prstGeom prst="flowChartManualOperation">
              <a:avLst/>
            </a:prstGeom>
            <a:solidFill>
              <a:srgbClr val="32979C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5" name="Operación manual 84"/>
            <p:cNvSpPr/>
            <p:nvPr/>
          </p:nvSpPr>
          <p:spPr>
            <a:xfrm rot="14473440">
              <a:off x="3400632" y="3767003"/>
              <a:ext cx="801233" cy="412086"/>
            </a:xfrm>
            <a:prstGeom prst="flowChartManualOperation">
              <a:avLst/>
            </a:prstGeom>
            <a:solidFill>
              <a:srgbClr val="70D2CD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6" name="Operación manual 85"/>
            <p:cNvSpPr/>
            <p:nvPr/>
          </p:nvSpPr>
          <p:spPr>
            <a:xfrm rot="16940431">
              <a:off x="3333772" y="3004567"/>
              <a:ext cx="801233" cy="412086"/>
            </a:xfrm>
            <a:prstGeom prst="flowChartManualOperati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7" name="Operación manual 86"/>
            <p:cNvSpPr/>
            <p:nvPr/>
          </p:nvSpPr>
          <p:spPr>
            <a:xfrm rot="21385931">
              <a:off x="4410888" y="2109722"/>
              <a:ext cx="830055" cy="260121"/>
            </a:xfrm>
            <a:prstGeom prst="flowChartManualOperatio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8" name="Operación manual 87"/>
            <p:cNvSpPr/>
            <p:nvPr/>
          </p:nvSpPr>
          <p:spPr>
            <a:xfrm rot="9544786">
              <a:off x="4820746" y="4315870"/>
              <a:ext cx="801233" cy="412086"/>
            </a:xfrm>
            <a:prstGeom prst="flowChartManualOperation">
              <a:avLst/>
            </a:prstGeom>
            <a:solidFill>
              <a:srgbClr val="2E507A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9" name="Operación manual 88"/>
            <p:cNvSpPr/>
            <p:nvPr/>
          </p:nvSpPr>
          <p:spPr>
            <a:xfrm rot="7519332">
              <a:off x="5475734" y="3811058"/>
              <a:ext cx="801233" cy="412086"/>
            </a:xfrm>
            <a:prstGeom prst="flowChartManualOperation">
              <a:avLst/>
            </a:prstGeom>
            <a:solidFill>
              <a:srgbClr val="3D6AA1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0" name="Operación manual 89"/>
            <p:cNvSpPr/>
            <p:nvPr/>
          </p:nvSpPr>
          <p:spPr>
            <a:xfrm rot="4556734">
              <a:off x="5617462" y="2995402"/>
              <a:ext cx="801233" cy="412086"/>
            </a:xfrm>
            <a:prstGeom prst="flowChartManualOperation">
              <a:avLst/>
            </a:prstGeom>
            <a:solidFill>
              <a:srgbClr val="749BCA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1" name="Operación manual 90"/>
            <p:cNvSpPr/>
            <p:nvPr/>
          </p:nvSpPr>
          <p:spPr>
            <a:xfrm rot="2426522">
              <a:off x="5226791" y="2320617"/>
              <a:ext cx="830055" cy="260121"/>
            </a:xfrm>
            <a:prstGeom prst="flowChartManualOperati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2" name="Elipse 91"/>
            <p:cNvSpPr/>
            <p:nvPr/>
          </p:nvSpPr>
          <p:spPr>
            <a:xfrm>
              <a:off x="3657600" y="2251882"/>
              <a:ext cx="2470245" cy="2374710"/>
            </a:xfrm>
            <a:prstGeom prst="ellipse">
              <a:avLst/>
            </a:prstGeom>
            <a:solidFill>
              <a:srgbClr val="FBFBFB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3" name="4 Rectángulo"/>
            <p:cNvSpPr/>
            <p:nvPr/>
          </p:nvSpPr>
          <p:spPr>
            <a:xfrm>
              <a:off x="3521340" y="3230436"/>
              <a:ext cx="2742763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3200" b="1" dirty="0" smtClean="0">
                  <a:solidFill>
                    <a:schemeClr val="bg1">
                      <a:lumMod val="50000"/>
                    </a:schemeClr>
                  </a:solidFill>
                </a:rPr>
                <a:t>Principales</a:t>
              </a:r>
            </a:p>
            <a:p>
              <a:pPr algn="ctr"/>
              <a:r>
                <a:rPr lang="es-MX" sz="3200" b="1" dirty="0" smtClean="0">
                  <a:solidFill>
                    <a:schemeClr val="bg1">
                      <a:lumMod val="50000"/>
                    </a:schemeClr>
                  </a:solidFill>
                </a:rPr>
                <a:t> Cambios</a:t>
              </a:r>
              <a:endParaRPr lang="es-MX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4969296" y="5257694"/>
            <a:ext cx="2520464" cy="1097664"/>
            <a:chOff x="5501312" y="5214159"/>
            <a:chExt cx="2520464" cy="1097664"/>
          </a:xfrm>
        </p:grpSpPr>
        <p:sp>
          <p:nvSpPr>
            <p:cNvPr id="79" name="Terminador 78"/>
            <p:cNvSpPr/>
            <p:nvPr/>
          </p:nvSpPr>
          <p:spPr>
            <a:xfrm>
              <a:off x="5501312" y="5214159"/>
              <a:ext cx="2520464" cy="1097664"/>
            </a:xfrm>
            <a:prstGeom prst="flowChartTerminator">
              <a:avLst/>
            </a:prstGeom>
            <a:solidFill>
              <a:srgbClr val="2E507A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0" name="4 Rectángulo"/>
            <p:cNvSpPr/>
            <p:nvPr/>
          </p:nvSpPr>
          <p:spPr>
            <a:xfrm>
              <a:off x="6244801" y="5509130"/>
              <a:ext cx="1749619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Determinación de </a:t>
              </a:r>
              <a:r>
                <a:rPr lang="es-MX" sz="1600" b="1" dirty="0" err="1" smtClean="0">
                  <a:solidFill>
                    <a:schemeClr val="bg1"/>
                  </a:solidFill>
                </a:rPr>
                <a:t>PTs</a:t>
              </a:r>
              <a:r>
                <a:rPr lang="es-MX" sz="1600" b="1" dirty="0" smtClean="0">
                  <a:solidFill>
                    <a:schemeClr val="bg1"/>
                  </a:solidFill>
                </a:rPr>
                <a:t> por fotos de ajuste.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81" name="Grupo 80"/>
            <p:cNvGrpSpPr/>
            <p:nvPr/>
          </p:nvGrpSpPr>
          <p:grpSpPr>
            <a:xfrm>
              <a:off x="5615221" y="5453946"/>
              <a:ext cx="654420" cy="614424"/>
              <a:chOff x="5615221" y="5453946"/>
              <a:chExt cx="654420" cy="614424"/>
            </a:xfrm>
          </p:grpSpPr>
          <p:sp>
            <p:nvSpPr>
              <p:cNvPr id="82" name="Elipse 81"/>
              <p:cNvSpPr/>
              <p:nvPr/>
            </p:nvSpPr>
            <p:spPr>
              <a:xfrm>
                <a:off x="5615221" y="5453946"/>
                <a:ext cx="654420" cy="61442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>
                <a:outerShdw blurRad="50800" dist="38100" dir="2700000" algn="tl" rotWithShape="0">
                  <a:schemeClr val="bg1">
                    <a:lumMod val="95000"/>
                    <a:alpha val="55000"/>
                  </a:scheme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pic>
            <p:nvPicPr>
              <p:cNvPr id="83" name="Imagen 8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21900" y="5529621"/>
                <a:ext cx="428423" cy="428423"/>
              </a:xfrm>
              <a:prstGeom prst="rect">
                <a:avLst/>
              </a:prstGeom>
            </p:spPr>
          </p:pic>
        </p:grpSp>
      </p:grpSp>
      <p:grpSp>
        <p:nvGrpSpPr>
          <p:cNvPr id="51" name="Grupo 50"/>
          <p:cNvGrpSpPr/>
          <p:nvPr/>
        </p:nvGrpSpPr>
        <p:grpSpPr>
          <a:xfrm>
            <a:off x="6283316" y="2493951"/>
            <a:ext cx="2753552" cy="1097664"/>
            <a:chOff x="6359488" y="2356267"/>
            <a:chExt cx="2753552" cy="1097664"/>
          </a:xfrm>
        </p:grpSpPr>
        <p:sp>
          <p:nvSpPr>
            <p:cNvPr id="75" name="Terminador 74"/>
            <p:cNvSpPr/>
            <p:nvPr/>
          </p:nvSpPr>
          <p:spPr>
            <a:xfrm>
              <a:off x="6385743" y="2356267"/>
              <a:ext cx="2520464" cy="1097664"/>
            </a:xfrm>
            <a:prstGeom prst="flowChartTerminator">
              <a:avLst/>
            </a:prstGeom>
            <a:solidFill>
              <a:srgbClr val="A1BBDB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6" name="4 Rectángulo"/>
            <p:cNvSpPr/>
            <p:nvPr/>
          </p:nvSpPr>
          <p:spPr>
            <a:xfrm>
              <a:off x="6945312" y="2664922"/>
              <a:ext cx="2167728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 smtClean="0">
                  <a:solidFill>
                    <a:schemeClr val="bg1"/>
                  </a:solidFill>
                </a:rPr>
                <a:t>Notificación al </a:t>
              </a:r>
              <a:r>
                <a:rPr lang="es-MX" b="1" dirty="0" smtClean="0">
                  <a:solidFill>
                    <a:schemeClr val="bg1"/>
                  </a:solidFill>
                </a:rPr>
                <a:t>cliente y agente</a:t>
              </a:r>
              <a:r>
                <a:rPr lang="es-MX" sz="2000" b="1" dirty="0" smtClean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77" name="Elipse 76"/>
            <p:cNvSpPr/>
            <p:nvPr/>
          </p:nvSpPr>
          <p:spPr>
            <a:xfrm>
              <a:off x="6537752" y="2596054"/>
              <a:ext cx="654420" cy="614424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78" name="Imagen 7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488" y="2537502"/>
              <a:ext cx="1005180" cy="667979"/>
            </a:xfrm>
            <a:prstGeom prst="rect">
              <a:avLst/>
            </a:prstGeom>
          </p:spPr>
        </p:pic>
      </p:grpSp>
      <p:grpSp>
        <p:nvGrpSpPr>
          <p:cNvPr id="52" name="Grupo 51"/>
          <p:cNvGrpSpPr/>
          <p:nvPr/>
        </p:nvGrpSpPr>
        <p:grpSpPr>
          <a:xfrm>
            <a:off x="6296904" y="3947310"/>
            <a:ext cx="2727297" cy="1097664"/>
            <a:chOff x="6312000" y="3843665"/>
            <a:chExt cx="2727297" cy="1097664"/>
          </a:xfrm>
        </p:grpSpPr>
        <p:sp>
          <p:nvSpPr>
            <p:cNvPr id="71" name="Terminador 70"/>
            <p:cNvSpPr/>
            <p:nvPr/>
          </p:nvSpPr>
          <p:spPr>
            <a:xfrm>
              <a:off x="6312000" y="3843665"/>
              <a:ext cx="2520464" cy="1097664"/>
            </a:xfrm>
            <a:prstGeom prst="flowChartTerminator">
              <a:avLst/>
            </a:prstGeom>
            <a:solidFill>
              <a:srgbClr val="467AB8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2" name="4 Rectángulo"/>
            <p:cNvSpPr/>
            <p:nvPr/>
          </p:nvSpPr>
          <p:spPr>
            <a:xfrm>
              <a:off x="6871569" y="4165020"/>
              <a:ext cx="2167728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 smtClean="0">
                  <a:solidFill>
                    <a:schemeClr val="bg1"/>
                  </a:solidFill>
                </a:rPr>
                <a:t>Traslados de salvamentos.</a:t>
              </a:r>
              <a:endParaRPr lang="es-MX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Elipse 72"/>
            <p:cNvSpPr/>
            <p:nvPr/>
          </p:nvSpPr>
          <p:spPr>
            <a:xfrm>
              <a:off x="6489409" y="4083452"/>
              <a:ext cx="654420" cy="614424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74" name="Imagen 7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626" b="60224" l="3994" r="896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7046" y="4115025"/>
              <a:ext cx="710132" cy="813933"/>
            </a:xfrm>
            <a:prstGeom prst="rect">
              <a:avLst/>
            </a:prstGeom>
          </p:spPr>
        </p:pic>
      </p:grpSp>
      <p:grpSp>
        <p:nvGrpSpPr>
          <p:cNvPr id="54" name="Grupo 53"/>
          <p:cNvGrpSpPr/>
          <p:nvPr/>
        </p:nvGrpSpPr>
        <p:grpSpPr>
          <a:xfrm>
            <a:off x="314680" y="4067370"/>
            <a:ext cx="2565661" cy="1097664"/>
            <a:chOff x="555708" y="3762711"/>
            <a:chExt cx="2565661" cy="1097664"/>
          </a:xfrm>
        </p:grpSpPr>
        <p:grpSp>
          <p:nvGrpSpPr>
            <p:cNvPr id="61" name="Grupo 60"/>
            <p:cNvGrpSpPr/>
            <p:nvPr/>
          </p:nvGrpSpPr>
          <p:grpSpPr>
            <a:xfrm>
              <a:off x="555708" y="3762711"/>
              <a:ext cx="2565661" cy="1097664"/>
              <a:chOff x="1038064" y="1003379"/>
              <a:chExt cx="2565661" cy="1097664"/>
            </a:xfrm>
          </p:grpSpPr>
          <p:sp>
            <p:nvSpPr>
              <p:cNvPr id="63" name="Terminador 62"/>
              <p:cNvSpPr/>
              <p:nvPr/>
            </p:nvSpPr>
            <p:spPr>
              <a:xfrm>
                <a:off x="1038064" y="1003379"/>
                <a:ext cx="2520464" cy="1097664"/>
              </a:xfrm>
              <a:prstGeom prst="flowChartTerminator">
                <a:avLst/>
              </a:prstGeom>
              <a:solidFill>
                <a:srgbClr val="008C99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64" name="4 Rectángulo"/>
              <p:cNvSpPr/>
              <p:nvPr/>
            </p:nvSpPr>
            <p:spPr>
              <a:xfrm>
                <a:off x="1699070" y="1321189"/>
                <a:ext cx="1904655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400" b="1" dirty="0" smtClean="0">
                    <a:solidFill>
                      <a:schemeClr val="bg1"/>
                    </a:solidFill>
                  </a:rPr>
                  <a:t>Portal Público</a:t>
                </a:r>
                <a:endParaRPr lang="es-MX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Elipse 64"/>
              <p:cNvSpPr/>
              <p:nvPr/>
            </p:nvSpPr>
            <p:spPr>
              <a:xfrm>
                <a:off x="1226263" y="1243166"/>
                <a:ext cx="654420" cy="61442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14" y="3965453"/>
              <a:ext cx="707108" cy="707108"/>
            </a:xfrm>
            <a:prstGeom prst="rect">
              <a:avLst/>
            </a:prstGeom>
          </p:spPr>
        </p:pic>
      </p:grpSp>
      <p:grpSp>
        <p:nvGrpSpPr>
          <p:cNvPr id="55" name="Grupo 54"/>
          <p:cNvGrpSpPr/>
          <p:nvPr/>
        </p:nvGrpSpPr>
        <p:grpSpPr>
          <a:xfrm>
            <a:off x="2159850" y="5259527"/>
            <a:ext cx="2520464" cy="1097664"/>
            <a:chOff x="1394844" y="5138724"/>
            <a:chExt cx="2520464" cy="1097664"/>
          </a:xfrm>
        </p:grpSpPr>
        <p:grpSp>
          <p:nvGrpSpPr>
            <p:cNvPr id="56" name="Grupo 55"/>
            <p:cNvGrpSpPr/>
            <p:nvPr/>
          </p:nvGrpSpPr>
          <p:grpSpPr>
            <a:xfrm>
              <a:off x="1394844" y="5138724"/>
              <a:ext cx="2520464" cy="1097664"/>
              <a:chOff x="1038064" y="1003379"/>
              <a:chExt cx="2520464" cy="1097664"/>
            </a:xfrm>
          </p:grpSpPr>
          <p:sp>
            <p:nvSpPr>
              <p:cNvPr id="58" name="Terminador 57"/>
              <p:cNvSpPr/>
              <p:nvPr/>
            </p:nvSpPr>
            <p:spPr>
              <a:xfrm>
                <a:off x="1038064" y="1003379"/>
                <a:ext cx="2520464" cy="1097664"/>
              </a:xfrm>
              <a:prstGeom prst="flowChartTerminator">
                <a:avLst/>
              </a:prstGeom>
              <a:solidFill>
                <a:schemeClr val="accent5">
                  <a:lumMod val="50000"/>
                </a:schemeClr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59" name="4 Rectángulo"/>
              <p:cNvSpPr/>
              <p:nvPr/>
            </p:nvSpPr>
            <p:spPr>
              <a:xfrm>
                <a:off x="1889571" y="1308489"/>
                <a:ext cx="1603842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 b="1" dirty="0" smtClean="0">
                    <a:solidFill>
                      <a:schemeClr val="bg1"/>
                    </a:solidFill>
                  </a:rPr>
                  <a:t>Conectividad en Sistemas</a:t>
                </a:r>
                <a:endParaRPr lang="es-MX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Elipse 59"/>
              <p:cNvSpPr/>
              <p:nvPr/>
            </p:nvSpPr>
            <p:spPr>
              <a:xfrm>
                <a:off x="1226263" y="1243166"/>
                <a:ext cx="654420" cy="61442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pic>
          <p:nvPicPr>
            <p:cNvPr id="57" name="Imagen 56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87013" l="459" r="97706">
                          <a14:foregroundMark x1="23853" y1="44156" x2="23853" y2="44156"/>
                          <a14:foregroundMark x1="79817" y1="31602" x2="79817" y2="31602"/>
                          <a14:foregroundMark x1="16514" y1="54978" x2="16514" y2="54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068" y="5290501"/>
              <a:ext cx="816369" cy="865051"/>
            </a:xfrm>
            <a:prstGeom prst="rect">
              <a:avLst/>
            </a:prstGeom>
          </p:spPr>
        </p:pic>
      </p:grpSp>
      <p:grpSp>
        <p:nvGrpSpPr>
          <p:cNvPr id="104" name="Grupo 103"/>
          <p:cNvGrpSpPr/>
          <p:nvPr/>
        </p:nvGrpSpPr>
        <p:grpSpPr>
          <a:xfrm>
            <a:off x="361232" y="2596846"/>
            <a:ext cx="2565661" cy="1097664"/>
            <a:chOff x="417173" y="2356267"/>
            <a:chExt cx="2565661" cy="1097664"/>
          </a:xfrm>
        </p:grpSpPr>
        <p:grpSp>
          <p:nvGrpSpPr>
            <p:cNvPr id="105" name="Grupo 104"/>
            <p:cNvGrpSpPr/>
            <p:nvPr/>
          </p:nvGrpSpPr>
          <p:grpSpPr>
            <a:xfrm>
              <a:off x="417173" y="2356267"/>
              <a:ext cx="2565661" cy="1097664"/>
              <a:chOff x="1038064" y="1003379"/>
              <a:chExt cx="2565661" cy="1097664"/>
            </a:xfrm>
          </p:grpSpPr>
          <p:sp>
            <p:nvSpPr>
              <p:cNvPr id="107" name="Terminador 106"/>
              <p:cNvSpPr/>
              <p:nvPr/>
            </p:nvSpPr>
            <p:spPr>
              <a:xfrm>
                <a:off x="1038064" y="1003379"/>
                <a:ext cx="2520464" cy="1097664"/>
              </a:xfrm>
              <a:prstGeom prst="flowChartTerminator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08" name="4 Rectángulo"/>
              <p:cNvSpPr/>
              <p:nvPr/>
            </p:nvSpPr>
            <p:spPr>
              <a:xfrm>
                <a:off x="1699070" y="1321189"/>
                <a:ext cx="1904655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Sistema Integral </a:t>
                </a:r>
                <a:r>
                  <a:rPr lang="es-MX" sz="20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CRM</a:t>
                </a:r>
                <a:endParaRPr lang="es-MX" sz="2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" name="Elipse 108"/>
              <p:cNvSpPr/>
              <p:nvPr/>
            </p:nvSpPr>
            <p:spPr>
              <a:xfrm>
                <a:off x="1180543" y="1243166"/>
                <a:ext cx="654420" cy="61442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pic>
          <p:nvPicPr>
            <p:cNvPr id="106" name="Imagen 105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78" y="2576850"/>
              <a:ext cx="541368" cy="541368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669210" y="1136429"/>
            <a:ext cx="2536165" cy="1097664"/>
            <a:chOff x="715396" y="1427517"/>
            <a:chExt cx="2536165" cy="1097664"/>
          </a:xfrm>
        </p:grpSpPr>
        <p:grpSp>
          <p:nvGrpSpPr>
            <p:cNvPr id="66" name="Grupo 65"/>
            <p:cNvGrpSpPr/>
            <p:nvPr/>
          </p:nvGrpSpPr>
          <p:grpSpPr>
            <a:xfrm>
              <a:off x="715396" y="1427517"/>
              <a:ext cx="2536165" cy="1097664"/>
              <a:chOff x="1038064" y="1003379"/>
              <a:chExt cx="2536165" cy="1097664"/>
            </a:xfrm>
          </p:grpSpPr>
          <p:sp>
            <p:nvSpPr>
              <p:cNvPr id="68" name="Terminador 67"/>
              <p:cNvSpPr/>
              <p:nvPr/>
            </p:nvSpPr>
            <p:spPr>
              <a:xfrm>
                <a:off x="1038064" y="1003379"/>
                <a:ext cx="2520464" cy="1097664"/>
              </a:xfrm>
              <a:prstGeom prst="flowChartTerminator">
                <a:avLst/>
              </a:prstGeom>
              <a:solidFill>
                <a:srgbClr val="BCEAE8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69" name="4 Rectángulo"/>
              <p:cNvSpPr/>
              <p:nvPr/>
            </p:nvSpPr>
            <p:spPr>
              <a:xfrm>
                <a:off x="1669574" y="1321189"/>
                <a:ext cx="1904655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Segmentación Back / Front</a:t>
                </a:r>
                <a:endParaRPr lang="es-MX" sz="2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0" name="Elipse 69"/>
              <p:cNvSpPr/>
              <p:nvPr/>
            </p:nvSpPr>
            <p:spPr>
              <a:xfrm>
                <a:off x="1180543" y="1243166"/>
                <a:ext cx="654420" cy="614424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686" y="1714844"/>
              <a:ext cx="421546" cy="501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661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03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96850" cy="967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8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4637"/>
            <a:ext cx="12896850" cy="967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04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o 103"/>
          <p:cNvGrpSpPr/>
          <p:nvPr/>
        </p:nvGrpSpPr>
        <p:grpSpPr>
          <a:xfrm>
            <a:off x="320701" y="987513"/>
            <a:ext cx="7658177" cy="5585891"/>
            <a:chOff x="459672" y="594278"/>
            <a:chExt cx="7658177" cy="5585891"/>
          </a:xfrm>
        </p:grpSpPr>
        <p:grpSp>
          <p:nvGrpSpPr>
            <p:cNvPr id="105" name="Grupo 104"/>
            <p:cNvGrpSpPr/>
            <p:nvPr/>
          </p:nvGrpSpPr>
          <p:grpSpPr>
            <a:xfrm>
              <a:off x="459672" y="594278"/>
              <a:ext cx="7658177" cy="913553"/>
              <a:chOff x="459672" y="810178"/>
              <a:chExt cx="7658177" cy="913553"/>
            </a:xfrm>
          </p:grpSpPr>
          <p:sp>
            <p:nvSpPr>
              <p:cNvPr id="142" name="Elipse 141"/>
              <p:cNvSpPr/>
              <p:nvPr/>
            </p:nvSpPr>
            <p:spPr>
              <a:xfrm rot="5400000">
                <a:off x="472372" y="797478"/>
                <a:ext cx="431800" cy="457200"/>
              </a:xfrm>
              <a:prstGeom prst="ellipse">
                <a:avLst/>
              </a:prstGeom>
              <a:solidFill>
                <a:srgbClr val="C00000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143" name="Conector recto de flecha 142"/>
              <p:cNvCxnSpPr/>
              <p:nvPr/>
            </p:nvCxnSpPr>
            <p:spPr>
              <a:xfrm flipV="1">
                <a:off x="954595" y="1029263"/>
                <a:ext cx="490746" cy="1"/>
              </a:xfrm>
              <a:prstGeom prst="straightConnector1">
                <a:avLst/>
              </a:prstGeom>
              <a:noFill/>
              <a:ln w="28575" cap="flat">
                <a:solidFill>
                  <a:srgbClr val="C00000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44" name="CuadroTexto 143"/>
              <p:cNvSpPr txBox="1"/>
              <p:nvPr/>
            </p:nvSpPr>
            <p:spPr>
              <a:xfrm>
                <a:off x="1769806" y="1354403"/>
                <a:ext cx="6348043" cy="369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sz="18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Homologación de criterios y aplicación heterogénea de políticas.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460058" y="610048"/>
              <a:ext cx="6104421" cy="960255"/>
              <a:chOff x="460058" y="825948"/>
              <a:chExt cx="6104421" cy="960255"/>
            </a:xfrm>
          </p:grpSpPr>
          <p:sp>
            <p:nvSpPr>
              <p:cNvPr id="139" name="Elipse 138"/>
              <p:cNvSpPr/>
              <p:nvPr/>
            </p:nvSpPr>
            <p:spPr>
              <a:xfrm rot="5400000">
                <a:off x="472758" y="1341703"/>
                <a:ext cx="431800" cy="457200"/>
              </a:xfrm>
              <a:prstGeom prst="ellipse">
                <a:avLst/>
              </a:prstGeom>
              <a:solidFill>
                <a:srgbClr val="002060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140" name="Conector recto de flecha 139"/>
              <p:cNvCxnSpPr/>
              <p:nvPr/>
            </p:nvCxnSpPr>
            <p:spPr>
              <a:xfrm flipV="1">
                <a:off x="954595" y="1557347"/>
                <a:ext cx="490746" cy="1"/>
              </a:xfrm>
              <a:prstGeom prst="straightConnector1">
                <a:avLst/>
              </a:prstGeom>
              <a:noFill/>
              <a:ln w="28575" cap="flat">
                <a:solidFill>
                  <a:srgbClr val="002060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41" name="CuadroTexto 140"/>
              <p:cNvSpPr txBox="1"/>
              <p:nvPr/>
            </p:nvSpPr>
            <p:spPr>
              <a:xfrm>
                <a:off x="1771252" y="825948"/>
                <a:ext cx="4793227" cy="369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/>
                  <a:t>Notificación oportuna y automática.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grpSp>
          <p:nvGrpSpPr>
            <p:cNvPr id="107" name="Grupo 106"/>
            <p:cNvGrpSpPr/>
            <p:nvPr/>
          </p:nvGrpSpPr>
          <p:grpSpPr>
            <a:xfrm>
              <a:off x="459672" y="1688729"/>
              <a:ext cx="7658177" cy="442431"/>
              <a:chOff x="470709" y="2598230"/>
              <a:chExt cx="7658177" cy="442431"/>
            </a:xfrm>
          </p:grpSpPr>
          <p:sp>
            <p:nvSpPr>
              <p:cNvPr id="136" name="Elipse 135"/>
              <p:cNvSpPr/>
              <p:nvPr/>
            </p:nvSpPr>
            <p:spPr>
              <a:xfrm rot="5400000">
                <a:off x="483409" y="2596161"/>
                <a:ext cx="431800" cy="457200"/>
              </a:xfrm>
              <a:prstGeom prst="ellipse">
                <a:avLst/>
              </a:prstGeom>
              <a:solidFill>
                <a:srgbClr val="00B050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137" name="Conector recto de flecha 136"/>
              <p:cNvCxnSpPr/>
              <p:nvPr/>
            </p:nvCxnSpPr>
            <p:spPr>
              <a:xfrm flipV="1">
                <a:off x="989995" y="2824761"/>
                <a:ext cx="490746" cy="1"/>
              </a:xfrm>
              <a:prstGeom prst="straightConnector1">
                <a:avLst/>
              </a:prstGeom>
              <a:noFill/>
              <a:ln w="28575" cap="flat">
                <a:solidFill>
                  <a:srgbClr val="00B050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38" name="CuadroTexto 137"/>
              <p:cNvSpPr txBox="1"/>
              <p:nvPr/>
            </p:nvSpPr>
            <p:spPr>
              <a:xfrm>
                <a:off x="1769804" y="2598230"/>
                <a:ext cx="6359082" cy="369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/>
                  <a:t>Mesa atención de gestoría en CDMX, Guadalajara y Monterrey. 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grpSp>
          <p:nvGrpSpPr>
            <p:cNvPr id="108" name="Grupo 107"/>
            <p:cNvGrpSpPr/>
            <p:nvPr/>
          </p:nvGrpSpPr>
          <p:grpSpPr>
            <a:xfrm>
              <a:off x="459750" y="2259723"/>
              <a:ext cx="6074171" cy="431800"/>
              <a:chOff x="503994" y="2460875"/>
              <a:chExt cx="6074171" cy="431800"/>
            </a:xfrm>
          </p:grpSpPr>
          <p:sp>
            <p:nvSpPr>
              <p:cNvPr id="133" name="Elipse 132"/>
              <p:cNvSpPr/>
              <p:nvPr/>
            </p:nvSpPr>
            <p:spPr>
              <a:xfrm rot="5400000">
                <a:off x="516694" y="2448175"/>
                <a:ext cx="431800" cy="457200"/>
              </a:xfrm>
              <a:prstGeom prst="ellipse">
                <a:avLst/>
              </a:prstGeom>
              <a:solidFill>
                <a:srgbClr val="FFC000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134" name="Conector recto de flecha 133"/>
              <p:cNvCxnSpPr/>
              <p:nvPr/>
            </p:nvCxnSpPr>
            <p:spPr>
              <a:xfrm flipV="1">
                <a:off x="1005130" y="2674762"/>
                <a:ext cx="490746" cy="1"/>
              </a:xfrm>
              <a:prstGeom prst="straightConnector1">
                <a:avLst/>
              </a:prstGeom>
              <a:noFill/>
              <a:ln w="28575" cap="flat">
                <a:solidFill>
                  <a:srgbClr val="FFC000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35" name="CuadroTexto 134"/>
              <p:cNvSpPr txBox="1"/>
              <p:nvPr/>
            </p:nvSpPr>
            <p:spPr>
              <a:xfrm>
                <a:off x="1784938" y="2460875"/>
                <a:ext cx="4793227" cy="369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/>
                  <a:t>Supervisión centralizada de tiempos de atención.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grpSp>
          <p:nvGrpSpPr>
            <p:cNvPr id="109" name="Grupo 108"/>
            <p:cNvGrpSpPr/>
            <p:nvPr/>
          </p:nvGrpSpPr>
          <p:grpSpPr>
            <a:xfrm>
              <a:off x="460058" y="2830717"/>
              <a:ext cx="6796458" cy="451495"/>
              <a:chOff x="503994" y="4461204"/>
              <a:chExt cx="6796458" cy="451495"/>
            </a:xfrm>
          </p:grpSpPr>
          <p:sp>
            <p:nvSpPr>
              <p:cNvPr id="130" name="Elipse 129"/>
              <p:cNvSpPr/>
              <p:nvPr/>
            </p:nvSpPr>
            <p:spPr>
              <a:xfrm rot="5400000">
                <a:off x="516694" y="4468199"/>
                <a:ext cx="431800" cy="457200"/>
              </a:xfrm>
              <a:prstGeom prst="ellipse">
                <a:avLst/>
              </a:prstGeom>
              <a:solidFill>
                <a:srgbClr val="00B0F0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131" name="Conector recto de flecha 130"/>
              <p:cNvCxnSpPr/>
              <p:nvPr/>
            </p:nvCxnSpPr>
            <p:spPr>
              <a:xfrm flipV="1">
                <a:off x="1011032" y="4694639"/>
                <a:ext cx="490746" cy="1"/>
              </a:xfrm>
              <a:prstGeom prst="straightConnector1">
                <a:avLst/>
              </a:prstGeom>
              <a:noFill/>
              <a:ln w="28575" cap="flat">
                <a:solidFill>
                  <a:srgbClr val="00B0F0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32" name="CuadroTexto 131"/>
              <p:cNvSpPr txBox="1"/>
              <p:nvPr/>
            </p:nvSpPr>
            <p:spPr>
              <a:xfrm>
                <a:off x="1769802" y="4461204"/>
                <a:ext cx="5530650" cy="369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/>
                  <a:t>Sistema de gestión para medición de productividad.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grpSp>
          <p:nvGrpSpPr>
            <p:cNvPr id="110" name="Grupo 109"/>
            <p:cNvGrpSpPr/>
            <p:nvPr/>
          </p:nvGrpSpPr>
          <p:grpSpPr>
            <a:xfrm>
              <a:off x="460058" y="3410775"/>
              <a:ext cx="6803057" cy="431800"/>
              <a:chOff x="497395" y="5396216"/>
              <a:chExt cx="6803057" cy="431800"/>
            </a:xfrm>
          </p:grpSpPr>
          <p:sp>
            <p:nvSpPr>
              <p:cNvPr id="127" name="Elipse 126"/>
              <p:cNvSpPr/>
              <p:nvPr/>
            </p:nvSpPr>
            <p:spPr>
              <a:xfrm rot="5400000">
                <a:off x="510095" y="5383516"/>
                <a:ext cx="431800" cy="45720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128" name="Conector recto de flecha 127"/>
              <p:cNvCxnSpPr/>
              <p:nvPr/>
            </p:nvCxnSpPr>
            <p:spPr>
              <a:xfrm flipV="1">
                <a:off x="998839" y="5615903"/>
                <a:ext cx="490746" cy="1"/>
              </a:xfrm>
              <a:prstGeom prst="straightConnector1">
                <a:avLst/>
              </a:prstGeom>
              <a:noFill/>
              <a:ln w="28575" cap="flat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9" name="CuadroTexto 128"/>
              <p:cNvSpPr txBox="1"/>
              <p:nvPr/>
            </p:nvSpPr>
            <p:spPr>
              <a:xfrm>
                <a:off x="1769802" y="5399029"/>
                <a:ext cx="5530650" cy="369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/>
                  <a:t>Digitalización de documentación en </a:t>
                </a:r>
                <a:r>
                  <a:rPr lang="es-MX" dirty="0" err="1" smtClean="0"/>
                  <a:t>Qcontent</a:t>
                </a:r>
                <a:r>
                  <a:rPr lang="es-MX" dirty="0" smtClean="0"/>
                  <a:t>.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grpSp>
          <p:nvGrpSpPr>
            <p:cNvPr id="111" name="Grupo 110"/>
            <p:cNvGrpSpPr/>
            <p:nvPr/>
          </p:nvGrpSpPr>
          <p:grpSpPr>
            <a:xfrm>
              <a:off x="460058" y="3983873"/>
              <a:ext cx="6814446" cy="448044"/>
              <a:chOff x="445475" y="4211820"/>
              <a:chExt cx="6814446" cy="448044"/>
            </a:xfrm>
          </p:grpSpPr>
          <p:sp>
            <p:nvSpPr>
              <p:cNvPr id="124" name="Elipse 123"/>
              <p:cNvSpPr/>
              <p:nvPr/>
            </p:nvSpPr>
            <p:spPr>
              <a:xfrm rot="5146694">
                <a:off x="458175" y="4199120"/>
                <a:ext cx="431800" cy="457200"/>
              </a:xfrm>
              <a:prstGeom prst="ellipse">
                <a:avLst/>
              </a:prstGeom>
              <a:solidFill>
                <a:srgbClr val="FF33CC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125" name="Conector recto de flecha 124"/>
              <p:cNvCxnSpPr/>
              <p:nvPr/>
            </p:nvCxnSpPr>
            <p:spPr>
              <a:xfrm flipV="1">
                <a:off x="978958" y="4482787"/>
                <a:ext cx="466383" cy="1"/>
              </a:xfrm>
              <a:prstGeom prst="straightConnector1">
                <a:avLst/>
              </a:prstGeom>
              <a:noFill/>
              <a:ln w="28575" cap="flat">
                <a:solidFill>
                  <a:srgbClr val="FF33CC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6" name="CuadroTexto 125"/>
              <p:cNvSpPr txBox="1"/>
              <p:nvPr/>
            </p:nvSpPr>
            <p:spPr>
              <a:xfrm>
                <a:off x="1729271" y="4290536"/>
                <a:ext cx="5530650" cy="369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/>
                  <a:t>Disminución en tiempos de pago.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grpSp>
          <p:nvGrpSpPr>
            <p:cNvPr id="112" name="Grupo 111"/>
            <p:cNvGrpSpPr/>
            <p:nvPr/>
          </p:nvGrpSpPr>
          <p:grpSpPr>
            <a:xfrm>
              <a:off x="477448" y="4571414"/>
              <a:ext cx="6782465" cy="431800"/>
              <a:chOff x="477448" y="4787314"/>
              <a:chExt cx="6782465" cy="431800"/>
            </a:xfrm>
          </p:grpSpPr>
          <p:sp>
            <p:nvSpPr>
              <p:cNvPr id="121" name="Elipse 120"/>
              <p:cNvSpPr/>
              <p:nvPr/>
            </p:nvSpPr>
            <p:spPr>
              <a:xfrm rot="5597889">
                <a:off x="490148" y="4774614"/>
                <a:ext cx="431800" cy="457200"/>
              </a:xfrm>
              <a:prstGeom prst="ellipse">
                <a:avLst/>
              </a:prstGeom>
              <a:solidFill>
                <a:srgbClr val="9F1897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122" name="Conector recto de flecha 121"/>
              <p:cNvCxnSpPr/>
              <p:nvPr/>
            </p:nvCxnSpPr>
            <p:spPr>
              <a:xfrm flipV="1">
                <a:off x="987776" y="5003214"/>
                <a:ext cx="481928" cy="1"/>
              </a:xfrm>
              <a:prstGeom prst="straightConnector1">
                <a:avLst/>
              </a:prstGeom>
              <a:noFill/>
              <a:ln w="28575" cap="flat">
                <a:solidFill>
                  <a:srgbClr val="9F1897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3" name="CuadroTexto 122"/>
              <p:cNvSpPr txBox="1"/>
              <p:nvPr/>
            </p:nvSpPr>
            <p:spPr>
              <a:xfrm>
                <a:off x="1729263" y="4800217"/>
                <a:ext cx="5530650" cy="369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/>
                  <a:t>Decisiones de solución ágiles y oportunas.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grpSp>
          <p:nvGrpSpPr>
            <p:cNvPr id="113" name="Grupo 112"/>
            <p:cNvGrpSpPr/>
            <p:nvPr/>
          </p:nvGrpSpPr>
          <p:grpSpPr>
            <a:xfrm>
              <a:off x="488799" y="5137724"/>
              <a:ext cx="6752969" cy="431800"/>
              <a:chOff x="477448" y="4787314"/>
              <a:chExt cx="6752969" cy="431800"/>
            </a:xfrm>
          </p:grpSpPr>
          <p:sp>
            <p:nvSpPr>
              <p:cNvPr id="118" name="Elipse 117"/>
              <p:cNvSpPr/>
              <p:nvPr/>
            </p:nvSpPr>
            <p:spPr>
              <a:xfrm rot="5597889">
                <a:off x="490148" y="4774614"/>
                <a:ext cx="431800" cy="457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119" name="Conector recto de flecha 118"/>
              <p:cNvCxnSpPr/>
              <p:nvPr/>
            </p:nvCxnSpPr>
            <p:spPr>
              <a:xfrm flipV="1">
                <a:off x="987776" y="5003214"/>
                <a:ext cx="481928" cy="1"/>
              </a:xfrm>
              <a:prstGeom prst="straightConnector1">
                <a:avLst/>
              </a:prstGeom>
              <a:noFill/>
              <a:ln w="28575" cap="flat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0" name="CuadroTexto 119"/>
              <p:cNvSpPr txBox="1"/>
              <p:nvPr/>
            </p:nvSpPr>
            <p:spPr>
              <a:xfrm>
                <a:off x="1699767" y="4800217"/>
                <a:ext cx="5530650" cy="369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/>
                  <a:t>Disminución de errores en revisión de documentos.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grpSp>
          <p:nvGrpSpPr>
            <p:cNvPr id="114" name="Grupo 113"/>
            <p:cNvGrpSpPr/>
            <p:nvPr/>
          </p:nvGrpSpPr>
          <p:grpSpPr>
            <a:xfrm>
              <a:off x="488799" y="5748369"/>
              <a:ext cx="6752969" cy="431800"/>
              <a:chOff x="477448" y="4787314"/>
              <a:chExt cx="6752969" cy="431800"/>
            </a:xfrm>
          </p:grpSpPr>
          <p:sp>
            <p:nvSpPr>
              <p:cNvPr id="115" name="Elipse 114"/>
              <p:cNvSpPr/>
              <p:nvPr/>
            </p:nvSpPr>
            <p:spPr>
              <a:xfrm rot="5597889">
                <a:off x="490148" y="4774614"/>
                <a:ext cx="431800" cy="457200"/>
              </a:xfrm>
              <a:prstGeom prst="ellipse">
                <a:avLst/>
              </a:prstGeom>
              <a:solidFill>
                <a:srgbClr val="663300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116" name="Conector recto de flecha 115"/>
              <p:cNvCxnSpPr/>
              <p:nvPr/>
            </p:nvCxnSpPr>
            <p:spPr>
              <a:xfrm flipV="1">
                <a:off x="987776" y="5003214"/>
                <a:ext cx="481928" cy="1"/>
              </a:xfrm>
              <a:prstGeom prst="straightConnector1">
                <a:avLst/>
              </a:prstGeom>
              <a:noFill/>
              <a:ln w="28575" cap="flat">
                <a:solidFill>
                  <a:srgbClr val="663300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17" name="CuadroTexto 116"/>
              <p:cNvSpPr txBox="1"/>
              <p:nvPr/>
            </p:nvSpPr>
            <p:spPr>
              <a:xfrm>
                <a:off x="1699767" y="4800217"/>
                <a:ext cx="5530650" cy="369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/>
                  <a:t>Aprovechamiento de economías de escala.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</p:grpSp>
      <p:sp>
        <p:nvSpPr>
          <p:cNvPr id="145" name="Rectángulo 144"/>
          <p:cNvSpPr/>
          <p:nvPr/>
        </p:nvSpPr>
        <p:spPr>
          <a:xfrm>
            <a:off x="722755" y="59505"/>
            <a:ext cx="30396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Beneficios</a:t>
            </a:r>
            <a:endParaRPr lang="es-ES" sz="54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458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adroTexto 103"/>
          <p:cNvSpPr txBox="1"/>
          <p:nvPr/>
        </p:nvSpPr>
        <p:spPr>
          <a:xfrm>
            <a:off x="51542" y="1839627"/>
            <a:ext cx="1117514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Traslados</a:t>
            </a:r>
            <a:r>
              <a:rPr kumimoji="0" lang="es-MX" sz="12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de </a:t>
            </a:r>
            <a:r>
              <a:rPr kumimoji="0" lang="es-MX" sz="12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Salvamentos</a:t>
            </a:r>
            <a:r>
              <a:rPr kumimoji="0" lang="es-MX" sz="12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por coordinaciones de siniestros.</a:t>
            </a:r>
            <a:endParaRPr kumimoji="0" lang="es-MX" sz="12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105" name="Grupo 104"/>
          <p:cNvGrpSpPr/>
          <p:nvPr/>
        </p:nvGrpSpPr>
        <p:grpSpPr>
          <a:xfrm>
            <a:off x="171505" y="1133387"/>
            <a:ext cx="8752464" cy="2702258"/>
            <a:chOff x="162936" y="565957"/>
            <a:chExt cx="8752464" cy="2702258"/>
          </a:xfrm>
        </p:grpSpPr>
        <p:grpSp>
          <p:nvGrpSpPr>
            <p:cNvPr id="106" name="Grupo 105"/>
            <p:cNvGrpSpPr/>
            <p:nvPr/>
          </p:nvGrpSpPr>
          <p:grpSpPr>
            <a:xfrm>
              <a:off x="162936" y="2873487"/>
              <a:ext cx="8752464" cy="369328"/>
              <a:chOff x="162936" y="2873487"/>
              <a:chExt cx="8752464" cy="369328"/>
            </a:xfrm>
          </p:grpSpPr>
          <p:grpSp>
            <p:nvGrpSpPr>
              <p:cNvPr id="131" name="Grupo 130"/>
              <p:cNvGrpSpPr/>
              <p:nvPr/>
            </p:nvGrpSpPr>
            <p:grpSpPr>
              <a:xfrm>
                <a:off x="162936" y="2873487"/>
                <a:ext cx="7637750" cy="369328"/>
                <a:chOff x="162936" y="2873487"/>
                <a:chExt cx="7637750" cy="369328"/>
              </a:xfrm>
            </p:grpSpPr>
            <p:sp>
              <p:nvSpPr>
                <p:cNvPr id="133" name="Rectángulo 132"/>
                <p:cNvSpPr/>
                <p:nvPr/>
              </p:nvSpPr>
              <p:spPr>
                <a:xfrm>
                  <a:off x="162936" y="2873487"/>
                  <a:ext cx="1092681" cy="369328"/>
                </a:xfrm>
                <a:prstGeom prst="rect">
                  <a:avLst/>
                </a:prstGeom>
                <a:solidFill>
                  <a:srgbClr val="C00000"/>
                </a:solidFill>
                <a:ln w="25400" cap="flat">
                  <a:noFill/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indent="0" algn="ctr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MX" sz="18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  <p:sp>
              <p:nvSpPr>
                <p:cNvPr id="134" name="Rectángulo 133"/>
                <p:cNvSpPr/>
                <p:nvPr/>
              </p:nvSpPr>
              <p:spPr>
                <a:xfrm>
                  <a:off x="1255617" y="2873487"/>
                  <a:ext cx="1092681" cy="369328"/>
                </a:xfrm>
                <a:prstGeom prst="rect">
                  <a:avLst/>
                </a:prstGeom>
                <a:solidFill>
                  <a:srgbClr val="002060"/>
                </a:solidFill>
                <a:ln w="25400" cap="flat">
                  <a:noFill/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indent="0" algn="ctr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MX" sz="18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  <p:sp>
              <p:nvSpPr>
                <p:cNvPr id="135" name="Rectángulo 134"/>
                <p:cNvSpPr/>
                <p:nvPr/>
              </p:nvSpPr>
              <p:spPr>
                <a:xfrm>
                  <a:off x="2348298" y="2873487"/>
                  <a:ext cx="1092681" cy="369328"/>
                </a:xfrm>
                <a:prstGeom prst="rect">
                  <a:avLst/>
                </a:prstGeom>
                <a:solidFill>
                  <a:srgbClr val="00B050"/>
                </a:solidFill>
                <a:ln w="25400" cap="flat">
                  <a:noFill/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indent="0" algn="ctr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MX" sz="18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  <p:sp>
              <p:nvSpPr>
                <p:cNvPr id="136" name="Rectángulo 135"/>
                <p:cNvSpPr/>
                <p:nvPr/>
              </p:nvSpPr>
              <p:spPr>
                <a:xfrm>
                  <a:off x="3440979" y="2873487"/>
                  <a:ext cx="1092681" cy="369328"/>
                </a:xfrm>
                <a:prstGeom prst="rect">
                  <a:avLst/>
                </a:prstGeom>
                <a:solidFill>
                  <a:srgbClr val="FFC000"/>
                </a:solidFill>
                <a:ln w="25400" cap="flat">
                  <a:noFill/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indent="0" algn="ctr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MX" sz="18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  <p:sp>
              <p:nvSpPr>
                <p:cNvPr id="137" name="Rectángulo 136"/>
                <p:cNvSpPr/>
                <p:nvPr/>
              </p:nvSpPr>
              <p:spPr>
                <a:xfrm>
                  <a:off x="4533660" y="2873487"/>
                  <a:ext cx="1092681" cy="369328"/>
                </a:xfrm>
                <a:prstGeom prst="rect">
                  <a:avLst/>
                </a:prstGeom>
                <a:solidFill>
                  <a:srgbClr val="00B0F0"/>
                </a:solidFill>
                <a:ln w="25400" cap="flat">
                  <a:noFill/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indent="0" algn="ctr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MX" sz="18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  <p:sp>
              <p:nvSpPr>
                <p:cNvPr id="138" name="Rectángulo 137"/>
                <p:cNvSpPr/>
                <p:nvPr/>
              </p:nvSpPr>
              <p:spPr>
                <a:xfrm>
                  <a:off x="5615324" y="2873487"/>
                  <a:ext cx="1092681" cy="36932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25400" cap="flat">
                  <a:noFill/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indent="0" algn="ctr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MX" sz="18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  <p:sp>
              <p:nvSpPr>
                <p:cNvPr id="139" name="Rectángulo 138"/>
                <p:cNvSpPr/>
                <p:nvPr/>
              </p:nvSpPr>
              <p:spPr>
                <a:xfrm>
                  <a:off x="6708005" y="2873487"/>
                  <a:ext cx="1092681" cy="369328"/>
                </a:xfrm>
                <a:prstGeom prst="rect">
                  <a:avLst/>
                </a:prstGeom>
                <a:solidFill>
                  <a:srgbClr val="FF33CC"/>
                </a:solidFill>
                <a:ln w="25400" cap="flat">
                  <a:noFill/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indent="0" algn="ctr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MX" sz="18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endParaRPr>
                </a:p>
              </p:txBody>
            </p:sp>
          </p:grpSp>
          <p:sp>
            <p:nvSpPr>
              <p:cNvPr id="132" name="Pentágono 131"/>
              <p:cNvSpPr/>
              <p:nvPr/>
            </p:nvSpPr>
            <p:spPr>
              <a:xfrm>
                <a:off x="7800686" y="2873487"/>
                <a:ext cx="1114714" cy="369328"/>
              </a:xfrm>
              <a:prstGeom prst="homePlate">
                <a:avLst/>
              </a:prstGeom>
              <a:solidFill>
                <a:srgbClr val="9F1897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grpSp>
          <p:nvGrpSpPr>
            <p:cNvPr id="107" name="Grupo 106"/>
            <p:cNvGrpSpPr/>
            <p:nvPr/>
          </p:nvGrpSpPr>
          <p:grpSpPr>
            <a:xfrm>
              <a:off x="265129" y="2293178"/>
              <a:ext cx="659971" cy="975037"/>
              <a:chOff x="265129" y="2293178"/>
              <a:chExt cx="659971" cy="975037"/>
            </a:xfrm>
          </p:grpSpPr>
          <p:sp>
            <p:nvSpPr>
              <p:cNvPr id="129" name="Elipse 128"/>
              <p:cNvSpPr/>
              <p:nvPr/>
            </p:nvSpPr>
            <p:spPr>
              <a:xfrm>
                <a:off x="493300" y="2811015"/>
                <a:ext cx="431800" cy="457200"/>
              </a:xfrm>
              <a:prstGeom prst="ellipse">
                <a:avLst/>
              </a:prstGeom>
              <a:solidFill>
                <a:srgbClr val="C00000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130" name="Conector recto de flecha 129"/>
              <p:cNvCxnSpPr/>
              <p:nvPr/>
            </p:nvCxnSpPr>
            <p:spPr>
              <a:xfrm flipV="1">
                <a:off x="265129" y="2293178"/>
                <a:ext cx="0" cy="575815"/>
              </a:xfrm>
              <a:prstGeom prst="straightConnector1">
                <a:avLst/>
              </a:prstGeom>
              <a:noFill/>
              <a:ln w="28575" cap="flat">
                <a:solidFill>
                  <a:srgbClr val="C00000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08" name="Grupo 107"/>
            <p:cNvGrpSpPr/>
            <p:nvPr/>
          </p:nvGrpSpPr>
          <p:grpSpPr>
            <a:xfrm>
              <a:off x="1575040" y="565957"/>
              <a:ext cx="431800" cy="2693873"/>
              <a:chOff x="1575040" y="565957"/>
              <a:chExt cx="431800" cy="2693873"/>
            </a:xfrm>
          </p:grpSpPr>
          <p:sp>
            <p:nvSpPr>
              <p:cNvPr id="127" name="Elipse 126"/>
              <p:cNvSpPr/>
              <p:nvPr/>
            </p:nvSpPr>
            <p:spPr>
              <a:xfrm>
                <a:off x="1575040" y="2802630"/>
                <a:ext cx="431800" cy="457200"/>
              </a:xfrm>
              <a:prstGeom prst="ellipse">
                <a:avLst/>
              </a:prstGeom>
              <a:solidFill>
                <a:srgbClr val="002060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128" name="Conector recto de flecha 127"/>
              <p:cNvCxnSpPr/>
              <p:nvPr/>
            </p:nvCxnSpPr>
            <p:spPr>
              <a:xfrm flipH="1" flipV="1">
                <a:off x="1790939" y="565957"/>
                <a:ext cx="1" cy="2194261"/>
              </a:xfrm>
              <a:prstGeom prst="straightConnector1">
                <a:avLst/>
              </a:prstGeom>
              <a:noFill/>
              <a:ln w="28575" cap="flat">
                <a:solidFill>
                  <a:srgbClr val="002060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09" name="Grupo 108"/>
            <p:cNvGrpSpPr/>
            <p:nvPr/>
          </p:nvGrpSpPr>
          <p:grpSpPr>
            <a:xfrm>
              <a:off x="2655578" y="2192785"/>
              <a:ext cx="431800" cy="1075430"/>
              <a:chOff x="1575040" y="2184400"/>
              <a:chExt cx="431800" cy="1075430"/>
            </a:xfrm>
          </p:grpSpPr>
          <p:sp>
            <p:nvSpPr>
              <p:cNvPr id="125" name="Elipse 124"/>
              <p:cNvSpPr/>
              <p:nvPr/>
            </p:nvSpPr>
            <p:spPr>
              <a:xfrm>
                <a:off x="1575040" y="2802630"/>
                <a:ext cx="431800" cy="457200"/>
              </a:xfrm>
              <a:prstGeom prst="ellipse">
                <a:avLst/>
              </a:prstGeom>
              <a:solidFill>
                <a:srgbClr val="00B050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126" name="Conector recto de flecha 125"/>
              <p:cNvCxnSpPr/>
              <p:nvPr/>
            </p:nvCxnSpPr>
            <p:spPr>
              <a:xfrm flipV="1">
                <a:off x="1790940" y="2184400"/>
                <a:ext cx="0" cy="575815"/>
              </a:xfrm>
              <a:prstGeom prst="straightConnector1">
                <a:avLst/>
              </a:prstGeom>
              <a:noFill/>
              <a:ln w="28575" cap="flat">
                <a:solidFill>
                  <a:srgbClr val="00B050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10" name="Grupo 109"/>
            <p:cNvGrpSpPr/>
            <p:nvPr/>
          </p:nvGrpSpPr>
          <p:grpSpPr>
            <a:xfrm>
              <a:off x="3777207" y="783008"/>
              <a:ext cx="431800" cy="2485207"/>
              <a:chOff x="1575040" y="774623"/>
              <a:chExt cx="431800" cy="2485207"/>
            </a:xfrm>
          </p:grpSpPr>
          <p:sp>
            <p:nvSpPr>
              <p:cNvPr id="123" name="Elipse 122"/>
              <p:cNvSpPr/>
              <p:nvPr/>
            </p:nvSpPr>
            <p:spPr>
              <a:xfrm>
                <a:off x="1575040" y="2802630"/>
                <a:ext cx="431800" cy="457200"/>
              </a:xfrm>
              <a:prstGeom prst="ellipse">
                <a:avLst/>
              </a:prstGeom>
              <a:solidFill>
                <a:srgbClr val="FFC000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124" name="Conector recto de flecha 123"/>
              <p:cNvCxnSpPr/>
              <p:nvPr/>
            </p:nvCxnSpPr>
            <p:spPr>
              <a:xfrm flipH="1" flipV="1">
                <a:off x="1761872" y="774623"/>
                <a:ext cx="29068" cy="1985593"/>
              </a:xfrm>
              <a:prstGeom prst="straightConnector1">
                <a:avLst/>
              </a:prstGeom>
              <a:noFill/>
              <a:ln w="28575" cap="flat">
                <a:solidFill>
                  <a:srgbClr val="FFC000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11" name="Grupo 110"/>
            <p:cNvGrpSpPr/>
            <p:nvPr/>
          </p:nvGrpSpPr>
          <p:grpSpPr>
            <a:xfrm>
              <a:off x="4846488" y="2192785"/>
              <a:ext cx="431800" cy="1075430"/>
              <a:chOff x="1575040" y="2184400"/>
              <a:chExt cx="431800" cy="1075430"/>
            </a:xfrm>
          </p:grpSpPr>
          <p:sp>
            <p:nvSpPr>
              <p:cNvPr id="121" name="Elipse 120"/>
              <p:cNvSpPr/>
              <p:nvPr/>
            </p:nvSpPr>
            <p:spPr>
              <a:xfrm>
                <a:off x="1575040" y="2802630"/>
                <a:ext cx="431800" cy="457200"/>
              </a:xfrm>
              <a:prstGeom prst="ellipse">
                <a:avLst/>
              </a:prstGeom>
              <a:solidFill>
                <a:srgbClr val="00B0F0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122" name="Conector recto de flecha 121"/>
              <p:cNvCxnSpPr/>
              <p:nvPr/>
            </p:nvCxnSpPr>
            <p:spPr>
              <a:xfrm flipV="1">
                <a:off x="1790940" y="2184400"/>
                <a:ext cx="0" cy="575815"/>
              </a:xfrm>
              <a:prstGeom prst="straightConnector1">
                <a:avLst/>
              </a:prstGeom>
              <a:noFill/>
              <a:ln w="28575" cap="flat">
                <a:solidFill>
                  <a:srgbClr val="00B0F0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12" name="Grupo 111"/>
            <p:cNvGrpSpPr/>
            <p:nvPr/>
          </p:nvGrpSpPr>
          <p:grpSpPr>
            <a:xfrm>
              <a:off x="5928152" y="1254475"/>
              <a:ext cx="431800" cy="2013740"/>
              <a:chOff x="1575040" y="1246090"/>
              <a:chExt cx="431800" cy="2013740"/>
            </a:xfrm>
          </p:grpSpPr>
          <p:sp>
            <p:nvSpPr>
              <p:cNvPr id="119" name="Elipse 118"/>
              <p:cNvSpPr/>
              <p:nvPr/>
            </p:nvSpPr>
            <p:spPr>
              <a:xfrm>
                <a:off x="1575040" y="2802630"/>
                <a:ext cx="431800" cy="45720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120" name="Conector recto de flecha 119"/>
              <p:cNvCxnSpPr/>
              <p:nvPr/>
            </p:nvCxnSpPr>
            <p:spPr>
              <a:xfrm flipV="1">
                <a:off x="1790940" y="1246090"/>
                <a:ext cx="0" cy="1514126"/>
              </a:xfrm>
              <a:prstGeom prst="straightConnector1">
                <a:avLst/>
              </a:prstGeom>
              <a:noFill/>
              <a:ln w="28575" cap="flat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13" name="Grupo 112"/>
            <p:cNvGrpSpPr/>
            <p:nvPr/>
          </p:nvGrpSpPr>
          <p:grpSpPr>
            <a:xfrm>
              <a:off x="7020833" y="2167385"/>
              <a:ext cx="431800" cy="1075430"/>
              <a:chOff x="1575040" y="2184400"/>
              <a:chExt cx="431800" cy="1075430"/>
            </a:xfrm>
          </p:grpSpPr>
          <p:sp>
            <p:nvSpPr>
              <p:cNvPr id="117" name="Elipse 116"/>
              <p:cNvSpPr/>
              <p:nvPr/>
            </p:nvSpPr>
            <p:spPr>
              <a:xfrm>
                <a:off x="1575040" y="2802630"/>
                <a:ext cx="431800" cy="457200"/>
              </a:xfrm>
              <a:prstGeom prst="ellipse">
                <a:avLst/>
              </a:prstGeom>
              <a:solidFill>
                <a:srgbClr val="FF33CC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118" name="Conector recto de flecha 117"/>
              <p:cNvCxnSpPr/>
              <p:nvPr/>
            </p:nvCxnSpPr>
            <p:spPr>
              <a:xfrm flipV="1">
                <a:off x="1790940" y="2184400"/>
                <a:ext cx="0" cy="575815"/>
              </a:xfrm>
              <a:prstGeom prst="straightConnector1">
                <a:avLst/>
              </a:prstGeom>
              <a:noFill/>
              <a:ln w="28575" cap="flat">
                <a:solidFill>
                  <a:srgbClr val="FF33CC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14" name="Grupo 113"/>
            <p:cNvGrpSpPr/>
            <p:nvPr/>
          </p:nvGrpSpPr>
          <p:grpSpPr>
            <a:xfrm>
              <a:off x="8089872" y="2455292"/>
              <a:ext cx="431800" cy="787523"/>
              <a:chOff x="1575040" y="2472307"/>
              <a:chExt cx="431800" cy="787523"/>
            </a:xfrm>
          </p:grpSpPr>
          <p:sp>
            <p:nvSpPr>
              <p:cNvPr id="115" name="Elipse 114"/>
              <p:cNvSpPr/>
              <p:nvPr/>
            </p:nvSpPr>
            <p:spPr>
              <a:xfrm>
                <a:off x="1575040" y="2802630"/>
                <a:ext cx="431800" cy="457200"/>
              </a:xfrm>
              <a:prstGeom prst="ellipse">
                <a:avLst/>
              </a:prstGeom>
              <a:solidFill>
                <a:srgbClr val="9F1897"/>
              </a:solidFill>
              <a:ln w="76200" cap="flat">
                <a:solidFill>
                  <a:schemeClr val="bg1"/>
                </a:solidFill>
                <a:prstDash val="solid"/>
                <a:round/>
              </a:ln>
              <a:effectLst>
                <a:outerShdw blurRad="50800" dist="38100" dir="2700000" sx="110000" sy="11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cxnSp>
            <p:nvCxnSpPr>
              <p:cNvPr id="116" name="Conector recto de flecha 115"/>
              <p:cNvCxnSpPr/>
              <p:nvPr/>
            </p:nvCxnSpPr>
            <p:spPr>
              <a:xfrm flipV="1">
                <a:off x="1790940" y="2472307"/>
                <a:ext cx="0" cy="287909"/>
              </a:xfrm>
              <a:prstGeom prst="straightConnector1">
                <a:avLst/>
              </a:prstGeom>
              <a:noFill/>
              <a:ln w="28575" cap="flat">
                <a:solidFill>
                  <a:srgbClr val="9F1897"/>
                </a:solidFill>
                <a:prstDash val="solid"/>
                <a:round/>
                <a:headEnd type="none"/>
                <a:tailEnd type="oval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140" name="CuadroTexto 139"/>
          <p:cNvSpPr txBox="1"/>
          <p:nvPr/>
        </p:nvSpPr>
        <p:spPr>
          <a:xfrm>
            <a:off x="-277410" y="3750529"/>
            <a:ext cx="138019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MAY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1" name="CuadroTexto 140"/>
          <p:cNvSpPr txBox="1"/>
          <p:nvPr/>
        </p:nvSpPr>
        <p:spPr>
          <a:xfrm>
            <a:off x="4521" y="4304272"/>
            <a:ext cx="1380190" cy="1600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b="1" dirty="0" smtClean="0">
                <a:solidFill>
                  <a:srgbClr val="C00000"/>
                </a:solidFill>
              </a:rPr>
              <a:t>Notificación al cliente </a:t>
            </a:r>
            <a:r>
              <a:rPr lang="es-MX" sz="1400" dirty="0" smtClean="0">
                <a:solidFill>
                  <a:srgbClr val="C00000"/>
                </a:solidFill>
              </a:rPr>
              <a:t>de forma automático con requisitos por tipo de siniestro y tipo de vehículo.</a:t>
            </a:r>
            <a:endParaRPr kumimoji="0" lang="es-MX" sz="140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Calibri"/>
            </a:endParaRPr>
          </a:p>
        </p:txBody>
      </p:sp>
      <p:cxnSp>
        <p:nvCxnSpPr>
          <p:cNvPr id="142" name="Conector recto de flecha 141"/>
          <p:cNvCxnSpPr/>
          <p:nvPr/>
        </p:nvCxnSpPr>
        <p:spPr>
          <a:xfrm>
            <a:off x="717769" y="3872717"/>
            <a:ext cx="0" cy="394483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round/>
            <a:headEnd type="none"/>
            <a:tailEnd type="oval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CuadroTexto 142"/>
          <p:cNvSpPr txBox="1"/>
          <p:nvPr/>
        </p:nvSpPr>
        <p:spPr>
          <a:xfrm>
            <a:off x="726308" y="3692322"/>
            <a:ext cx="138019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b="1" dirty="0" smtClean="0">
                <a:solidFill>
                  <a:srgbClr val="002060"/>
                </a:solidFill>
              </a:rPr>
              <a:t>JUN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sym typeface="Calibri"/>
            </a:endParaRPr>
          </a:p>
        </p:txBody>
      </p:sp>
      <p:sp>
        <p:nvSpPr>
          <p:cNvPr id="144" name="CuadroTexto 143"/>
          <p:cNvSpPr txBox="1"/>
          <p:nvPr/>
        </p:nvSpPr>
        <p:spPr>
          <a:xfrm>
            <a:off x="964215" y="334664"/>
            <a:ext cx="1906977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Digitalización</a:t>
            </a:r>
            <a:r>
              <a:rPr kumimoji="0" lang="es-MX" sz="140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de </a:t>
            </a:r>
            <a:r>
              <a:rPr lang="es-MX" sz="1400" dirty="0" smtClean="0">
                <a:solidFill>
                  <a:srgbClr val="002060"/>
                </a:solidFill>
              </a:rPr>
              <a:t>expedientes</a:t>
            </a:r>
            <a:r>
              <a:rPr kumimoji="0" lang="es-MX" sz="140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en </a:t>
            </a:r>
            <a:r>
              <a:rPr kumimoji="0" lang="es-MX" sz="1400" b="1" i="0" u="none" strike="noStrike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Qcontent</a:t>
            </a:r>
            <a:r>
              <a:rPr kumimoji="0" lang="es-MX" sz="1400" b="1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5" name="CuadroTexto 144"/>
          <p:cNvSpPr txBox="1"/>
          <p:nvPr/>
        </p:nvSpPr>
        <p:spPr>
          <a:xfrm>
            <a:off x="1777911" y="3694597"/>
            <a:ext cx="138019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b="1" dirty="0" smtClean="0">
                <a:solidFill>
                  <a:srgbClr val="00B050"/>
                </a:solidFill>
              </a:rPr>
              <a:t>JUL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sym typeface="Calibri"/>
            </a:endParaRPr>
          </a:p>
        </p:txBody>
      </p:sp>
      <p:sp>
        <p:nvSpPr>
          <p:cNvPr id="146" name="CuadroTexto 145"/>
          <p:cNvSpPr txBox="1"/>
          <p:nvPr/>
        </p:nvSpPr>
        <p:spPr>
          <a:xfrm>
            <a:off x="2207604" y="1535636"/>
            <a:ext cx="1380190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b="1" dirty="0" smtClean="0">
                <a:solidFill>
                  <a:srgbClr val="00B050"/>
                </a:solidFill>
              </a:rPr>
              <a:t>Calendario</a:t>
            </a:r>
            <a:r>
              <a:rPr lang="es-MX" sz="1400" dirty="0" smtClean="0">
                <a:solidFill>
                  <a:srgbClr val="00B050"/>
                </a:solidFill>
              </a:rPr>
              <a:t> de </a:t>
            </a:r>
            <a:r>
              <a:rPr lang="es-MX" sz="1400" b="1" dirty="0" smtClean="0">
                <a:solidFill>
                  <a:srgbClr val="00B050"/>
                </a:solidFill>
              </a:rPr>
              <a:t>Centralización</a:t>
            </a:r>
            <a:r>
              <a:rPr lang="es-MX" sz="1400" dirty="0" smtClean="0">
                <a:solidFill>
                  <a:srgbClr val="00B050"/>
                </a:solidFill>
              </a:rPr>
              <a:t> para revisión de pérdidas totales a nivel nacional.</a:t>
            </a:r>
            <a:endParaRPr kumimoji="0" lang="es-MX" sz="140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sym typeface="Calibri"/>
            </a:endParaRPr>
          </a:p>
        </p:txBody>
      </p:sp>
      <p:cxnSp>
        <p:nvCxnSpPr>
          <p:cNvPr id="147" name="Conector recto de flecha 146"/>
          <p:cNvCxnSpPr/>
          <p:nvPr/>
        </p:nvCxnSpPr>
        <p:spPr>
          <a:xfrm flipH="1">
            <a:off x="1799508" y="3898117"/>
            <a:ext cx="11019" cy="2006589"/>
          </a:xfrm>
          <a:prstGeom prst="straightConnector1">
            <a:avLst/>
          </a:prstGeom>
          <a:noFill/>
          <a:ln w="28575" cap="flat">
            <a:solidFill>
              <a:srgbClr val="002060"/>
            </a:solidFill>
            <a:prstDash val="solid"/>
            <a:round/>
            <a:headEnd type="none"/>
            <a:tailEnd type="oval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8" name="CuadroTexto 147"/>
          <p:cNvSpPr txBox="1"/>
          <p:nvPr/>
        </p:nvSpPr>
        <p:spPr>
          <a:xfrm>
            <a:off x="693278" y="5941778"/>
            <a:ext cx="2186769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b="1" dirty="0" smtClean="0">
                <a:solidFill>
                  <a:srgbClr val="002060"/>
                </a:solidFill>
              </a:rPr>
              <a:t>Administración regional por coordinaciones administrativas.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9" name="CuadroTexto 148"/>
          <p:cNvSpPr txBox="1"/>
          <p:nvPr/>
        </p:nvSpPr>
        <p:spPr>
          <a:xfrm>
            <a:off x="2888761" y="3719997"/>
            <a:ext cx="138019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b="1" dirty="0" smtClean="0">
                <a:solidFill>
                  <a:srgbClr val="FFC000"/>
                </a:solidFill>
              </a:rPr>
              <a:t>AGO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sym typeface="Calibri"/>
            </a:endParaRPr>
          </a:p>
        </p:txBody>
      </p:sp>
      <p:sp>
        <p:nvSpPr>
          <p:cNvPr id="150" name="CuadroTexto 149"/>
          <p:cNvSpPr txBox="1"/>
          <p:nvPr/>
        </p:nvSpPr>
        <p:spPr>
          <a:xfrm>
            <a:off x="3182973" y="149655"/>
            <a:ext cx="1549264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dirty="0" smtClean="0">
                <a:solidFill>
                  <a:srgbClr val="CC9900"/>
                </a:solidFill>
              </a:rPr>
              <a:t>Garantizar documentación completa por las oficinas de servicio a nivel nacional.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CC9900"/>
              </a:solidFill>
              <a:effectLst/>
              <a:uFillTx/>
              <a:sym typeface="Calibri"/>
            </a:endParaRPr>
          </a:p>
        </p:txBody>
      </p:sp>
      <p:sp>
        <p:nvSpPr>
          <p:cNvPr id="151" name="CuadroTexto 150"/>
          <p:cNvSpPr txBox="1"/>
          <p:nvPr/>
        </p:nvSpPr>
        <p:spPr>
          <a:xfrm>
            <a:off x="4047203" y="3768572"/>
            <a:ext cx="138019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b="1" dirty="0" smtClean="0">
                <a:solidFill>
                  <a:srgbClr val="0070C0"/>
                </a:solidFill>
              </a:rPr>
              <a:t>SEP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sp>
        <p:nvSpPr>
          <p:cNvPr id="152" name="CuadroTexto 151"/>
          <p:cNvSpPr txBox="1"/>
          <p:nvPr/>
        </p:nvSpPr>
        <p:spPr>
          <a:xfrm>
            <a:off x="4363936" y="2004628"/>
            <a:ext cx="1380190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b="1" dirty="0" smtClean="0">
                <a:solidFill>
                  <a:srgbClr val="0070C0"/>
                </a:solidFill>
              </a:rPr>
              <a:t>Reingeniería CRM</a:t>
            </a:r>
            <a:r>
              <a:rPr lang="es-MX" sz="1400" dirty="0" smtClean="0">
                <a:solidFill>
                  <a:srgbClr val="0070C0"/>
                </a:solidFill>
              </a:rPr>
              <a:t> de atención a clientes.</a:t>
            </a:r>
            <a:endParaRPr kumimoji="0" lang="es-MX" sz="140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sp>
        <p:nvSpPr>
          <p:cNvPr id="153" name="CuadroTexto 152"/>
          <p:cNvSpPr txBox="1"/>
          <p:nvPr/>
        </p:nvSpPr>
        <p:spPr>
          <a:xfrm>
            <a:off x="5114865" y="3789409"/>
            <a:ext cx="138019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</a:rPr>
              <a:t>OCT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154" name="CuadroTexto 153"/>
          <p:cNvSpPr txBox="1"/>
          <p:nvPr/>
        </p:nvSpPr>
        <p:spPr>
          <a:xfrm>
            <a:off x="5462526" y="1243415"/>
            <a:ext cx="138019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b="1" dirty="0" smtClean="0">
                <a:solidFill>
                  <a:schemeClr val="accent5">
                    <a:lumMod val="50000"/>
                  </a:schemeClr>
                </a:solidFill>
              </a:rPr>
              <a:t>Liberación del Portal Público</a:t>
            </a:r>
            <a:endParaRPr kumimoji="0" lang="es-MX" sz="140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155" name="CuadroTexto 154"/>
          <p:cNvSpPr txBox="1"/>
          <p:nvPr/>
        </p:nvSpPr>
        <p:spPr>
          <a:xfrm>
            <a:off x="6217085" y="3789995"/>
            <a:ext cx="138019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b="1" dirty="0" smtClean="0">
                <a:solidFill>
                  <a:srgbClr val="FF33CC"/>
                </a:solidFill>
              </a:rPr>
              <a:t>NOV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rgbClr val="FF33CC"/>
              </a:solidFill>
              <a:effectLst/>
              <a:uFillTx/>
              <a:sym typeface="Calibri"/>
            </a:endParaRPr>
          </a:p>
        </p:txBody>
      </p:sp>
      <p:sp>
        <p:nvSpPr>
          <p:cNvPr id="156" name="CuadroTexto 155"/>
          <p:cNvSpPr txBox="1"/>
          <p:nvPr/>
        </p:nvSpPr>
        <p:spPr>
          <a:xfrm>
            <a:off x="7342812" y="3788209"/>
            <a:ext cx="138019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b="1" dirty="0" smtClean="0">
                <a:solidFill>
                  <a:srgbClr val="9F1897"/>
                </a:solidFill>
              </a:rPr>
              <a:t>DIC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rgbClr val="9F1897"/>
              </a:solidFill>
              <a:effectLst/>
              <a:uFillTx/>
              <a:sym typeface="Calibri"/>
            </a:endParaRPr>
          </a:p>
        </p:txBody>
      </p:sp>
      <p:sp>
        <p:nvSpPr>
          <p:cNvPr id="157" name="CuadroTexto 156"/>
          <p:cNvSpPr txBox="1"/>
          <p:nvPr/>
        </p:nvSpPr>
        <p:spPr>
          <a:xfrm>
            <a:off x="7668647" y="2706722"/>
            <a:ext cx="1380190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b="1" dirty="0" smtClean="0">
                <a:solidFill>
                  <a:srgbClr val="9F1897"/>
                </a:solidFill>
              </a:rPr>
              <a:t>FINAL</a:t>
            </a:r>
            <a:endParaRPr kumimoji="0" lang="es-MX" sz="1400" i="0" u="none" strike="noStrike" cap="none" spc="0" normalizeH="0" baseline="0" dirty="0">
              <a:ln>
                <a:noFill/>
              </a:ln>
              <a:solidFill>
                <a:srgbClr val="9F1897"/>
              </a:solidFill>
              <a:effectLst/>
              <a:uFillTx/>
              <a:sym typeface="Calibri"/>
            </a:endParaRPr>
          </a:p>
        </p:txBody>
      </p:sp>
      <p:sp>
        <p:nvSpPr>
          <p:cNvPr id="158" name="CuadroTexto 157"/>
          <p:cNvSpPr txBox="1"/>
          <p:nvPr/>
        </p:nvSpPr>
        <p:spPr>
          <a:xfrm>
            <a:off x="4058336" y="5904706"/>
            <a:ext cx="2056402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b="1" dirty="0" smtClean="0">
                <a:solidFill>
                  <a:srgbClr val="0070C0"/>
                </a:solidFill>
              </a:rPr>
              <a:t>Determinación inmediata</a:t>
            </a:r>
            <a:r>
              <a:rPr lang="es-MX" sz="1400" dirty="0" smtClean="0">
                <a:solidFill>
                  <a:srgbClr val="0070C0"/>
                </a:solidFill>
              </a:rPr>
              <a:t> de pérdidas totales con </a:t>
            </a:r>
            <a:r>
              <a:rPr lang="es-MX" sz="1400" b="1" dirty="0" smtClean="0">
                <a:solidFill>
                  <a:srgbClr val="0070C0"/>
                </a:solidFill>
              </a:rPr>
              <a:t>fotografías</a:t>
            </a:r>
            <a:r>
              <a:rPr lang="es-MX" sz="1400" dirty="0" smtClean="0">
                <a:solidFill>
                  <a:srgbClr val="0070C0"/>
                </a:solidFill>
              </a:rPr>
              <a:t> de </a:t>
            </a:r>
            <a:r>
              <a:rPr lang="es-MX" sz="1400" b="1" dirty="0" smtClean="0">
                <a:solidFill>
                  <a:srgbClr val="0070C0"/>
                </a:solidFill>
              </a:rPr>
              <a:t>ajuste</a:t>
            </a:r>
            <a:r>
              <a:rPr lang="es-MX" sz="1400" dirty="0" smtClean="0">
                <a:solidFill>
                  <a:srgbClr val="0070C0"/>
                </a:solidFill>
              </a:rPr>
              <a:t>.</a:t>
            </a:r>
            <a:endParaRPr kumimoji="0" lang="es-MX" sz="140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cxnSp>
        <p:nvCxnSpPr>
          <p:cNvPr id="159" name="Conector recto de flecha 158"/>
          <p:cNvCxnSpPr>
            <a:endCxn id="158" idx="0"/>
          </p:cNvCxnSpPr>
          <p:nvPr/>
        </p:nvCxnSpPr>
        <p:spPr>
          <a:xfrm>
            <a:off x="5076610" y="3898117"/>
            <a:ext cx="9927" cy="2006589"/>
          </a:xfrm>
          <a:prstGeom prst="straightConnector1">
            <a:avLst/>
          </a:prstGeom>
          <a:noFill/>
          <a:ln w="28575" cap="flat">
            <a:solidFill>
              <a:srgbClr val="00B0F0"/>
            </a:solidFill>
            <a:prstDash val="solid"/>
            <a:round/>
            <a:headEnd type="none"/>
            <a:tailEnd type="oval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0" name="CuadroTexto 159"/>
          <p:cNvSpPr txBox="1"/>
          <p:nvPr/>
        </p:nvSpPr>
        <p:spPr>
          <a:xfrm>
            <a:off x="6572819" y="2363525"/>
            <a:ext cx="1380190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b="1" dirty="0" smtClean="0">
                <a:solidFill>
                  <a:srgbClr val="FF33CC"/>
                </a:solidFill>
              </a:rPr>
              <a:t>Ajustes y control</a:t>
            </a:r>
            <a:endParaRPr kumimoji="0" lang="es-MX" sz="1400" i="0" u="none" strike="noStrike" cap="none" spc="0" normalizeH="0" baseline="0" dirty="0">
              <a:ln>
                <a:noFill/>
              </a:ln>
              <a:solidFill>
                <a:srgbClr val="FF33CC"/>
              </a:solidFill>
              <a:effectLst/>
              <a:uFillTx/>
              <a:sym typeface="Calibri"/>
            </a:endParaRPr>
          </a:p>
        </p:txBody>
      </p:sp>
      <p:sp>
        <p:nvSpPr>
          <p:cNvPr id="161" name="4 Rectángulo"/>
          <p:cNvSpPr/>
          <p:nvPr/>
        </p:nvSpPr>
        <p:spPr>
          <a:xfrm>
            <a:off x="4873773" y="6059080"/>
            <a:ext cx="40501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800" b="1" dirty="0" smtClean="0">
                <a:solidFill>
                  <a:srgbClr val="9F1897"/>
                </a:solidFill>
              </a:rPr>
              <a:t>Cronograma 2019</a:t>
            </a:r>
            <a:endParaRPr lang="es-MX" sz="2800" b="1" dirty="0">
              <a:solidFill>
                <a:srgbClr val="9F1897"/>
              </a:solidFill>
            </a:endParaRPr>
          </a:p>
        </p:txBody>
      </p:sp>
      <p:sp>
        <p:nvSpPr>
          <p:cNvPr id="162" name="CuadroTexto 161"/>
          <p:cNvSpPr txBox="1"/>
          <p:nvPr/>
        </p:nvSpPr>
        <p:spPr>
          <a:xfrm>
            <a:off x="3184149" y="4263446"/>
            <a:ext cx="1567840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dirty="0" smtClean="0">
                <a:solidFill>
                  <a:srgbClr val="CC9900"/>
                </a:solidFill>
              </a:rPr>
              <a:t>Revisión y trámite de </a:t>
            </a:r>
            <a:r>
              <a:rPr lang="es-MX" sz="1400" dirty="0" err="1" smtClean="0">
                <a:solidFill>
                  <a:srgbClr val="CC9900"/>
                </a:solidFill>
              </a:rPr>
              <a:t>PTs</a:t>
            </a:r>
            <a:r>
              <a:rPr lang="es-MX" sz="1400" dirty="0" smtClean="0">
                <a:solidFill>
                  <a:srgbClr val="CC9900"/>
                </a:solidFill>
              </a:rPr>
              <a:t> por equipos centralizados. (CDMX, GDL, MTY)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CC9900"/>
              </a:solidFill>
              <a:effectLst/>
              <a:uFillTx/>
              <a:sym typeface="Calibri"/>
            </a:endParaRPr>
          </a:p>
        </p:txBody>
      </p:sp>
      <p:cxnSp>
        <p:nvCxnSpPr>
          <p:cNvPr id="163" name="Conector recto de flecha 162"/>
          <p:cNvCxnSpPr/>
          <p:nvPr/>
        </p:nvCxnSpPr>
        <p:spPr>
          <a:xfrm>
            <a:off x="4005445" y="3881663"/>
            <a:ext cx="0" cy="394483"/>
          </a:xfrm>
          <a:prstGeom prst="straightConnector1">
            <a:avLst/>
          </a:prstGeom>
          <a:noFill/>
          <a:ln w="28575" cap="flat">
            <a:solidFill>
              <a:srgbClr val="FFC000"/>
            </a:solidFill>
            <a:prstDash val="solid"/>
            <a:round/>
            <a:headEnd type="none"/>
            <a:tailEnd type="oval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4" name="CuadroTexto 163"/>
          <p:cNvSpPr txBox="1"/>
          <p:nvPr/>
        </p:nvSpPr>
        <p:spPr>
          <a:xfrm>
            <a:off x="-52055" y="444921"/>
            <a:ext cx="1221111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 b="1" dirty="0" smtClean="0">
                <a:solidFill>
                  <a:srgbClr val="C00000"/>
                </a:solidFill>
              </a:rPr>
              <a:t>Plantillas</a:t>
            </a:r>
            <a:r>
              <a:rPr lang="es-MX" sz="1200" dirty="0" smtClean="0">
                <a:solidFill>
                  <a:srgbClr val="C00000"/>
                </a:solidFill>
              </a:rPr>
              <a:t> con información homologada a nivel nacional para el pago de pérdidas totales</a:t>
            </a:r>
            <a:r>
              <a:rPr kumimoji="0" lang="es-MX" sz="12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endParaRPr kumimoji="0" lang="es-MX" sz="12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65" name="Conector angular 164"/>
          <p:cNvCxnSpPr>
            <a:endCxn id="164" idx="3"/>
          </p:cNvCxnSpPr>
          <p:nvPr/>
        </p:nvCxnSpPr>
        <p:spPr>
          <a:xfrm rot="16200000" flipV="1">
            <a:off x="20952" y="2193189"/>
            <a:ext cx="2391339" cy="95130"/>
          </a:xfrm>
          <a:prstGeom prst="bentConnector2">
            <a:avLst/>
          </a:prstGeom>
          <a:noFill/>
          <a:ln w="25400" cap="flat">
            <a:solidFill>
              <a:srgbClr val="C00000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6" name="Imagen 16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98667">
                        <a14:foregroundMark x1="50222" y1="10667" x2="50222" y2="10667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58" y="2859945"/>
            <a:ext cx="576510" cy="57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81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25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459</Words>
  <Application>Microsoft Office PowerPoint</Application>
  <PresentationFormat>Presentación en pantalla (4:3)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Castro [coord. administrativo]</dc:creator>
  <cp:lastModifiedBy>Patricia Castro [coord. administrativo]</cp:lastModifiedBy>
  <cp:revision>25</cp:revision>
  <dcterms:modified xsi:type="dcterms:W3CDTF">2019-06-25T12:49:07Z</dcterms:modified>
</cp:coreProperties>
</file>