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302" r:id="rId5"/>
    <p:sldId id="263" r:id="rId6"/>
    <p:sldId id="268" r:id="rId7"/>
    <p:sldId id="281" r:id="rId8"/>
    <p:sldId id="278" r:id="rId9"/>
    <p:sldId id="287" r:id="rId10"/>
    <p:sldId id="288" r:id="rId11"/>
    <p:sldId id="289" r:id="rId12"/>
    <p:sldId id="290" r:id="rId13"/>
    <p:sldId id="291" r:id="rId14"/>
    <p:sldId id="292" r:id="rId15"/>
    <p:sldId id="303" r:id="rId16"/>
    <p:sldId id="294" r:id="rId17"/>
    <p:sldId id="298" r:id="rId18"/>
    <p:sldId id="299" r:id="rId19"/>
    <p:sldId id="304" r:id="rId20"/>
    <p:sldId id="297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CC41-7F59-4DD2-9BC6-1DE8048E3A1E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80D9-330B-491A-88C7-6160FD2AF8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12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CC41-7F59-4DD2-9BC6-1DE8048E3A1E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80D9-330B-491A-88C7-6160FD2AF8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25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CC41-7F59-4DD2-9BC6-1DE8048E3A1E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80D9-330B-491A-88C7-6160FD2AF8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067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082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CC41-7F59-4DD2-9BC6-1DE8048E3A1E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80D9-330B-491A-88C7-6160FD2AF8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748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CC41-7F59-4DD2-9BC6-1DE8048E3A1E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80D9-330B-491A-88C7-6160FD2AF8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23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CC41-7F59-4DD2-9BC6-1DE8048E3A1E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80D9-330B-491A-88C7-6160FD2AF8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983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CC41-7F59-4DD2-9BC6-1DE8048E3A1E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80D9-330B-491A-88C7-6160FD2AF8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670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CC41-7F59-4DD2-9BC6-1DE8048E3A1E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80D9-330B-491A-88C7-6160FD2AF8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39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CC41-7F59-4DD2-9BC6-1DE8048E3A1E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80D9-330B-491A-88C7-6160FD2AF8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62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CC41-7F59-4DD2-9BC6-1DE8048E3A1E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80D9-330B-491A-88C7-6160FD2AF8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61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CC41-7F59-4DD2-9BC6-1DE8048E3A1E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80D9-330B-491A-88C7-6160FD2AF8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27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4CC41-7F59-4DD2-9BC6-1DE8048E3A1E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80D9-330B-491A-88C7-6160FD2AF8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49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7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07358" y="148860"/>
            <a:ext cx="3511882" cy="481343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l" defTabSz="672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b="1" dirty="0">
                <a:ln w="0"/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AMIS – Daños Total</a:t>
            </a: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" y="809896"/>
            <a:ext cx="7693183" cy="603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050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260323" y="151141"/>
            <a:ext cx="3511882" cy="481343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l" defTabSz="672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b="1" dirty="0">
                <a:ln w="0"/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AMIS – Autos Total</a:t>
            </a: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" y="731520"/>
            <a:ext cx="7793095" cy="611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25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693" y="184862"/>
            <a:ext cx="3511882" cy="481343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l" defTabSz="672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b="1" dirty="0">
                <a:ln w="0"/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AMIS – Autos Residentes</a:t>
            </a:r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331"/>
            <a:ext cx="7840295" cy="616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427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29367" y="129788"/>
            <a:ext cx="3511882" cy="481343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l" defTabSz="672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b="1" dirty="0">
                <a:ln w="0"/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AMIS – Autos Camiones</a:t>
            </a: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131"/>
            <a:ext cx="7790304" cy="62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207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347804" y="348570"/>
            <a:ext cx="3511882" cy="481343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l" defTabSz="672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b="1" dirty="0">
                <a:ln w="0"/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AMIS – Autos Turistas</a:t>
            </a: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" y="1489165"/>
            <a:ext cx="8741297" cy="532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24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12672" y="191816"/>
            <a:ext cx="5608859" cy="481343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l" defTabSz="672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7208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200" b="1" dirty="0" smtClean="0">
                <a:ln w="0"/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 Resultados Aseguradoras</a:t>
            </a:r>
            <a:endParaRPr kumimoji="0" lang="es-ES_tradnl" sz="2200" b="1" i="0" u="none" strike="noStrike" kern="1200" cap="none" spc="0" normalizeH="0" baseline="0" noProof="0" dirty="0">
              <a:ln w="0"/>
              <a:solidFill>
                <a:srgbClr val="32859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" y="830090"/>
            <a:ext cx="7751169" cy="57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3617" y="6567487"/>
            <a:ext cx="27876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MX" sz="1100" u="none" dirty="0">
                <a:solidFill>
                  <a:srgbClr val="800080"/>
                </a:solidFill>
                <a:latin typeface="Gill Sans MT" pitchFamily="34" charset="0"/>
              </a:rPr>
              <a:t>Fuente: AMIS</a:t>
            </a:r>
            <a:r>
              <a:rPr lang="es-MX" altLang="es-MX" sz="1100" u="none" dirty="0">
                <a:solidFill>
                  <a:srgbClr val="800080"/>
                </a:solidFill>
                <a:latin typeface="Gill Sans MT" pitchFamily="34" charset="0"/>
              </a:rPr>
              <a:t>.</a:t>
            </a:r>
            <a:r>
              <a:rPr lang="es-ES" altLang="es-MX" sz="1100" u="none" dirty="0">
                <a:solidFill>
                  <a:srgbClr val="800080"/>
                </a:solidFill>
                <a:latin typeface="Gill Sans MT" pitchFamily="34" charset="0"/>
              </a:rPr>
              <a:t> S</a:t>
            </a:r>
            <a:r>
              <a:rPr lang="es-MX" altLang="es-MX" sz="1100" u="none" dirty="0" err="1">
                <a:solidFill>
                  <a:srgbClr val="800080"/>
                </a:solidFill>
                <a:latin typeface="Gill Sans MT" pitchFamily="34" charset="0"/>
              </a:rPr>
              <a:t>ó</a:t>
            </a:r>
            <a:r>
              <a:rPr lang="es-ES" altLang="es-MX" sz="1100" u="none" dirty="0">
                <a:solidFill>
                  <a:srgbClr val="800080"/>
                </a:solidFill>
                <a:latin typeface="Gill Sans MT" pitchFamily="34" charset="0"/>
              </a:rPr>
              <a:t>lo Mercado de Automóviles</a:t>
            </a:r>
            <a:r>
              <a:rPr lang="es-ES" altLang="es-MX" sz="1300" b="1" u="none" dirty="0">
                <a:solidFill>
                  <a:srgbClr val="800080"/>
                </a:solidFill>
                <a:latin typeface="Verdana" panose="020B0604030504040204" pitchFamily="34" charset="0"/>
              </a:rPr>
              <a:t>.</a:t>
            </a:r>
            <a:endParaRPr lang="es-ES" altLang="es-MX" sz="1800" u="none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2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90F87D8-B0A5-4484-B978-92B5DCFCEACE}"/>
              </a:ext>
            </a:extLst>
          </p:cNvPr>
          <p:cNvSpPr txBox="1">
            <a:spLocks/>
          </p:cNvSpPr>
          <p:nvPr/>
        </p:nvSpPr>
        <p:spPr>
          <a:xfrm>
            <a:off x="5897494" y="6474799"/>
            <a:ext cx="1746491" cy="190606"/>
          </a:xfrm>
          <a:prstGeom prst="rect">
            <a:avLst/>
          </a:prstGeom>
        </p:spPr>
        <p:txBody>
          <a:bodyPr vert="horz" lIns="45715" tIns="22857" rIns="45715" bIns="22857" rtlCol="0" anchor="b">
            <a:noAutofit/>
          </a:bodyPr>
          <a:lstStyle>
            <a:lvl1pPr algn="ctr" defTabSz="8126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06232">
              <a:defRPr/>
            </a:pP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432"/>
            <a:ext cx="8085909" cy="18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18" y="3677946"/>
            <a:ext cx="4640464" cy="251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477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063287"/>
            <a:ext cx="8229049" cy="57947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000" dirty="0" smtClean="0"/>
              <a:t>Doy respuesta en </a:t>
            </a:r>
            <a:r>
              <a:rPr lang="es-MX" sz="2000" dirty="0"/>
              <a:t>24 </a:t>
            </a:r>
            <a:r>
              <a:rPr lang="es-MX" sz="2000" dirty="0" err="1"/>
              <a:t>hrs</a:t>
            </a:r>
            <a:r>
              <a:rPr lang="es-MX" sz="2000" dirty="0"/>
              <a:t> o </a:t>
            </a:r>
            <a:r>
              <a:rPr lang="es-MX" sz="2000" dirty="0" smtClean="0"/>
              <a:t>menos, estoy disponible y/o me reporto a las llamadas.</a:t>
            </a:r>
          </a:p>
          <a:p>
            <a:pPr marL="0" indent="0" algn="just">
              <a:buNone/>
            </a:pPr>
            <a:endParaRPr lang="es-MX" sz="2000" dirty="0"/>
          </a:p>
          <a:p>
            <a:pPr algn="just"/>
            <a:r>
              <a:rPr lang="es-MX" sz="2000" dirty="0" smtClean="0"/>
              <a:t>Estoy en </a:t>
            </a:r>
            <a:r>
              <a:rPr lang="es-MX" sz="2000" dirty="0"/>
              <a:t>contacto con </a:t>
            </a:r>
            <a:r>
              <a:rPr lang="es-MX" sz="2000" dirty="0" smtClean="0"/>
              <a:t>las áreas </a:t>
            </a:r>
            <a:r>
              <a:rPr lang="es-MX" sz="2000" dirty="0"/>
              <a:t>comerciales, Agentes y </a:t>
            </a:r>
            <a:r>
              <a:rPr lang="es-MX" sz="2000" dirty="0" smtClean="0"/>
              <a:t>Clientes </a:t>
            </a:r>
            <a:r>
              <a:rPr lang="es-MX" sz="2000" dirty="0"/>
              <a:t>para </a:t>
            </a:r>
            <a:r>
              <a:rPr lang="es-MX" sz="2000" dirty="0" smtClean="0"/>
              <a:t>revisar pendientes o temas que se han complicado.</a:t>
            </a:r>
          </a:p>
          <a:p>
            <a:pPr marL="0" indent="0" algn="just">
              <a:buNone/>
            </a:pPr>
            <a:endParaRPr lang="es-MX" sz="2000" dirty="0"/>
          </a:p>
          <a:p>
            <a:pPr algn="just"/>
            <a:r>
              <a:rPr lang="es-MX" sz="2000" dirty="0" smtClean="0"/>
              <a:t>Tengo apertura </a:t>
            </a:r>
            <a:r>
              <a:rPr lang="es-MX" sz="2000" dirty="0"/>
              <a:t>para atender a C</a:t>
            </a:r>
            <a:r>
              <a:rPr lang="es-MX" sz="2000" dirty="0" smtClean="0"/>
              <a:t>lientes </a:t>
            </a:r>
            <a:r>
              <a:rPr lang="es-MX" sz="2000" dirty="0"/>
              <a:t>y </a:t>
            </a:r>
            <a:r>
              <a:rPr lang="es-MX" sz="2000" dirty="0" smtClean="0"/>
              <a:t>Agentes directamente, escucho </a:t>
            </a:r>
            <a:r>
              <a:rPr lang="es-MX" sz="2000" dirty="0"/>
              <a:t>y analizo los casos encomendados con actitud de servicio.</a:t>
            </a:r>
          </a:p>
          <a:p>
            <a:pPr marL="0" indent="0" algn="just">
              <a:buNone/>
            </a:pPr>
            <a:r>
              <a:rPr lang="es-MX" sz="2000" dirty="0" smtClean="0"/>
              <a:t> </a:t>
            </a:r>
            <a:endParaRPr lang="es-MX" sz="2000" dirty="0"/>
          </a:p>
          <a:p>
            <a:pPr algn="just"/>
            <a:r>
              <a:rPr lang="es-MX" sz="2000" dirty="0" smtClean="0"/>
              <a:t>Tomo </a:t>
            </a:r>
            <a:r>
              <a:rPr lang="es-MX" sz="2000" dirty="0"/>
              <a:t>decisiones y </a:t>
            </a:r>
            <a:r>
              <a:rPr lang="es-MX" sz="2000" dirty="0" smtClean="0"/>
              <a:t>busco la negociación para resolver.</a:t>
            </a:r>
          </a:p>
          <a:p>
            <a:pPr marL="342900" indent="-342900"/>
            <a:endParaRPr lang="es-MX" sz="2000" dirty="0" smtClean="0"/>
          </a:p>
          <a:p>
            <a:pPr marL="342900" indent="-342900"/>
            <a:r>
              <a:rPr lang="es-MX" sz="2000" dirty="0" smtClean="0"/>
              <a:t>Doy </a:t>
            </a:r>
            <a:r>
              <a:rPr lang="es-MX" sz="2000" dirty="0"/>
              <a:t>apoyo a cualquier duda o aclaración al área comercial de forma clara y precisa. </a:t>
            </a:r>
          </a:p>
          <a:p>
            <a:pPr marL="342900" indent="-342900"/>
            <a:endParaRPr lang="es-MX" sz="2000" dirty="0"/>
          </a:p>
          <a:p>
            <a:pPr marL="342900" indent="-342900"/>
            <a:r>
              <a:rPr lang="es-MX" sz="2000" dirty="0"/>
              <a:t>Acompaño a los Directores con los Clientes y/o Agentes</a:t>
            </a:r>
            <a:r>
              <a:rPr lang="es-MX" sz="2000" dirty="0" smtClean="0"/>
              <a:t>.</a:t>
            </a:r>
          </a:p>
          <a:p>
            <a:pPr marL="342900" indent="-342900"/>
            <a:endParaRPr lang="es-MX" sz="2000" dirty="0"/>
          </a:p>
          <a:p>
            <a:pPr marL="342900" indent="-342900"/>
            <a:r>
              <a:rPr lang="es-MX" sz="2000" dirty="0"/>
              <a:t>Visito a las Oficinas que dependen de mi Coordinación/Gerencia tanto locales como las que se encuentran en otras plazas.</a:t>
            </a:r>
          </a:p>
          <a:p>
            <a:pPr marL="342900" indent="-342900"/>
            <a:endParaRPr lang="es-MX" sz="2000" dirty="0"/>
          </a:p>
          <a:p>
            <a:pPr algn="just"/>
            <a:endParaRPr lang="es-MX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18563" y="100495"/>
            <a:ext cx="7024538" cy="962792"/>
          </a:xfrm>
          <a:prstGeom prst="rect">
            <a:avLst/>
          </a:prstGeom>
        </p:spPr>
        <p:txBody>
          <a:bodyPr vert="horz" lIns="91440" tIns="45719" rIns="91440" bIns="45719" rtlCol="0" anchor="ctr">
            <a:noAutofit/>
          </a:bodyPr>
          <a:lstStyle>
            <a:lvl1pPr algn="l" defTabSz="672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>
                <a:ln w="0"/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Reflexión y autoevaluación</a:t>
            </a:r>
            <a:endParaRPr lang="es-ES_tradnl" sz="2400" b="1" dirty="0">
              <a:ln w="0"/>
              <a:solidFill>
                <a:srgbClr val="328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05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3630" y="758489"/>
            <a:ext cx="786384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Desarrollo </a:t>
            </a:r>
            <a:r>
              <a:rPr lang="es-MX" sz="2000" dirty="0"/>
              <a:t>a mi equipo y los guío para que realicen sus funciones adecuadamente</a:t>
            </a:r>
            <a:r>
              <a:rPr lang="es-MX" sz="2000" dirty="0" smtClean="0"/>
              <a:t>.</a:t>
            </a:r>
            <a:r>
              <a:rPr lang="es-MX" sz="2000" dirty="0"/>
              <a:t> Mi equipo de ejecutivas o administrativas están preparadas para hacer la función de la Coordinación en su ausencia.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Me </a:t>
            </a:r>
            <a:r>
              <a:rPr lang="es-MX" sz="2000" dirty="0"/>
              <a:t>apoyo en las áreas de la Compañía (Jurídico, Valuación, Comercial, etc.) para resolver los temas que salen de mi </a:t>
            </a:r>
            <a:r>
              <a:rPr lang="es-MX" sz="2000" dirty="0" smtClean="0"/>
              <a:t>área.</a:t>
            </a:r>
            <a:endParaRPr lang="es-MX" sz="2000" dirty="0"/>
          </a:p>
          <a:p>
            <a:pPr algn="just"/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Tengo buena comunicación con mi jefe inmediato, si algún tema se sale de mi alcance lo escalo y doy respuesta</a:t>
            </a:r>
            <a:r>
              <a:rPr lang="es-MX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Reviso a detalle las Condiciones Especiales de los Clientes y aclaro las dudas sobre cada una para dar atencion en tiempo y forma, con ello evitaré un mal servicio.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 Tengo tacto y busco la mejor forma para dar una explicación a un Asegurado, Agente u Oficina.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Comunico las nuevas disposiciones hacia las áreas comerciales y los ajustadores.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18563" y="100495"/>
            <a:ext cx="7024538" cy="962792"/>
          </a:xfrm>
          <a:prstGeom prst="rect">
            <a:avLst/>
          </a:prstGeom>
        </p:spPr>
        <p:txBody>
          <a:bodyPr vert="horz" lIns="91440" tIns="45719" rIns="91440" bIns="45719" rtlCol="0" anchor="ctr">
            <a:noAutofit/>
          </a:bodyPr>
          <a:lstStyle>
            <a:lvl1pPr algn="l" defTabSz="672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>
                <a:ln w="0"/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Reflexión y autoevaluación</a:t>
            </a:r>
            <a:endParaRPr lang="es-ES_tradnl" sz="2400" b="1" dirty="0">
              <a:ln w="0"/>
              <a:solidFill>
                <a:srgbClr val="328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51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82730" y="884148"/>
            <a:ext cx="5608859" cy="481343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l" defTabSz="672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7208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200" cap="none" spc="0" normalizeH="0" baseline="0" noProof="0" dirty="0" smtClean="0">
                <a:ln w="0"/>
                <a:solidFill>
                  <a:srgbClr val="32859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Estructura de Servicio Quálitas</a:t>
            </a:r>
            <a:endParaRPr kumimoji="0" lang="es-ES_tradnl" sz="2200" b="1" i="0" u="none" strike="noStrike" kern="1200" cap="none" spc="0" normalizeH="0" baseline="0" noProof="0" dirty="0">
              <a:ln w="0"/>
              <a:solidFill>
                <a:srgbClr val="32859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29949"/>
              </p:ext>
            </p:extLst>
          </p:nvPr>
        </p:nvGraphicFramePr>
        <p:xfrm>
          <a:off x="2468816" y="1894114"/>
          <a:ext cx="6675184" cy="453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5" imgW="5821692" imgH="3953264" progId="Photoshop.Image.12">
                  <p:embed/>
                </p:oleObj>
              </mc:Choice>
              <mc:Fallback>
                <p:oleObj name="Image" r:id="rId5" imgW="5821692" imgH="3953264" progId="Photoshop.Image.12">
                  <p:embed/>
                  <p:pic>
                    <p:nvPicPr>
                      <p:cNvPr id="2970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816" y="1894114"/>
                        <a:ext cx="6675184" cy="4532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2 CuadroTexto"/>
          <p:cNvSpPr txBox="1">
            <a:spLocks noChangeArrowheads="1"/>
          </p:cNvSpPr>
          <p:nvPr/>
        </p:nvSpPr>
        <p:spPr bwMode="auto">
          <a:xfrm>
            <a:off x="82730" y="2060256"/>
            <a:ext cx="272578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MX" altLang="es-MX" sz="1400" u="none" dirty="0">
                <a:solidFill>
                  <a:srgbClr val="5A5A5A"/>
                </a:solidFill>
                <a:latin typeface="Gill Sans MT" pitchFamily="34" charset="0"/>
              </a:rPr>
              <a:t>Nuestro compromiso es...</a:t>
            </a:r>
            <a:endParaRPr lang="es-ES" altLang="es-MX" sz="1400" u="none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MX" altLang="es-MX" sz="1400" u="none" dirty="0">
                <a:solidFill>
                  <a:srgbClr val="747474"/>
                </a:solidFill>
                <a:latin typeface="Gill Sans MT" pitchFamily="34" charset="0"/>
              </a:rPr>
              <a:t>Brindar a nuestros clientes la satisfacción total de sus expectativas de servicio con: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MX" altLang="es-MX" sz="1400" u="none" dirty="0">
                <a:solidFill>
                  <a:srgbClr val="747474"/>
                </a:solidFill>
                <a:latin typeface="Gill Sans MT" pitchFamily="34" charset="0"/>
              </a:rPr>
              <a:t>     Amabilidad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MX" altLang="es-MX" sz="1400" u="none" dirty="0">
                <a:solidFill>
                  <a:srgbClr val="747474"/>
                </a:solidFill>
                <a:latin typeface="Gill Sans MT" pitchFamily="34" charset="0"/>
              </a:rPr>
              <a:t>     Calidad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MX" altLang="es-MX" sz="1400" u="none" dirty="0">
                <a:solidFill>
                  <a:srgbClr val="747474"/>
                </a:solidFill>
                <a:latin typeface="Gill Sans MT" pitchFamily="34" charset="0"/>
              </a:rPr>
              <a:t>     Oportunidad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MX" altLang="es-MX" sz="1400" u="none" dirty="0">
                <a:solidFill>
                  <a:srgbClr val="747474"/>
                </a:solidFill>
                <a:latin typeface="Gill Sans MT" pitchFamily="34" charset="0"/>
              </a:rPr>
              <a:t>     Atención personalizada 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MX" altLang="es-MX" sz="1400" u="none" dirty="0">
                <a:solidFill>
                  <a:srgbClr val="747474"/>
                </a:solidFill>
                <a:latin typeface="Gill Sans MT" pitchFamily="34" charset="0"/>
              </a:rPr>
              <a:t>     Costos razonables.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MX" altLang="es-MX" sz="1400" u="none" dirty="0">
                <a:solidFill>
                  <a:srgbClr val="747474"/>
                </a:solidFill>
                <a:latin typeface="Gill Sans MT" pitchFamily="34" charset="0"/>
              </a:rPr>
              <a:t>Estableciendo relaciones a largo plazo, basados en equidad, honestidad, buena </a:t>
            </a:r>
            <a:r>
              <a:rPr lang="es-MX" altLang="es-MX" sz="1400" u="none" dirty="0" smtClean="0">
                <a:solidFill>
                  <a:srgbClr val="747474"/>
                </a:solidFill>
                <a:latin typeface="Gill Sans MT" pitchFamily="34" charset="0"/>
              </a:rPr>
              <a:t>fe, </a:t>
            </a:r>
            <a:r>
              <a:rPr lang="es-MX" altLang="es-MX" sz="1400" u="none" dirty="0">
                <a:solidFill>
                  <a:srgbClr val="747474"/>
                </a:solidFill>
                <a:latin typeface="Gill Sans MT" pitchFamily="34" charset="0"/>
              </a:rPr>
              <a:t>y mutua confianza.</a:t>
            </a:r>
            <a:endParaRPr lang="es-ES" altLang="es-MX" sz="1400" u="none" dirty="0">
              <a:solidFill>
                <a:srgbClr val="747474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89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72418" y="597158"/>
            <a:ext cx="5448300" cy="5767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err="1" smtClean="0"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Quálitas</a:t>
            </a:r>
            <a:r>
              <a:rPr lang="es-MX" sz="2800" b="1" dirty="0" smtClean="0"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tiempo</a:t>
            </a:r>
            <a:endParaRPr lang="es-MX" sz="2800" b="1" dirty="0">
              <a:solidFill>
                <a:srgbClr val="328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92330" y="1885351"/>
            <a:ext cx="7511143" cy="4397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Cumplimos 25 años</a:t>
            </a:r>
          </a:p>
          <a:p>
            <a:endParaRPr lang="es-MX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Hemos transitado por momentos decisivos que han marcado nuestra existencia, crecimiento y consolidación.</a:t>
            </a:r>
          </a:p>
          <a:p>
            <a:pPr marL="0" indent="0" algn="just">
              <a:buNone/>
            </a:pP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alguna vez comenzó como una iniciativa de 13 inversionistas mexicanos, hoy es un ejemplo de superación, trabajo en equipo y apego a estrategias que han rendido frutos.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71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315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07104" y="518781"/>
            <a:ext cx="5448300" cy="5767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25 años de la Compañía lider del seguro automotriz.</a:t>
            </a:r>
            <a:endParaRPr lang="es-MX" sz="2800" b="1" dirty="0">
              <a:solidFill>
                <a:srgbClr val="328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408" t="51790" r="27611" b="20706"/>
          <a:stretch/>
        </p:blipFill>
        <p:spPr>
          <a:xfrm>
            <a:off x="0" y="5285760"/>
            <a:ext cx="9144000" cy="157224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58030" y="1404842"/>
            <a:ext cx="3808259" cy="19138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01611" y="1378177"/>
            <a:ext cx="4167900" cy="1661993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lvl="1" algn="ctr"/>
            <a:r>
              <a:rPr lang="es-MX" sz="2200" b="1" dirty="0" smtClean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1993</a:t>
            </a:r>
            <a:r>
              <a:rPr lang="es-MX" sz="1600" b="1" dirty="0" smtClean="0">
                <a:solidFill>
                  <a:srgbClr val="3285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13 </a:t>
            </a:r>
            <a:r>
              <a:rPr lang="es-MX" sz="1600" dirty="0"/>
              <a:t>inversionistas mexicanos fundan QUÁLITAS bajo la premisa de crear una compañía especializada en el seguro automotriz, capaz de brindar un servicio de excelencia.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65904" y="3746877"/>
            <a:ext cx="3808259" cy="13806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7104" y="3746877"/>
            <a:ext cx="34570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1996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La operación se extendió fuera del área metropolitana.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10 oficinas de servicio.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4284614" y="1312859"/>
            <a:ext cx="3963802" cy="17926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rgbClr val="3285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1994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Primera Oficina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115 Agente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38 Empleados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4.7 millones de primas emitidas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284614" y="3270582"/>
            <a:ext cx="3958415" cy="21708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352615" y="3296708"/>
            <a:ext cx="385188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3285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1998</a:t>
            </a:r>
            <a:endParaRPr lang="es-MX" sz="2200" b="1" dirty="0">
              <a:solidFill>
                <a:srgbClr val="32859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QUÁLITAS </a:t>
            </a:r>
            <a:r>
              <a:rPr lang="es-MX" dirty="0"/>
              <a:t>comienza a crecer. A tan solo cinco años de su fundación logra obtener utilidades antes de impuestos</a:t>
            </a:r>
            <a:r>
              <a:rPr lang="es-MX" dirty="0" smtClean="0"/>
              <a:t>.</a:t>
            </a: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Se incursiona en el segmento de flotillas.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8484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07104" y="518781"/>
            <a:ext cx="5448300" cy="5767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25 años de la Compañía lider del seguro automotriz.</a:t>
            </a:r>
            <a:endParaRPr lang="es-MX" sz="2800" b="1" dirty="0">
              <a:solidFill>
                <a:srgbClr val="328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408" t="51790" r="27611" b="20706"/>
          <a:stretch/>
        </p:blipFill>
        <p:spPr>
          <a:xfrm>
            <a:off x="0" y="5285760"/>
            <a:ext cx="9144000" cy="157224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7104" y="1239863"/>
            <a:ext cx="4056791" cy="23810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Oficina </a:t>
            </a:r>
            <a:r>
              <a:rPr lang="es-MX" dirty="0">
                <a:solidFill>
                  <a:schemeClr val="tx1"/>
                </a:solidFill>
              </a:rPr>
              <a:t>Cuajimalpa se constituye como el nodo central de datos y comunicaciones de </a:t>
            </a:r>
            <a:r>
              <a:rPr lang="es-MX" b="1" dirty="0">
                <a:solidFill>
                  <a:schemeClr val="tx1"/>
                </a:solidFill>
              </a:rPr>
              <a:t>QUÁLITAS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  <a:endParaRPr lang="es-MX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72 Oficinas, 2,190 Agentes, 205 Empleados, 725 millones de PE y 150,999 unidades aseguradas.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72000" y="1473925"/>
            <a:ext cx="4026903" cy="15766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rgbClr val="3285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/>
                </a:solidFill>
              </a:rPr>
              <a:t>QUÁLITAS </a:t>
            </a:r>
            <a:r>
              <a:rPr lang="es-MX" dirty="0">
                <a:solidFill>
                  <a:schemeClr val="tx1"/>
                </a:solidFill>
              </a:rPr>
              <a:t>adquiere la cartera de seguros de vehículos y casa habitación de Seguros Monterrey New York </a:t>
            </a:r>
            <a:r>
              <a:rPr lang="es-MX" dirty="0" err="1">
                <a:solidFill>
                  <a:schemeClr val="tx1"/>
                </a:solidFill>
              </a:rPr>
              <a:t>Life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7104" y="4017306"/>
            <a:ext cx="4074481" cy="15766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91 oficinas, 5,500 Agentes, 3.4% de participación en el mercado, 2 mil millones de PE, 392,500 unidades aseguradas.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28127" y="3285271"/>
            <a:ext cx="4269331" cy="2039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rgbClr val="3285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Se </a:t>
            </a:r>
            <a:r>
              <a:rPr lang="es-MX" dirty="0">
                <a:solidFill>
                  <a:schemeClr val="tx1"/>
                </a:solidFill>
              </a:rPr>
              <a:t>inaugura oficina San Angel, en donde se establece el sistema de telefonía 100% IP para manejar una red de voz interna y aplicaciones especializadas en servicios para Cabina Nacional.</a:t>
            </a:r>
          </a:p>
        </p:txBody>
      </p:sp>
    </p:spTree>
    <p:extLst>
      <p:ext uri="{BB962C8B-B14F-4D97-AF65-F5344CB8AC3E}">
        <p14:creationId xmlns:p14="http://schemas.microsoft.com/office/powerpoint/2010/main" val="3460123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408" t="51790" r="27611" b="20706"/>
          <a:stretch/>
        </p:blipFill>
        <p:spPr>
          <a:xfrm>
            <a:off x="0" y="5016137"/>
            <a:ext cx="9144000" cy="184186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07104" y="518781"/>
            <a:ext cx="5448300" cy="5767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25 años de la Compañía lider del seguro automotriz.</a:t>
            </a:r>
            <a:endParaRPr lang="es-MX" sz="2800" b="1" dirty="0">
              <a:solidFill>
                <a:srgbClr val="328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3550" y="1237217"/>
            <a:ext cx="3719043" cy="11122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rgbClr val="3285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/>
                </a:solidFill>
              </a:rPr>
              <a:t>QUÁLITAS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ingresa a la Bolsa Mexicana de Valores.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378498" y="1793324"/>
            <a:ext cx="4259597" cy="29687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02519" y="2024029"/>
            <a:ext cx="421155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Por </a:t>
            </a:r>
            <a:r>
              <a:rPr lang="es-MX" dirty="0"/>
              <a:t>primera vez y desde entonces </a:t>
            </a:r>
            <a:r>
              <a:rPr lang="es-MX" b="1" dirty="0"/>
              <a:t>QUÁLITAS</a:t>
            </a:r>
            <a:r>
              <a:rPr lang="es-MX" dirty="0"/>
              <a:t> alcanza el liderazgo en el ramo del seguro automotriz en México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Alianza con financieras automotrices.</a:t>
            </a: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19.4% participación en el mercado, 8.5 mil millones de PE y 1.35 millones de unidades aseguradas </a:t>
            </a:r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153550" y="2548254"/>
            <a:ext cx="3719043" cy="12782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rgbClr val="3285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2008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Inicio de operaciones en El Salvador.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3550" y="4117461"/>
            <a:ext cx="3719043" cy="12782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rgbClr val="3285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Comienza </a:t>
            </a:r>
            <a:r>
              <a:rPr lang="es-MX" dirty="0">
                <a:solidFill>
                  <a:schemeClr val="tx1"/>
                </a:solidFill>
              </a:rPr>
              <a:t>la creación de Oficinas en Desarrollo </a:t>
            </a:r>
            <a:r>
              <a:rPr lang="es-MX" dirty="0" err="1">
                <a:solidFill>
                  <a:schemeClr val="tx1"/>
                </a:solidFill>
              </a:rPr>
              <a:t>Quálitas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ODQ´s. </a:t>
            </a:r>
          </a:p>
        </p:txBody>
      </p:sp>
    </p:spTree>
    <p:extLst>
      <p:ext uri="{BB962C8B-B14F-4D97-AF65-F5344CB8AC3E}">
        <p14:creationId xmlns:p14="http://schemas.microsoft.com/office/powerpoint/2010/main" val="272037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408" t="51790" r="27611" b="20706"/>
          <a:stretch/>
        </p:blipFill>
        <p:spPr>
          <a:xfrm>
            <a:off x="-1" y="5000301"/>
            <a:ext cx="9144000" cy="184186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07104" y="518781"/>
            <a:ext cx="5448300" cy="5767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25 años de la Compañía lider del seguro automotriz.</a:t>
            </a:r>
            <a:endParaRPr lang="es-MX" sz="2800" b="1" dirty="0">
              <a:solidFill>
                <a:srgbClr val="328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85063" y="1279213"/>
            <a:ext cx="4045058" cy="16898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rgbClr val="3285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2014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Además </a:t>
            </a:r>
            <a:r>
              <a:rPr lang="es-MX" dirty="0">
                <a:solidFill>
                  <a:schemeClr val="tx1"/>
                </a:solidFill>
              </a:rPr>
              <a:t>de marcar una importante presencia en El Salvador y Costa Rica </a:t>
            </a:r>
            <a:r>
              <a:rPr lang="es-MX" b="1" dirty="0">
                <a:solidFill>
                  <a:schemeClr val="tx1"/>
                </a:solidFill>
              </a:rPr>
              <a:t>QUÁLITAS</a:t>
            </a:r>
            <a:r>
              <a:rPr lang="es-MX" dirty="0">
                <a:solidFill>
                  <a:schemeClr val="tx1"/>
                </a:solidFill>
              </a:rPr>
              <a:t> inicia sus operaciones en los Estados Unidos.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56287" y="2870794"/>
            <a:ext cx="3896490" cy="20349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ctr"/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Este </a:t>
            </a:r>
            <a:r>
              <a:rPr lang="es-MX" dirty="0">
                <a:solidFill>
                  <a:schemeClr val="tx1"/>
                </a:solidFill>
              </a:rPr>
              <a:t>año experimentamos un importante crecimiento del 50% en las primas emitidas y una participación de mercado del 31.5</a:t>
            </a:r>
            <a:r>
              <a:rPr lang="es-MX" dirty="0" smtClean="0">
                <a:solidFill>
                  <a:schemeClr val="tx1"/>
                </a:solidFill>
              </a:rPr>
              <a:t>%</a:t>
            </a:r>
            <a:endParaRPr lang="es-MX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12 mil Agentes.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07103" y="1255145"/>
            <a:ext cx="3896491" cy="12782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Constitución de </a:t>
            </a:r>
            <a:r>
              <a:rPr lang="es-MX" dirty="0" err="1" smtClean="0">
                <a:solidFill>
                  <a:schemeClr val="tx1"/>
                </a:solidFill>
              </a:rPr>
              <a:t>Quálitas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Controladora (QC)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572000" y="3076621"/>
            <a:ext cx="4045058" cy="20570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571999" y="3152731"/>
            <a:ext cx="40450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rgbClr val="3285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2018</a:t>
            </a:r>
          </a:p>
          <a:p>
            <a:pPr algn="just"/>
            <a:r>
              <a:rPr lang="es-MX" dirty="0" smtClean="0"/>
              <a:t>QUÁLITAS </a:t>
            </a:r>
            <a:r>
              <a:rPr lang="es-MX" dirty="0"/>
              <a:t>cuenta con la mayor obertura en el territorio nacional superando las 400 oficinas, más de 5000 empleados, 1200 ajustadores y 400 abogados </a:t>
            </a:r>
            <a:r>
              <a:rPr lang="es-MX" dirty="0" smtClean="0"/>
              <a:t>propios </a:t>
            </a:r>
            <a:r>
              <a:rPr lang="es-MX" dirty="0"/>
              <a:t>y el </a:t>
            </a:r>
            <a:r>
              <a:rPr lang="es-MX" dirty="0" smtClean="0"/>
              <a:t>apoyo </a:t>
            </a:r>
            <a:r>
              <a:rPr lang="es-MX" dirty="0"/>
              <a:t>de cerca de 14,000 AGENTES.</a:t>
            </a:r>
          </a:p>
        </p:txBody>
      </p:sp>
    </p:spTree>
    <p:extLst>
      <p:ext uri="{BB962C8B-B14F-4D97-AF65-F5344CB8AC3E}">
        <p14:creationId xmlns:p14="http://schemas.microsoft.com/office/powerpoint/2010/main" val="78964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4692925" y="4317119"/>
            <a:ext cx="4183763" cy="2267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/>
          <p:cNvSpPr/>
          <p:nvPr/>
        </p:nvSpPr>
        <p:spPr>
          <a:xfrm>
            <a:off x="286391" y="3886546"/>
            <a:ext cx="4183266" cy="28193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706843" y="1231138"/>
            <a:ext cx="4169845" cy="2817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304283" y="1140657"/>
            <a:ext cx="4183266" cy="2603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07104" y="518781"/>
            <a:ext cx="5448300" cy="5767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negocio</a:t>
            </a:r>
            <a:endParaRPr lang="es-MX" sz="2800" b="1" dirty="0">
              <a:solidFill>
                <a:srgbClr val="328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-346126" y="1283152"/>
            <a:ext cx="5448300" cy="5767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Excelencia en el Servicio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541970" y="1801638"/>
            <a:ext cx="5448300" cy="5767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2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0875" y="1774357"/>
            <a:ext cx="39787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Alta calidad en el servicio.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Tecnología de punta.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Red nacional de más de 400 oficinas.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Administración con experiencia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243884" y="3147519"/>
            <a:ext cx="5448300" cy="5767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400" b="1" dirty="0"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al servicio y no al posicionamiento.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695700" y="1644289"/>
            <a:ext cx="5448300" cy="5767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Especialización</a:t>
            </a:r>
            <a:endParaRPr lang="es-MX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706843" y="2156263"/>
            <a:ext cx="4350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Modelo de negocio único.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Compañía # 1 en seguro automotriz en México con importante participación en el mercado.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4747185" y="3448107"/>
            <a:ext cx="4183763" cy="7204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400" b="1" dirty="0" smtClean="0"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Flexibilidad para adaptarse a las necesidades del cliente.</a:t>
            </a:r>
            <a:endParaRPr lang="es-MX" sz="1400" b="1" dirty="0">
              <a:solidFill>
                <a:srgbClr val="328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86391" y="3986662"/>
            <a:ext cx="3744376" cy="4656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Descentralización</a:t>
            </a:r>
            <a:endParaRPr lang="es-MX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18586" y="4523703"/>
            <a:ext cx="4216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Toma de decisiones independiente de acuerdo a las necesidades de cada oficina de servicio.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Red de distribución al servicio del cliente.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594308" y="6129127"/>
            <a:ext cx="3567431" cy="5767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400" b="1" dirty="0" smtClean="0"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Alineación de intereses mediante compensacion variable.</a:t>
            </a:r>
            <a:endParaRPr lang="es-MX" sz="1400" b="1" dirty="0">
              <a:solidFill>
                <a:srgbClr val="328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4060656" y="4534273"/>
            <a:ext cx="5448300" cy="5767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 costos</a:t>
            </a:r>
            <a:endParaRPr lang="es-MX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747185" y="4940646"/>
            <a:ext cx="4350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Estricta política de costos.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Programa de indicadores de costos.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4747184" y="5863602"/>
            <a:ext cx="4183763" cy="7204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400" b="1" dirty="0" smtClean="0"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áreas de oportunidad en cada proceso</a:t>
            </a:r>
            <a:endParaRPr lang="es-MX" sz="1400" b="1" dirty="0">
              <a:solidFill>
                <a:srgbClr val="328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74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4118" t="44495" r="69779" b="35503"/>
          <a:stretch/>
        </p:blipFill>
        <p:spPr>
          <a:xfrm>
            <a:off x="250870" y="2734107"/>
            <a:ext cx="2757715" cy="12409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814" t="63092" r="77710" b="8085"/>
          <a:stretch/>
        </p:blipFill>
        <p:spPr>
          <a:xfrm>
            <a:off x="273536" y="4515017"/>
            <a:ext cx="2757715" cy="21749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9038" y="1816127"/>
            <a:ext cx="3041377" cy="559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0021" t="45949" r="49398" b="35778"/>
          <a:stretch/>
        </p:blipFill>
        <p:spPr>
          <a:xfrm>
            <a:off x="3335418" y="2409555"/>
            <a:ext cx="2856376" cy="13515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0523" t="62904" r="48996" b="24663"/>
          <a:stretch/>
        </p:blipFill>
        <p:spPr>
          <a:xfrm>
            <a:off x="3348481" y="3975078"/>
            <a:ext cx="2843313" cy="9198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9218" t="73642" r="51506" b="7708"/>
          <a:stretch/>
        </p:blipFill>
        <p:spPr>
          <a:xfrm>
            <a:off x="3348481" y="5160585"/>
            <a:ext cx="2843313" cy="14660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49297" t="45384" r="29920" b="35778"/>
          <a:stretch/>
        </p:blipFill>
        <p:spPr>
          <a:xfrm>
            <a:off x="6271305" y="4241830"/>
            <a:ext cx="2704012" cy="1306286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150417" y="1506809"/>
            <a:ext cx="3041377" cy="559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Desempeño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102623" y="3415140"/>
            <a:ext cx="3041377" cy="559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50870" y="416650"/>
            <a:ext cx="5128480" cy="559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Quálitas 2018</a:t>
            </a:r>
            <a:endParaRPr lang="es-MX" sz="2800" b="1" dirty="0">
              <a:solidFill>
                <a:srgbClr val="328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54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6042" y="593368"/>
            <a:ext cx="3511882" cy="481343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l" defTabSz="672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b="1" dirty="0">
                <a:ln w="0"/>
                <a:solidFill>
                  <a:srgbClr val="328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AMIS – Total</a:t>
            </a:r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" y="1293224"/>
            <a:ext cx="8197240" cy="554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681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946</Words>
  <Application>Microsoft Office PowerPoint</Application>
  <PresentationFormat>Presentación en pantalla (4:3)</PresentationFormat>
  <Paragraphs>121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Verdana</vt:lpstr>
      <vt:lpstr>Tema de Office</vt:lpstr>
      <vt:lpstr>Adobe Photoshop 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César Gustavo Montes [gerente aof sur]</dc:creator>
  <cp:lastModifiedBy>Mercedes Pérez [atención a oficinas foráneas]</cp:lastModifiedBy>
  <cp:revision>65</cp:revision>
  <dcterms:created xsi:type="dcterms:W3CDTF">2019-04-16T23:49:08Z</dcterms:created>
  <dcterms:modified xsi:type="dcterms:W3CDTF">2019-06-18T12:14:25Z</dcterms:modified>
</cp:coreProperties>
</file>