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8" r:id="rId2"/>
    <p:sldId id="257" r:id="rId3"/>
    <p:sldId id="273" r:id="rId4"/>
    <p:sldId id="287" r:id="rId5"/>
    <p:sldId id="259" r:id="rId6"/>
    <p:sldId id="274" r:id="rId7"/>
    <p:sldId id="288" r:id="rId8"/>
    <p:sldId id="275" r:id="rId9"/>
    <p:sldId id="277" r:id="rId10"/>
    <p:sldId id="281" r:id="rId11"/>
    <p:sldId id="282" r:id="rId12"/>
    <p:sldId id="262" r:id="rId13"/>
    <p:sldId id="284" r:id="rId14"/>
    <p:sldId id="261" r:id="rId15"/>
    <p:sldId id="283" r:id="rId16"/>
    <p:sldId id="264" r:id="rId17"/>
    <p:sldId id="265" r:id="rId18"/>
    <p:sldId id="263" r:id="rId19"/>
    <p:sldId id="286" r:id="rId20"/>
    <p:sldId id="285" r:id="rId21"/>
    <p:sldId id="256" r:id="rId2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7753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411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25075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5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8422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924506"/>
            <a:ext cx="5781329" cy="266295"/>
          </a:xfrm>
          <a:prstGeom prst="rect">
            <a:avLst/>
          </a:prstGeom>
        </p:spPr>
        <p:txBody>
          <a:bodyPr vert="horz" lIns="178591" tIns="89296" rIns="178591" bIns="8929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28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  <a:endParaRPr lang="es-ES_tradnl" sz="28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s-ES_tradnl" sz="2200" dirty="0" smtClean="0">
                <a:latin typeface="Arial"/>
                <a:cs typeface="Arial"/>
              </a:rPr>
              <a:t>Ing. Irma Pérez Piñera</a:t>
            </a: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9817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79735" y="2343434"/>
            <a:ext cx="4448175" cy="24621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1000" b="1" dirty="0">
                <a:solidFill>
                  <a:schemeClr val="accent5">
                    <a:lumMod val="75000"/>
                  </a:schemeClr>
                </a:solidFill>
              </a:rPr>
              <a:t>Convivimos con ellos diariamente.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79735" y="2627737"/>
            <a:ext cx="7916926" cy="24621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1000" b="1" dirty="0">
                <a:solidFill>
                  <a:srgbClr val="002060"/>
                </a:solidFill>
              </a:rPr>
              <a:t>No</a:t>
            </a:r>
            <a:r>
              <a:rPr lang="es-MX" sz="1000" b="1" dirty="0">
                <a:solidFill>
                  <a:schemeClr val="accent5">
                    <a:lumMod val="75000"/>
                  </a:schemeClr>
                </a:solidFill>
              </a:rPr>
              <a:t> nos damos cuenta que ayudamos en materializar  sus impactos.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9735" y="2854669"/>
            <a:ext cx="6893197" cy="43088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Nos 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apegamos 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a la rutina y no a la mejora continua.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18" name="Elipse 17"/>
          <p:cNvSpPr/>
          <p:nvPr/>
        </p:nvSpPr>
        <p:spPr>
          <a:xfrm>
            <a:off x="463645" y="2897924"/>
            <a:ext cx="394447" cy="39444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MX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2828925" y="4056677"/>
            <a:ext cx="2981325" cy="2628900"/>
          </a:xfrm>
          <a:prstGeom prst="ellipse">
            <a:avLst/>
          </a:prstGeom>
          <a:effectLst/>
        </p:spPr>
      </p:pic>
      <p:sp>
        <p:nvSpPr>
          <p:cNvPr id="20" name="Elipse 19"/>
          <p:cNvSpPr/>
          <p:nvPr/>
        </p:nvSpPr>
        <p:spPr>
          <a:xfrm>
            <a:off x="4394554" y="3993745"/>
            <a:ext cx="154856" cy="1548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2" name="Conector angular 21"/>
          <p:cNvCxnSpPr>
            <a:stCxn id="18" idx="4"/>
            <a:endCxn id="20" idx="0"/>
          </p:cNvCxnSpPr>
          <p:nvPr/>
        </p:nvCxnSpPr>
        <p:spPr>
          <a:xfrm rot="16200000" flipH="1">
            <a:off x="2215738" y="1737501"/>
            <a:ext cx="701374" cy="3811113"/>
          </a:xfrm>
          <a:prstGeom prst="bentConnector3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Elipse 22"/>
          <p:cNvSpPr/>
          <p:nvPr/>
        </p:nvSpPr>
        <p:spPr>
          <a:xfrm>
            <a:off x="543023" y="2040536"/>
            <a:ext cx="252639" cy="2526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979735" y="2026926"/>
            <a:ext cx="6046712" cy="24621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1000" b="1" dirty="0">
                <a:solidFill>
                  <a:schemeClr val="accent5">
                    <a:lumMod val="75000"/>
                  </a:schemeClr>
                </a:solidFill>
              </a:rPr>
              <a:t>No los identificamos </a:t>
            </a:r>
            <a:r>
              <a:rPr lang="es-MX" sz="1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(conciencia al riesgo</a:t>
            </a:r>
            <a:r>
              <a:rPr lang="es-MX" sz="1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).</a:t>
            </a:r>
            <a:endParaRPr lang="es-MX" sz="1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543022" y="2329253"/>
            <a:ext cx="252639" cy="2526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MX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541636" y="2619588"/>
            <a:ext cx="252639" cy="2526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MX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14337" y="646347"/>
            <a:ext cx="7111175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¿Qué pasa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con el personal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ante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la Administración de los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Riesgos?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33373" y="244126"/>
            <a:ext cx="1785492" cy="209226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El personal ante los Riesgos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2056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79735" y="2343434"/>
            <a:ext cx="4448175" cy="24621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1000" b="1" dirty="0">
                <a:solidFill>
                  <a:schemeClr val="accent5">
                    <a:lumMod val="75000"/>
                  </a:schemeClr>
                </a:solidFill>
              </a:rPr>
              <a:t>Convivimos con ellos diariamente.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79735" y="2627737"/>
            <a:ext cx="7916926" cy="24621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1000" b="1" dirty="0">
                <a:solidFill>
                  <a:srgbClr val="002060"/>
                </a:solidFill>
              </a:rPr>
              <a:t>No</a:t>
            </a:r>
            <a:r>
              <a:rPr lang="es-MX" sz="1000" b="1" dirty="0">
                <a:solidFill>
                  <a:schemeClr val="accent5">
                    <a:lumMod val="75000"/>
                  </a:schemeClr>
                </a:solidFill>
              </a:rPr>
              <a:t> nos damos cuenta que ayudamos en materializar  sus impactos.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9735" y="2904471"/>
            <a:ext cx="6893197" cy="24621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1000" b="1" dirty="0">
                <a:solidFill>
                  <a:schemeClr val="accent5">
                    <a:lumMod val="75000"/>
                  </a:schemeClr>
                </a:solidFill>
              </a:rPr>
              <a:t>Nos apegamos a la rutina y no a la mejora continua.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79735" y="3178121"/>
            <a:ext cx="7916926" cy="43088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just"/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Ausencia de documentación y formalización  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en los procesos.</a:t>
            </a:r>
            <a:endParaRPr lang="es-MX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19" name="Elipse 18"/>
          <p:cNvSpPr/>
          <p:nvPr/>
        </p:nvSpPr>
        <p:spPr>
          <a:xfrm>
            <a:off x="466752" y="3198394"/>
            <a:ext cx="394447" cy="39444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MX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2828925" y="4084109"/>
            <a:ext cx="2981325" cy="2628900"/>
          </a:xfrm>
          <a:prstGeom prst="ellipse">
            <a:avLst/>
          </a:prstGeom>
          <a:effectLst/>
        </p:spPr>
      </p:pic>
      <p:sp>
        <p:nvSpPr>
          <p:cNvPr id="20" name="Elipse 19"/>
          <p:cNvSpPr/>
          <p:nvPr/>
        </p:nvSpPr>
        <p:spPr>
          <a:xfrm>
            <a:off x="4656824" y="4098605"/>
            <a:ext cx="154856" cy="1548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2" name="Conector angular 21"/>
          <p:cNvCxnSpPr>
            <a:stCxn id="19" idx="4"/>
            <a:endCxn id="20" idx="0"/>
          </p:cNvCxnSpPr>
          <p:nvPr/>
        </p:nvCxnSpPr>
        <p:spPr>
          <a:xfrm rot="16200000" flipH="1">
            <a:off x="2446232" y="1810585"/>
            <a:ext cx="505764" cy="4070276"/>
          </a:xfrm>
          <a:prstGeom prst="bentConnector3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Elipse 22"/>
          <p:cNvSpPr/>
          <p:nvPr/>
        </p:nvSpPr>
        <p:spPr>
          <a:xfrm>
            <a:off x="543023" y="2040536"/>
            <a:ext cx="252639" cy="2526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979735" y="2026926"/>
            <a:ext cx="6046712" cy="24621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1000" b="1" dirty="0">
                <a:solidFill>
                  <a:schemeClr val="accent5">
                    <a:lumMod val="75000"/>
                  </a:schemeClr>
                </a:solidFill>
              </a:rPr>
              <a:t>No los identificamos </a:t>
            </a:r>
            <a:r>
              <a:rPr lang="es-MX" sz="1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(conciencia al riesgo</a:t>
            </a:r>
            <a:r>
              <a:rPr lang="es-MX" sz="1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).</a:t>
            </a:r>
            <a:endParaRPr lang="es-MX" sz="1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543022" y="2329253"/>
            <a:ext cx="252639" cy="2526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MX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541636" y="2619588"/>
            <a:ext cx="252639" cy="2526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MX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543023" y="2906235"/>
            <a:ext cx="252639" cy="2526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MX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33373" y="244126"/>
            <a:ext cx="1785492" cy="209226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El personal ante los Riesgos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14337" y="646347"/>
            <a:ext cx="7111175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¿Qué pasa con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el personal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ante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la Administración de los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Riesgos?</a:t>
            </a:r>
          </a:p>
        </p:txBody>
      </p:sp>
    </p:spTree>
    <p:extLst>
      <p:ext uri="{BB962C8B-B14F-4D97-AF65-F5344CB8AC3E}">
        <p14:creationId xmlns:p14="http://schemas.microsoft.com/office/powerpoint/2010/main" val="4092702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96090" y="2102043"/>
            <a:ext cx="1714963" cy="30777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1400" b="1" dirty="0" smtClean="0">
                <a:solidFill>
                  <a:schemeClr val="tx2">
                    <a:lumMod val="75000"/>
                  </a:schemeClr>
                </a:solidFill>
              </a:rPr>
              <a:t>Veamos </a:t>
            </a:r>
            <a:r>
              <a:rPr lang="es-MX" sz="1400" b="1" dirty="0">
                <a:solidFill>
                  <a:schemeClr val="tx2">
                    <a:lumMod val="75000"/>
                  </a:schemeClr>
                </a:solidFill>
              </a:rPr>
              <a:t>un ejemplo: </a:t>
            </a:r>
          </a:p>
        </p:txBody>
      </p:sp>
      <p:pic>
        <p:nvPicPr>
          <p:cNvPr id="6" name="TERRY TATE Office Linebacker - Marshall Thurber (Subs. Castellan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674" y="2083978"/>
            <a:ext cx="6229350" cy="46720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31863" y="649903"/>
            <a:ext cx="6628473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¿La rutina diaria, tiene riesgos que afectan la Rentabilidad y el Servicio?</a:t>
            </a:r>
            <a:endParaRPr lang="es-MX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92163" y="236671"/>
            <a:ext cx="2004470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Riesgos en la rutina diaria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33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14985" y="3461820"/>
            <a:ext cx="7077456" cy="861770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/>
            <a:r>
              <a:rPr lang="es-MX" sz="5000" b="1" dirty="0" smtClean="0">
                <a:solidFill>
                  <a:schemeClr val="accent5">
                    <a:lumMod val="75000"/>
                  </a:schemeClr>
                </a:solidFill>
              </a:rPr>
              <a:t>Reflexión sobre el video</a:t>
            </a:r>
            <a:endParaRPr lang="es-MX" sz="5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31863" y="649903"/>
            <a:ext cx="6628473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¿La rutina diaria, tiene riesgos que afectan la Rentabilidad y el Servicio?</a:t>
            </a:r>
            <a:endParaRPr lang="es-MX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92163" y="236671"/>
            <a:ext cx="2004470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Riesgos en la rutina diaria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557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31863" y="645639"/>
            <a:ext cx="6628473" cy="147732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¿Cuáles son los efectos de una inadecuada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Administración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del Riesgo Operativo?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3587" y="3205223"/>
            <a:ext cx="3962400" cy="2631649"/>
          </a:xfrm>
          <a:prstGeom prst="round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2" name="Elipse 11"/>
          <p:cNvSpPr/>
          <p:nvPr/>
        </p:nvSpPr>
        <p:spPr>
          <a:xfrm>
            <a:off x="2297672" y="4638101"/>
            <a:ext cx="154856" cy="1548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3" name="Conector angular 12"/>
          <p:cNvCxnSpPr>
            <a:stCxn id="24" idx="1"/>
            <a:endCxn id="12" idx="2"/>
          </p:cNvCxnSpPr>
          <p:nvPr/>
        </p:nvCxnSpPr>
        <p:spPr>
          <a:xfrm rot="10800000" flipH="1" flipV="1">
            <a:off x="506708" y="2692545"/>
            <a:ext cx="1790963" cy="2022984"/>
          </a:xfrm>
          <a:prstGeom prst="bentConnector3">
            <a:avLst>
              <a:gd name="adj1" fmla="val -12764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Elipse 16"/>
          <p:cNvSpPr/>
          <p:nvPr/>
        </p:nvSpPr>
        <p:spPr>
          <a:xfrm>
            <a:off x="6601169" y="4638101"/>
            <a:ext cx="154856" cy="1548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8" name="Conector angular 17"/>
          <p:cNvCxnSpPr>
            <a:stCxn id="25" idx="3"/>
            <a:endCxn id="17" idx="6"/>
          </p:cNvCxnSpPr>
          <p:nvPr/>
        </p:nvCxnSpPr>
        <p:spPr>
          <a:xfrm flipH="1">
            <a:off x="6756025" y="2692545"/>
            <a:ext cx="1914962" cy="2022984"/>
          </a:xfrm>
          <a:prstGeom prst="bentConnector3">
            <a:avLst>
              <a:gd name="adj1" fmla="val -11938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Rectángulo redondeado 23"/>
          <p:cNvSpPr/>
          <p:nvPr/>
        </p:nvSpPr>
        <p:spPr>
          <a:xfrm>
            <a:off x="506709" y="2493762"/>
            <a:ext cx="3746286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Efectos en el Negocio</a:t>
            </a:r>
          </a:p>
        </p:txBody>
      </p:sp>
      <p:sp>
        <p:nvSpPr>
          <p:cNvPr id="25" name="Rectángulo redondeado 24"/>
          <p:cNvSpPr/>
          <p:nvPr/>
        </p:nvSpPr>
        <p:spPr>
          <a:xfrm>
            <a:off x="4924701" y="2493762"/>
            <a:ext cx="3746286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b="1" dirty="0" smtClean="0">
                <a:solidFill>
                  <a:schemeClr val="accent4">
                    <a:lumMod val="75000"/>
                  </a:schemeClr>
                </a:solidFill>
              </a:rPr>
              <a:t>Efectos en el Personal</a:t>
            </a:r>
          </a:p>
        </p:txBody>
      </p:sp>
      <p:sp>
        <p:nvSpPr>
          <p:cNvPr id="26" name="Rectángulo redondeado 25"/>
          <p:cNvSpPr/>
          <p:nvPr/>
        </p:nvSpPr>
        <p:spPr>
          <a:xfrm>
            <a:off x="2866835" y="5829731"/>
            <a:ext cx="3405715" cy="27154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b="1" dirty="0" smtClean="0">
                <a:solidFill>
                  <a:srgbClr val="FF0000"/>
                </a:solidFill>
              </a:rPr>
              <a:t>Riesgos Operativos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39540" y="236671"/>
            <a:ext cx="2204917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Efectos del Riesgo Operativo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3547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540" y="236671"/>
            <a:ext cx="2204917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Efectos del Riesgo Operativo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06709" y="2493762"/>
            <a:ext cx="3746286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Efectos en el Negocio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4924701" y="2493762"/>
            <a:ext cx="3746286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b="1" dirty="0" smtClean="0">
                <a:solidFill>
                  <a:schemeClr val="accent4">
                    <a:lumMod val="75000"/>
                  </a:schemeClr>
                </a:solidFill>
              </a:rPr>
              <a:t>Efectos en el Personal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06708" y="3122427"/>
            <a:ext cx="3746287" cy="1826800"/>
          </a:xfrm>
          <a:prstGeom prst="roundRect">
            <a:avLst>
              <a:gd name="adj" fmla="val 9659"/>
            </a:avLst>
          </a:prstGeom>
          <a:solidFill>
            <a:schemeClr val="bg1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355600" indent="-1778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7030A0"/>
                </a:solidFill>
              </a:rPr>
              <a:t>Incrementa el costo</a:t>
            </a:r>
          </a:p>
          <a:p>
            <a:pPr marL="355600" indent="-1778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7030A0"/>
                </a:solidFill>
              </a:rPr>
              <a:t>Incrementa la nómina</a:t>
            </a:r>
          </a:p>
          <a:p>
            <a:pPr marL="355600" indent="-1778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7030A0"/>
                </a:solidFill>
              </a:rPr>
              <a:t>Incrementa el tiempo</a:t>
            </a:r>
          </a:p>
          <a:p>
            <a:pPr marL="355600" indent="-1778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7030A0"/>
                </a:solidFill>
              </a:rPr>
              <a:t>Reduce la </a:t>
            </a:r>
            <a:r>
              <a:rPr lang="es-MX" sz="2000" b="1" dirty="0" smtClean="0">
                <a:solidFill>
                  <a:srgbClr val="7030A0"/>
                </a:solidFill>
              </a:rPr>
              <a:t>CALIDAD</a:t>
            </a:r>
          </a:p>
          <a:p>
            <a:pPr marL="355600" indent="-1778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7030A0"/>
                </a:solidFill>
              </a:rPr>
              <a:t>Reduce el </a:t>
            </a:r>
            <a:r>
              <a:rPr lang="es-MX" sz="2000" b="1" dirty="0" smtClean="0">
                <a:solidFill>
                  <a:srgbClr val="7030A0"/>
                </a:solidFill>
              </a:rPr>
              <a:t>SERVICIO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4924700" y="3122427"/>
            <a:ext cx="3746287" cy="1826800"/>
          </a:xfrm>
          <a:prstGeom prst="roundRect">
            <a:avLst>
              <a:gd name="adj" fmla="val 6656"/>
            </a:avLst>
          </a:prstGeom>
          <a:solidFill>
            <a:schemeClr val="bg1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355600" indent="-1778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</a:rPr>
              <a:t>Causa fatiga física</a:t>
            </a:r>
          </a:p>
          <a:p>
            <a:pPr marL="355600" indent="-1778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</a:rPr>
              <a:t>Causa fatiga emocional</a:t>
            </a:r>
          </a:p>
          <a:p>
            <a:pPr marL="355600" indent="-1778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</a:rPr>
              <a:t>Incrementa la frustración</a:t>
            </a:r>
          </a:p>
          <a:p>
            <a:pPr marL="355600" indent="-1778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</a:rPr>
              <a:t>Incrementa el estrés</a:t>
            </a:r>
          </a:p>
          <a:p>
            <a:pPr marL="355600" indent="-1778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</a:rPr>
              <a:t>Causa que </a:t>
            </a: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</a:rPr>
              <a:t>se culpe a otros</a:t>
            </a:r>
          </a:p>
          <a:p>
            <a:pPr marL="355600" indent="-1778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</a:rPr>
              <a:t>Pérdida de tiempo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2866835" y="6113195"/>
            <a:ext cx="3405715" cy="27154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b="1" dirty="0" smtClean="0">
                <a:solidFill>
                  <a:srgbClr val="FF0000"/>
                </a:solidFill>
              </a:rPr>
              <a:t>Riesgos Operativos</a:t>
            </a:r>
          </a:p>
        </p:txBody>
      </p:sp>
      <p:sp>
        <p:nvSpPr>
          <p:cNvPr id="14" name="Elipse 13"/>
          <p:cNvSpPr/>
          <p:nvPr/>
        </p:nvSpPr>
        <p:spPr>
          <a:xfrm>
            <a:off x="2608568" y="6174293"/>
            <a:ext cx="154856" cy="1548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5" name="Conector angular 14"/>
          <p:cNvCxnSpPr>
            <a:stCxn id="9" idx="1"/>
            <a:endCxn id="14" idx="2"/>
          </p:cNvCxnSpPr>
          <p:nvPr/>
        </p:nvCxnSpPr>
        <p:spPr>
          <a:xfrm rot="10800000" flipH="1" flipV="1">
            <a:off x="506708" y="4035827"/>
            <a:ext cx="2101860" cy="2215894"/>
          </a:xfrm>
          <a:prstGeom prst="bentConnector3">
            <a:avLst>
              <a:gd name="adj1" fmla="val -10876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Elipse 15"/>
          <p:cNvSpPr/>
          <p:nvPr/>
        </p:nvSpPr>
        <p:spPr>
          <a:xfrm>
            <a:off x="6354281" y="6174293"/>
            <a:ext cx="154856" cy="1548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7" name="Conector angular 16"/>
          <p:cNvCxnSpPr>
            <a:stCxn id="10" idx="3"/>
            <a:endCxn id="16" idx="6"/>
          </p:cNvCxnSpPr>
          <p:nvPr/>
        </p:nvCxnSpPr>
        <p:spPr>
          <a:xfrm flipH="1">
            <a:off x="6509137" y="4035827"/>
            <a:ext cx="2161850" cy="2215894"/>
          </a:xfrm>
          <a:prstGeom prst="bentConnector3">
            <a:avLst>
              <a:gd name="adj1" fmla="val -10574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Rectángulo redondeado 17"/>
          <p:cNvSpPr/>
          <p:nvPr/>
        </p:nvSpPr>
        <p:spPr>
          <a:xfrm>
            <a:off x="1582022" y="5312732"/>
            <a:ext cx="6033433" cy="29869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b="1" dirty="0" smtClean="0">
                <a:solidFill>
                  <a:schemeClr val="bg1"/>
                </a:solidFill>
              </a:rPr>
              <a:t>AMBAS SITUACIONES POTENCIALIZAN</a:t>
            </a:r>
          </a:p>
        </p:txBody>
      </p:sp>
      <p:sp>
        <p:nvSpPr>
          <p:cNvPr id="20" name="Flecha abajo 19"/>
          <p:cNvSpPr/>
          <p:nvPr/>
        </p:nvSpPr>
        <p:spPr>
          <a:xfrm>
            <a:off x="4325604" y="5732391"/>
            <a:ext cx="517343" cy="271972"/>
          </a:xfrm>
          <a:prstGeom prst="downArrow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31863" y="645639"/>
            <a:ext cx="6628473" cy="147732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¿Cuáles son los efectos de una inadecuada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Administración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del Riesgo Operativo?</a:t>
            </a:r>
          </a:p>
        </p:txBody>
      </p:sp>
    </p:spTree>
    <p:extLst>
      <p:ext uri="{BB962C8B-B14F-4D97-AF65-F5344CB8AC3E}">
        <p14:creationId xmlns:p14="http://schemas.microsoft.com/office/powerpoint/2010/main" val="293889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419" y="2727297"/>
            <a:ext cx="8317064" cy="140738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16594" y="236671"/>
            <a:ext cx="2425409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Impactos financieros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8440205" y="1289777"/>
            <a:ext cx="203008" cy="203008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 smtClean="0">
                <a:solidFill>
                  <a:schemeClr val="bg1"/>
                </a:solidFill>
              </a:rPr>
              <a:t>5</a:t>
            </a:r>
            <a:endParaRPr lang="es-MX" sz="1400" b="1" dirty="0">
              <a:solidFill>
                <a:schemeClr val="bg1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298001" y="4687344"/>
            <a:ext cx="417415" cy="41741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700" b="1" dirty="0">
                <a:solidFill>
                  <a:schemeClr val="accent4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61142" y="4698074"/>
            <a:ext cx="77070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500" b="1" dirty="0" smtClean="0">
                <a:solidFill>
                  <a:schemeClr val="accent5">
                    <a:lumMod val="75000"/>
                  </a:schemeClr>
                </a:solidFill>
              </a:rPr>
              <a:t>$ 19,296,678</a:t>
            </a:r>
            <a:r>
              <a:rPr lang="es-MX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s-MX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83 siniestros </a:t>
            </a:r>
            <a:r>
              <a:rPr lang="es-MX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ficticios,</a:t>
            </a:r>
            <a:r>
              <a:rPr lang="es-MX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MX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unidades </a:t>
            </a:r>
            <a:r>
              <a:rPr lang="es-MX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correspondientes </a:t>
            </a:r>
            <a:r>
              <a:rPr lang="es-MX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modelos </a:t>
            </a:r>
            <a:r>
              <a:rPr lang="es-MX" sz="15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semi</a:t>
            </a:r>
            <a:r>
              <a:rPr lang="es-MX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-nuevos.</a:t>
            </a:r>
            <a:endParaRPr lang="es-MX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5582213" y="3307696"/>
            <a:ext cx="203008" cy="203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accent4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" name="Elipse 9"/>
          <p:cNvSpPr/>
          <p:nvPr/>
        </p:nvSpPr>
        <p:spPr>
          <a:xfrm>
            <a:off x="298001" y="5270890"/>
            <a:ext cx="417415" cy="41741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MX" sz="1400" b="1" dirty="0" smtClean="0">
                <a:solidFill>
                  <a:schemeClr val="accent4">
                    <a:lumMod val="75000"/>
                  </a:schemeClr>
                </a:solidFill>
              </a:rPr>
              <a:t>2.1</a:t>
            </a:r>
            <a:endParaRPr lang="es-MX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58686" y="5308216"/>
            <a:ext cx="75815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500" b="1" dirty="0" smtClean="0">
                <a:solidFill>
                  <a:schemeClr val="accent5">
                    <a:lumMod val="75000"/>
                  </a:schemeClr>
                </a:solidFill>
              </a:rPr>
              <a:t>$ 1,877,264</a:t>
            </a:r>
            <a:r>
              <a:rPr lang="es-MX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Pago </a:t>
            </a:r>
            <a:r>
              <a:rPr lang="es-MX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daños a terceros </a:t>
            </a:r>
            <a:r>
              <a:rPr lang="es-MX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improcedentes.</a:t>
            </a:r>
            <a:endParaRPr lang="es-MX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67077" y="5850636"/>
            <a:ext cx="731709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500" b="1" dirty="0" smtClean="0">
                <a:solidFill>
                  <a:schemeClr val="accent5">
                    <a:lumMod val="75000"/>
                  </a:schemeClr>
                </a:solidFill>
              </a:rPr>
              <a:t>$ 62,268</a:t>
            </a:r>
            <a:r>
              <a:rPr lang="es-MX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Autorización del cambio indebido del motor a un vehículo. </a:t>
            </a:r>
            <a:endParaRPr lang="es-MX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5581151" y="3606688"/>
            <a:ext cx="203008" cy="203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endParaRPr lang="es-MX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31863" y="659047"/>
            <a:ext cx="6628473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¿Los Riesgos Operativos tienen impactos financieros?</a:t>
            </a:r>
            <a:endParaRPr lang="es-MX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506709" y="2009130"/>
            <a:ext cx="4688746" cy="3975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solidFill>
                  <a:schemeClr val="accent4">
                    <a:lumMod val="75000"/>
                  </a:schemeClr>
                </a:solidFill>
              </a:rPr>
              <a:t>SÍ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, veamos algunos ejemplos:</a:t>
            </a:r>
          </a:p>
        </p:txBody>
      </p:sp>
      <p:sp>
        <p:nvSpPr>
          <p:cNvPr id="18" name="Elipse 17"/>
          <p:cNvSpPr/>
          <p:nvPr/>
        </p:nvSpPr>
        <p:spPr>
          <a:xfrm>
            <a:off x="298001" y="5804281"/>
            <a:ext cx="417415" cy="41741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MX" sz="1400" b="1" dirty="0" smtClean="0">
                <a:solidFill>
                  <a:schemeClr val="accent4">
                    <a:lumMod val="75000"/>
                  </a:schemeClr>
                </a:solidFill>
              </a:rPr>
              <a:t>2.1</a:t>
            </a:r>
            <a:endParaRPr lang="es-MX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4831662" y="4235647"/>
            <a:ext cx="3879160" cy="27699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r"/>
            <a:r>
              <a:rPr lang="es-MX" sz="1200" b="1" dirty="0">
                <a:solidFill>
                  <a:schemeClr val="accent5">
                    <a:lumMod val="75000"/>
                  </a:schemeClr>
                </a:solidFill>
              </a:rPr>
              <a:t>Fuente:  </a:t>
            </a:r>
            <a:r>
              <a:rPr lang="es-MX" sz="1200" b="1" dirty="0" smtClean="0">
                <a:solidFill>
                  <a:schemeClr val="accent5">
                    <a:lumMod val="75000"/>
                  </a:schemeClr>
                </a:solidFill>
              </a:rPr>
              <a:t>Base de Eventos de Pérdida</a:t>
            </a:r>
            <a:endParaRPr lang="es-MX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4522305" y="4234061"/>
            <a:ext cx="4168639" cy="0"/>
          </a:xfrm>
          <a:prstGeom prst="line">
            <a:avLst/>
          </a:prstGeom>
          <a:noFill/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83866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3840" y="236671"/>
            <a:ext cx="2204917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Asociación con otros Riesgos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31863" y="663927"/>
            <a:ext cx="6628473" cy="147732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just"/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Un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riesgo materializado, tiene asociación con otros potenciales Riesgos para el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Negocio</a:t>
            </a:r>
            <a:endParaRPr lang="es-MX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154889" y="5433877"/>
            <a:ext cx="3668865" cy="40010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Exposición reputacional</a:t>
            </a:r>
            <a:endParaRPr lang="es-MX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071410" y="2321770"/>
            <a:ext cx="3668865" cy="40010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Pérdida económica</a:t>
            </a:r>
            <a:endParaRPr lang="es-MX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759171" y="2709378"/>
            <a:ext cx="3668865" cy="40010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Pérdida de clientes</a:t>
            </a:r>
            <a:endParaRPr lang="es-MX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128500" y="3274514"/>
            <a:ext cx="4057028" cy="40010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Pérdida de confianza en el personal</a:t>
            </a:r>
            <a:endParaRPr lang="es-MX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323176" y="3857001"/>
            <a:ext cx="3668865" cy="40010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Recisión de empleo</a:t>
            </a:r>
            <a:endParaRPr lang="es-MX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128500" y="4440828"/>
            <a:ext cx="3668865" cy="40010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Pérdida de competitividad</a:t>
            </a:r>
            <a:endParaRPr lang="es-MX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797381" y="5005163"/>
            <a:ext cx="3668865" cy="40010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Incremento de quejas y litigios</a:t>
            </a:r>
            <a:endParaRPr lang="es-MX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3" y="2336255"/>
            <a:ext cx="3505772" cy="3505772"/>
          </a:xfrm>
          <a:prstGeom prst="ellipse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</p:pic>
      <p:sp>
        <p:nvSpPr>
          <p:cNvPr id="8" name="Rectángulo 7"/>
          <p:cNvSpPr/>
          <p:nvPr/>
        </p:nvSpPr>
        <p:spPr>
          <a:xfrm>
            <a:off x="653679" y="4302356"/>
            <a:ext cx="3246064" cy="369328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/>
            <a:r>
              <a:rPr lang="es-MX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Riesgo materializado</a:t>
            </a:r>
            <a:endParaRPr lang="es-MX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2636333" y="5560355"/>
            <a:ext cx="154856" cy="1548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3354760" y="5127788"/>
            <a:ext cx="154856" cy="1548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3805534" y="3983141"/>
            <a:ext cx="154856" cy="1548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3723071" y="3408710"/>
            <a:ext cx="154856" cy="1548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3361237" y="2832553"/>
            <a:ext cx="154856" cy="1548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0" name="Elipse 39"/>
          <p:cNvSpPr/>
          <p:nvPr/>
        </p:nvSpPr>
        <p:spPr>
          <a:xfrm>
            <a:off x="2558905" y="2444398"/>
            <a:ext cx="154856" cy="1548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46" name="Conector recto 45"/>
          <p:cNvCxnSpPr>
            <a:stCxn id="40" idx="6"/>
            <a:endCxn id="10" idx="1"/>
          </p:cNvCxnSpPr>
          <p:nvPr/>
        </p:nvCxnSpPr>
        <p:spPr>
          <a:xfrm flipV="1">
            <a:off x="2713761" y="2521823"/>
            <a:ext cx="1357649" cy="3"/>
          </a:xfrm>
          <a:prstGeom prst="line">
            <a:avLst/>
          </a:prstGeom>
          <a:noFill/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Conector recto 47"/>
          <p:cNvCxnSpPr>
            <a:stCxn id="39" idx="6"/>
            <a:endCxn id="11" idx="1"/>
          </p:cNvCxnSpPr>
          <p:nvPr/>
        </p:nvCxnSpPr>
        <p:spPr>
          <a:xfrm flipV="1">
            <a:off x="3516093" y="2909431"/>
            <a:ext cx="1243078" cy="550"/>
          </a:xfrm>
          <a:prstGeom prst="line">
            <a:avLst/>
          </a:prstGeom>
          <a:noFill/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Conector recto 50"/>
          <p:cNvCxnSpPr>
            <a:stCxn id="36" idx="6"/>
            <a:endCxn id="12" idx="1"/>
          </p:cNvCxnSpPr>
          <p:nvPr/>
        </p:nvCxnSpPr>
        <p:spPr>
          <a:xfrm flipV="1">
            <a:off x="3877927" y="3474567"/>
            <a:ext cx="1250573" cy="11571"/>
          </a:xfrm>
          <a:prstGeom prst="line">
            <a:avLst/>
          </a:prstGeom>
          <a:noFill/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Conector recto 54"/>
          <p:cNvCxnSpPr>
            <a:stCxn id="31" idx="6"/>
            <a:endCxn id="13" idx="1"/>
          </p:cNvCxnSpPr>
          <p:nvPr/>
        </p:nvCxnSpPr>
        <p:spPr>
          <a:xfrm flipV="1">
            <a:off x="3960390" y="4057054"/>
            <a:ext cx="1362786" cy="3515"/>
          </a:xfrm>
          <a:prstGeom prst="line">
            <a:avLst/>
          </a:prstGeom>
          <a:noFill/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Conector recto 57"/>
          <p:cNvCxnSpPr>
            <a:stCxn id="70" idx="6"/>
            <a:endCxn id="14" idx="1"/>
          </p:cNvCxnSpPr>
          <p:nvPr/>
        </p:nvCxnSpPr>
        <p:spPr>
          <a:xfrm flipV="1">
            <a:off x="3882962" y="4640881"/>
            <a:ext cx="1245538" cy="1425"/>
          </a:xfrm>
          <a:prstGeom prst="line">
            <a:avLst/>
          </a:prstGeom>
          <a:noFill/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Conector recto 60"/>
          <p:cNvCxnSpPr>
            <a:stCxn id="22" idx="6"/>
            <a:endCxn id="16" idx="1"/>
          </p:cNvCxnSpPr>
          <p:nvPr/>
        </p:nvCxnSpPr>
        <p:spPr>
          <a:xfrm>
            <a:off x="3509616" y="5205216"/>
            <a:ext cx="1287765" cy="0"/>
          </a:xfrm>
          <a:prstGeom prst="line">
            <a:avLst/>
          </a:prstGeom>
          <a:noFill/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Conector recto 64"/>
          <p:cNvCxnSpPr>
            <a:stCxn id="18" idx="6"/>
            <a:endCxn id="9" idx="1"/>
          </p:cNvCxnSpPr>
          <p:nvPr/>
        </p:nvCxnSpPr>
        <p:spPr>
          <a:xfrm flipV="1">
            <a:off x="2791189" y="5633930"/>
            <a:ext cx="1363700" cy="3853"/>
          </a:xfrm>
          <a:prstGeom prst="line">
            <a:avLst/>
          </a:prstGeom>
          <a:noFill/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Elipse 69"/>
          <p:cNvSpPr/>
          <p:nvPr/>
        </p:nvSpPr>
        <p:spPr>
          <a:xfrm>
            <a:off x="3728106" y="4564878"/>
            <a:ext cx="154856" cy="15485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540423" y="6150641"/>
            <a:ext cx="3349581" cy="400105"/>
          </a:xfrm>
          <a:prstGeom prst="rect">
            <a:avLst/>
          </a:prstGeom>
          <a:solidFill>
            <a:srgbClr val="FFFF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0000"/>
                </a:solidFill>
              </a:rPr>
              <a:t>Decremento / Disminución 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5253094" y="6073275"/>
            <a:ext cx="3384833" cy="585026"/>
          </a:xfrm>
          <a:prstGeom prst="rect">
            <a:avLst/>
          </a:prstGeom>
          <a:solidFill>
            <a:srgbClr val="FFFF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000" b="1" dirty="0" smtClean="0">
                <a:solidFill>
                  <a:schemeClr val="bg2">
                    <a:lumMod val="75000"/>
                  </a:schemeClr>
                </a:solidFill>
              </a:rPr>
              <a:t>Crecimiento del negocio</a:t>
            </a:r>
          </a:p>
          <a:p>
            <a:r>
              <a:rPr lang="es-MX" sz="2000" b="1" dirty="0" smtClean="0">
                <a:solidFill>
                  <a:schemeClr val="bg2">
                    <a:lumMod val="75000"/>
                  </a:schemeClr>
                </a:solidFill>
              </a:rPr>
              <a:t>Rentabilidad y Servicio</a:t>
            </a:r>
            <a:endParaRPr lang="es-MX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4" name="Flecha izquierda y derecha 83"/>
          <p:cNvSpPr/>
          <p:nvPr/>
        </p:nvSpPr>
        <p:spPr>
          <a:xfrm>
            <a:off x="4047271" y="6228608"/>
            <a:ext cx="1049001" cy="259559"/>
          </a:xfrm>
          <a:prstGeom prst="leftRightArrow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3972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677" y="236671"/>
            <a:ext cx="2667950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Administración del Riesgo Operativo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466898" y="2719357"/>
            <a:ext cx="5255684" cy="369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chemeClr val="tx2">
                    <a:lumMod val="50000"/>
                  </a:schemeClr>
                </a:solidFill>
              </a:rPr>
              <a:t>Medir el </a:t>
            </a:r>
            <a:r>
              <a:rPr lang="es-MX" dirty="0" smtClean="0">
                <a:solidFill>
                  <a:schemeClr val="tx2">
                    <a:lumMod val="50000"/>
                  </a:schemeClr>
                </a:solidFill>
              </a:rPr>
              <a:t>desempeño </a:t>
            </a:r>
            <a:r>
              <a:rPr lang="es-MX" dirty="0" smtClean="0">
                <a:solidFill>
                  <a:schemeClr val="tx2">
                    <a:lumMod val="50000"/>
                  </a:schemeClr>
                </a:solidFill>
              </a:rPr>
              <a:t>de las personas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466898" y="3188457"/>
            <a:ext cx="5255684" cy="369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chemeClr val="tx2">
                    <a:lumMod val="50000"/>
                  </a:schemeClr>
                </a:solidFill>
              </a:rPr>
              <a:t>Apego a políticas establecidas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466898" y="2259032"/>
            <a:ext cx="5255684" cy="36932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chemeClr val="bg1">
                    <a:lumMod val="95000"/>
                  </a:schemeClr>
                </a:solidFill>
              </a:rPr>
              <a:t>Apego al Código de Ética y Conducta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466897" y="3665504"/>
            <a:ext cx="5255684" cy="369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chemeClr val="tx2">
                    <a:lumMod val="50000"/>
                  </a:schemeClr>
                </a:solidFill>
              </a:rPr>
              <a:t>Documentación de cambios ante mejoras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466898" y="5067239"/>
            <a:ext cx="5255684" cy="369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chemeClr val="tx2">
                    <a:lumMod val="50000"/>
                  </a:schemeClr>
                </a:solidFill>
              </a:rPr>
              <a:t>Comunicación abierta y efectiva a todos niveles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466898" y="4134606"/>
            <a:ext cx="5255684" cy="369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chemeClr val="tx2">
                    <a:lumMod val="50000"/>
                  </a:schemeClr>
                </a:solidFill>
              </a:rPr>
              <a:t>Monitoreo a través de indicadores 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466898" y="5537749"/>
            <a:ext cx="5255684" cy="36932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chemeClr val="bg1">
                    <a:lumMod val="95000"/>
                  </a:schemeClr>
                </a:solidFill>
              </a:rPr>
              <a:t>Implementación y formalización de controles efectivos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31863" y="644004"/>
            <a:ext cx="6628473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¿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Qué factores involucran una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adecuada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dministración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del Riesgo Operativo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?</a:t>
            </a:r>
            <a:endParaRPr lang="es-MX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732346" y="2724703"/>
            <a:ext cx="2435602" cy="3378840"/>
            <a:chOff x="541516" y="2610351"/>
            <a:chExt cx="2435602" cy="3378840"/>
          </a:xfrm>
        </p:grpSpPr>
        <p:grpSp>
          <p:nvGrpSpPr>
            <p:cNvPr id="17" name="Grupo 16"/>
            <p:cNvGrpSpPr/>
            <p:nvPr/>
          </p:nvGrpSpPr>
          <p:grpSpPr>
            <a:xfrm>
              <a:off x="541516" y="2610351"/>
              <a:ext cx="2435602" cy="3094179"/>
              <a:chOff x="541516" y="2610351"/>
              <a:chExt cx="2435602" cy="3094179"/>
            </a:xfrm>
          </p:grpSpPr>
          <p:pic>
            <p:nvPicPr>
              <p:cNvPr id="15" name="Imagen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516" y="2610351"/>
                <a:ext cx="2435602" cy="3094179"/>
              </a:xfrm>
              <a:prstGeom prst="rect">
                <a:avLst/>
              </a:prstGeom>
            </p:spPr>
          </p:pic>
          <p:sp>
            <p:nvSpPr>
              <p:cNvPr id="16" name="Rectángulo 15"/>
              <p:cNvSpPr/>
              <p:nvPr/>
            </p:nvSpPr>
            <p:spPr>
              <a:xfrm>
                <a:off x="1903228" y="4912242"/>
                <a:ext cx="1073890" cy="495552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MX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18" name="Rectángulo 17"/>
            <p:cNvSpPr/>
            <p:nvPr/>
          </p:nvSpPr>
          <p:spPr>
            <a:xfrm>
              <a:off x="1634098" y="5493639"/>
              <a:ext cx="1073890" cy="495552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20" name="Rectángulo 19"/>
          <p:cNvSpPr/>
          <p:nvPr/>
        </p:nvSpPr>
        <p:spPr>
          <a:xfrm>
            <a:off x="3466897" y="4598707"/>
            <a:ext cx="5255684" cy="369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chemeClr val="tx2">
                    <a:lumMod val="50000"/>
                  </a:schemeClr>
                </a:solidFill>
              </a:rPr>
              <a:t>Identificación y comunicación de nuevos Riesgos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458317" y="5997333"/>
            <a:ext cx="5255684" cy="36932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chemeClr val="bg1">
                    <a:lumMod val="95000"/>
                  </a:schemeClr>
                </a:solidFill>
              </a:rPr>
              <a:t>Denuncia de actividades y circunstancias no éticas 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744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31863" y="236671"/>
            <a:ext cx="2004470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859294"/>
                </a:solidFill>
                <a:latin typeface="Arial"/>
                <a:cs typeface="Arial"/>
              </a:rPr>
              <a:t>Preguntas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283607" y="2915206"/>
            <a:ext cx="6628473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/>
            <a:r>
              <a:rPr lang="es-MX" sz="6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PREGUNTAS</a:t>
            </a:r>
            <a:endParaRPr lang="es-MX" sz="6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590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31863" y="236671"/>
            <a:ext cx="2004470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rgbClr val="859294"/>
                </a:solidFill>
                <a:latin typeface="Arial"/>
                <a:cs typeface="Arial"/>
              </a:rPr>
              <a:t>Inicio</a:t>
            </a:r>
            <a:endParaRPr lang="en-US" sz="18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Seminario de Siniestros 2019</a:t>
            </a:r>
            <a:endParaRPr lang="es-ES_tradnl" sz="14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1863" y="2619628"/>
            <a:ext cx="6905625" cy="266295"/>
          </a:xfrm>
          <a:prstGeom prst="rect">
            <a:avLst/>
          </a:prstGeom>
        </p:spPr>
        <p:txBody>
          <a:bodyPr vert="horz" lIns="178591" tIns="89296" rIns="178591" bIns="8929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36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  <a:endParaRPr lang="es-ES_tradnl" sz="36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19261" y="3911468"/>
            <a:ext cx="6905625" cy="266295"/>
          </a:xfrm>
          <a:prstGeom prst="rect">
            <a:avLst/>
          </a:prstGeom>
        </p:spPr>
        <p:txBody>
          <a:bodyPr vert="horz" lIns="178591" tIns="89296" rIns="178591" bIns="8929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Organización</a:t>
            </a:r>
            <a:endParaRPr lang="es-ES_tradnl" sz="3000" b="1" dirty="0">
              <a:solidFill>
                <a:schemeClr val="bg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91107" y="4610732"/>
            <a:ext cx="3221525" cy="266295"/>
          </a:xfrm>
          <a:prstGeom prst="rect">
            <a:avLst/>
          </a:prstGeom>
        </p:spPr>
        <p:txBody>
          <a:bodyPr vert="horz" lIns="178591" tIns="89296" rIns="178591" bIns="8929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Personas</a:t>
            </a:r>
            <a:endParaRPr lang="es-ES_tradnl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515462" y="5281606"/>
            <a:ext cx="5578438" cy="266295"/>
          </a:xfrm>
          <a:prstGeom prst="rect">
            <a:avLst/>
          </a:prstGeom>
        </p:spPr>
        <p:txBody>
          <a:bodyPr vert="horz" lIns="178591" tIns="89296" rIns="178591" bIns="8929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000" b="1" dirty="0" smtClean="0">
                <a:solidFill>
                  <a:srgbClr val="7030A0"/>
                </a:solidFill>
                <a:latin typeface="Arial"/>
                <a:cs typeface="Arial"/>
              </a:rPr>
              <a:t>Niveles de Rentabilidad</a:t>
            </a:r>
            <a:endParaRPr lang="es-ES_tradnl" sz="3000" b="1" dirty="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901119" y="5981146"/>
            <a:ext cx="4287850" cy="266295"/>
          </a:xfrm>
          <a:prstGeom prst="rect">
            <a:avLst/>
          </a:prstGeom>
        </p:spPr>
        <p:txBody>
          <a:bodyPr vert="horz" lIns="178591" tIns="89296" rIns="178591" bIns="8929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0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Niveles de Servicio</a:t>
            </a:r>
            <a:endParaRPr lang="es-ES_tradnl" sz="3000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910448" y="3693720"/>
            <a:ext cx="954157" cy="76944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000" b="1" i="0" u="none" strike="noStrike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Wingdings 2" panose="05020102010507070707" pitchFamily="18" charset="2"/>
                <a:sym typeface="Calibri"/>
              </a:rPr>
              <a:t>P</a:t>
            </a:r>
            <a:endParaRPr kumimoji="0" lang="es-MX" sz="5000" b="1" i="0" u="none" strike="noStrike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FillTx/>
              <a:latin typeface="Wingdings 2" panose="05020102010507070707" pitchFamily="18" charset="2"/>
              <a:sym typeface="Calibri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404754" y="4378858"/>
            <a:ext cx="954157" cy="76944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000" b="1" i="0" u="none" strike="noStrike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Wingdings 2" panose="05020102010507070707" pitchFamily="18" charset="2"/>
                <a:sym typeface="Calibri"/>
              </a:rPr>
              <a:t>P</a:t>
            </a:r>
            <a:endParaRPr kumimoji="0" lang="es-MX" sz="5000" b="1" i="0" u="none" strike="noStrike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FillTx/>
              <a:latin typeface="Wingdings 2" panose="05020102010507070707" pitchFamily="18" charset="2"/>
              <a:sym typeface="Calibri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835450" y="5071939"/>
            <a:ext cx="954157" cy="76944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000" b="1" i="0" u="none" strike="noStrike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Wingdings 2" panose="05020102010507070707" pitchFamily="18" charset="2"/>
                <a:sym typeface="Calibri"/>
              </a:rPr>
              <a:t>P</a:t>
            </a:r>
            <a:endParaRPr kumimoji="0" lang="es-MX" sz="5000" b="1" i="0" u="none" strike="noStrike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FillTx/>
              <a:latin typeface="Wingdings 2" panose="05020102010507070707" pitchFamily="18" charset="2"/>
              <a:sym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242292" y="5709376"/>
            <a:ext cx="954157" cy="76944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000" b="1" i="0" u="none" strike="noStrike" cap="none" spc="0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Wingdings 2" panose="05020102010507070707" pitchFamily="18" charset="2"/>
                <a:sym typeface="Calibri"/>
              </a:rPr>
              <a:t>P</a:t>
            </a:r>
            <a:endParaRPr kumimoji="0" lang="es-MX" sz="5000" b="1" i="0" u="none" strike="noStrike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FillTx/>
              <a:latin typeface="Wingdings 2" panose="05020102010507070707" pitchFamily="18" charset="2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31863" y="236671"/>
            <a:ext cx="2004470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 smtClean="0">
                <a:solidFill>
                  <a:srgbClr val="859294"/>
                </a:solidFill>
                <a:latin typeface="Arial"/>
                <a:cs typeface="Arial"/>
              </a:rPr>
              <a:t>Contacto</a:t>
            </a:r>
            <a:endParaRPr lang="en-US" sz="18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14605" y="4843420"/>
            <a:ext cx="5255684" cy="36932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chemeClr val="bg1">
                    <a:lumMod val="95000"/>
                  </a:schemeClr>
                </a:solidFill>
              </a:rPr>
              <a:t>Dirección de Administración Integral de Riesgos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514605" y="5292926"/>
            <a:ext cx="5255684" cy="9233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solidFill>
                  <a:schemeClr val="bg1">
                    <a:lumMod val="95000"/>
                  </a:schemeClr>
                </a:solidFill>
              </a:rPr>
              <a:t>irperez@qualitas.com.mx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8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sym typeface="Calibri"/>
              </a:rPr>
              <a:t>5002 5739  o</a:t>
            </a:r>
            <a:r>
              <a:rPr kumimoji="0" lang="es-MX" sz="18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sym typeface="Calibri"/>
              </a:rPr>
              <a:t> 49007 5739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aseline="0" dirty="0" smtClean="0">
                <a:solidFill>
                  <a:schemeClr val="bg1">
                    <a:lumMod val="95000"/>
                  </a:schemeClr>
                </a:solidFill>
              </a:rPr>
              <a:t>Oficina</a:t>
            </a:r>
            <a:r>
              <a:rPr lang="es-MX" dirty="0" smtClean="0">
                <a:solidFill>
                  <a:schemeClr val="bg1">
                    <a:lumMod val="95000"/>
                  </a:schemeClr>
                </a:solidFill>
              </a:rPr>
              <a:t> Ajusco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514606" y="4249337"/>
            <a:ext cx="5255684" cy="553994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Ing. Irma Pérez Piñera</a:t>
            </a:r>
            <a:endParaRPr lang="es-MX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84825" y="2706263"/>
            <a:ext cx="6628473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/>
            <a:r>
              <a:rPr lang="es-MX" sz="6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¡¡¡GRACIAS!!!</a:t>
            </a:r>
            <a:endParaRPr lang="es-MX" sz="6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583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31863" y="236671"/>
            <a:ext cx="2004470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Generalidades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42950" y="1934446"/>
            <a:ext cx="4124325" cy="46166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¿Qué es un riesgo?</a:t>
            </a:r>
            <a:endParaRPr kumimoji="0" lang="es-MX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42950" y="3447695"/>
            <a:ext cx="5000625" cy="46166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¿Cómo nos puede afectar un riesgo?</a:t>
            </a:r>
            <a:endParaRPr kumimoji="0" lang="es-MX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4337" y="661179"/>
            <a:ext cx="5486400" cy="55399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Realicemos un breve repaso</a:t>
            </a:r>
            <a:endParaRPr kumimoji="0" lang="es-MX" sz="30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33061" y="4417191"/>
            <a:ext cx="7448963" cy="166198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just"/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 riesgo tiene potencial para afectar:</a:t>
            </a:r>
          </a:p>
          <a:p>
            <a:pPr algn="just"/>
            <a:endParaRPr lang="es-MX" sz="1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lphaLcPeriod"/>
            </a:pPr>
            <a:r>
              <a:rPr lang="es-MX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MX" sz="1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lphaLcPeriod" startAt="2"/>
            </a:pPr>
            <a:r>
              <a:rPr lang="es-MX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MX" sz="1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lphaLcPeriod" startAt="3"/>
            </a:pPr>
            <a:r>
              <a:rPr lang="es-MX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5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31863" y="236671"/>
            <a:ext cx="2004470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Generalidades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42950" y="1934446"/>
            <a:ext cx="4124325" cy="46166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¿Qué es un riesgo?</a:t>
            </a:r>
            <a:endParaRPr kumimoji="0" lang="es-MX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42950" y="3447695"/>
            <a:ext cx="5000625" cy="46166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¿Cómo nos puede afectar un riesgo?</a:t>
            </a:r>
            <a:endParaRPr kumimoji="0" lang="es-MX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4337" y="661179"/>
            <a:ext cx="5486400" cy="55399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Realicemos un breve repaso</a:t>
            </a:r>
            <a:endParaRPr kumimoji="0" lang="es-MX" sz="30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33061" y="2439311"/>
            <a:ext cx="7448963" cy="64632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just"/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 la  existencia y/o posibilidad de </a:t>
            </a:r>
            <a:r>
              <a:rPr lang="es-MX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poner en peligro el logro de los objetivos</a:t>
            </a:r>
            <a:r>
              <a:rPr lang="es-MX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 la organización</a:t>
            </a:r>
            <a:r>
              <a:rPr lang="es-MX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33061" y="4001693"/>
            <a:ext cx="7448963" cy="2492986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just"/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 riesgo tiene potencial para afectar:</a:t>
            </a:r>
          </a:p>
          <a:p>
            <a:pPr algn="just"/>
            <a:endParaRPr lang="es-MX" sz="1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lphaLcPeriod"/>
            </a:pP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El desempeño de las personas aun y cuando tienen experiencia y conocimiento sobre su trabajo.</a:t>
            </a:r>
          </a:p>
          <a:p>
            <a:pPr algn="just"/>
            <a:endParaRPr lang="es-MX" sz="1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lphaLcPeriod" startAt="2"/>
            </a:pP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 las organizaciones  de forma interna como externa.</a:t>
            </a:r>
          </a:p>
          <a:p>
            <a:pPr algn="just"/>
            <a:endParaRPr lang="es-MX" sz="1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lphaLcPeriod" startAt="3"/>
            </a:pP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Significativamente </a:t>
            </a:r>
            <a:r>
              <a:rPr lang="es-MX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(en ocasiones de forma irreversible)</a:t>
            </a: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la cantidad, calidad, y/o costos de producción así como a los indicadores de productividad</a:t>
            </a:r>
            <a:r>
              <a:rPr lang="es-MX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81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33449" y="2188520"/>
            <a:ext cx="4448175" cy="46166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400" b="1" dirty="0">
                <a:solidFill>
                  <a:schemeClr val="accent5">
                    <a:lumMod val="75000"/>
                  </a:schemeClr>
                </a:solidFill>
              </a:rPr>
              <a:t>¿Qué es un Riesgo Operativo?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271796" y="2844533"/>
            <a:ext cx="7458074" cy="3416316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just"/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El Riesgo Operativo refleja la </a:t>
            </a:r>
            <a:r>
              <a:rPr lang="es-MX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pérdida potencial por deficiencias o fallas en los procesos operativos</a:t>
            </a: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en la tecnología de la información, en reportes humanos o cualquier otro evento externo adverso relacionado con la operación de la Compañía. </a:t>
            </a:r>
          </a:p>
          <a:p>
            <a:pPr algn="just"/>
            <a:endParaRPr lang="es-MX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Por su naturaleza, los riesgos operativos </a:t>
            </a:r>
            <a:r>
              <a:rPr lang="es-MX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son a menudo menos tangibles</a:t>
            </a: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que otros riesgos y son difíciles de aislar. Estos riesgos </a:t>
            </a:r>
            <a:r>
              <a:rPr lang="es-MX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pueden estar en cualquier etapa del proceso de seguros</a:t>
            </a: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y variar de impacto bajo, como puede ser el riesgo de </a:t>
            </a:r>
            <a:r>
              <a:rPr lang="es-MX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pérdidas por errores menores en la operación ordinaria</a:t>
            </a: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a los de </a:t>
            </a:r>
            <a:r>
              <a:rPr lang="es-MX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impacto grave</a:t>
            </a: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como podría ser el riesgo de quiebra por </a:t>
            </a:r>
            <a:r>
              <a:rPr lang="es-MX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actividades no controladas</a:t>
            </a:r>
            <a:r>
              <a:rPr lang="es-MX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de inversión</a:t>
            </a:r>
            <a:r>
              <a:rPr lang="es-MX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33449" y="1633336"/>
            <a:ext cx="4448175" cy="46166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400" b="1" dirty="0">
                <a:solidFill>
                  <a:schemeClr val="accent4">
                    <a:lumMod val="75000"/>
                  </a:schemeClr>
                </a:solidFill>
              </a:rPr>
              <a:t>Tomando en cuenta lo anterior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8363" y="236671"/>
            <a:ext cx="2004470" cy="20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Generalidades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831662" y="6302191"/>
            <a:ext cx="3879160" cy="27699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r"/>
            <a:r>
              <a:rPr lang="es-MX" sz="1200" b="1" dirty="0">
                <a:solidFill>
                  <a:schemeClr val="accent5">
                    <a:lumMod val="75000"/>
                  </a:schemeClr>
                </a:solidFill>
              </a:rPr>
              <a:t>Fuente:  Manual de Administración Integral de Riesgos 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4522305" y="6300605"/>
            <a:ext cx="4168639" cy="0"/>
          </a:xfrm>
          <a:prstGeom prst="line">
            <a:avLst/>
          </a:prstGeom>
          <a:noFill/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tángulo 18"/>
          <p:cNvSpPr/>
          <p:nvPr/>
        </p:nvSpPr>
        <p:spPr>
          <a:xfrm>
            <a:off x="414337" y="661179"/>
            <a:ext cx="5486400" cy="55399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Realicemos un breve repaso</a:t>
            </a:r>
            <a:endParaRPr kumimoji="0" lang="es-MX" sz="30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5669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14337" y="646347"/>
            <a:ext cx="7111175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¿Qué pasa con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el personal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ante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la Administración de los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Riesgos?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79735" y="2221666"/>
            <a:ext cx="6046712" cy="43088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No los identificamos </a:t>
            </a:r>
            <a:r>
              <a:rPr lang="es-MX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(conciencia al riesgo</a:t>
            </a:r>
            <a:r>
              <a:rPr lang="es-MX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).</a:t>
            </a:r>
            <a:endParaRPr lang="es-MX" sz="2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15" name="Elipse 14"/>
          <p:cNvSpPr/>
          <p:nvPr/>
        </p:nvSpPr>
        <p:spPr>
          <a:xfrm>
            <a:off x="466752" y="2258102"/>
            <a:ext cx="394447" cy="39444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2828925" y="4056677"/>
            <a:ext cx="2981325" cy="2628900"/>
          </a:xfrm>
          <a:prstGeom prst="ellipse">
            <a:avLst/>
          </a:prstGeom>
          <a:effectLst/>
        </p:spPr>
      </p:pic>
      <p:sp>
        <p:nvSpPr>
          <p:cNvPr id="11" name="Elipse 10"/>
          <p:cNvSpPr/>
          <p:nvPr/>
        </p:nvSpPr>
        <p:spPr>
          <a:xfrm>
            <a:off x="3590925" y="4130421"/>
            <a:ext cx="154856" cy="1548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3" name="Conector angular 22"/>
          <p:cNvCxnSpPr>
            <a:stCxn id="15" idx="4"/>
            <a:endCxn id="11" idx="0"/>
          </p:cNvCxnSpPr>
          <p:nvPr/>
        </p:nvCxnSpPr>
        <p:spPr>
          <a:xfrm rot="16200000" flipH="1">
            <a:off x="1427228" y="1889296"/>
            <a:ext cx="1477872" cy="3004377"/>
          </a:xfrm>
          <a:prstGeom prst="bentConnector3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itle 1"/>
          <p:cNvSpPr txBox="1">
            <a:spLocks/>
          </p:cNvSpPr>
          <p:nvPr/>
        </p:nvSpPr>
        <p:spPr>
          <a:xfrm>
            <a:off x="533373" y="244126"/>
            <a:ext cx="1785492" cy="209226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El personal ante los Riesgos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779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14337" y="646347"/>
            <a:ext cx="7111175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¿Qué pasa con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el personal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ante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la Administración de los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Riesgos?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15" name="Elipse 14"/>
          <p:cNvSpPr/>
          <p:nvPr/>
        </p:nvSpPr>
        <p:spPr>
          <a:xfrm>
            <a:off x="466752" y="2258102"/>
            <a:ext cx="394447" cy="39444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2828925" y="4056677"/>
            <a:ext cx="2981325" cy="2628900"/>
          </a:xfrm>
          <a:prstGeom prst="ellipse">
            <a:avLst/>
          </a:prstGeom>
          <a:effectLst/>
        </p:spPr>
      </p:pic>
      <p:sp>
        <p:nvSpPr>
          <p:cNvPr id="11" name="Elipse 10"/>
          <p:cNvSpPr/>
          <p:nvPr/>
        </p:nvSpPr>
        <p:spPr>
          <a:xfrm>
            <a:off x="3590925" y="4130421"/>
            <a:ext cx="154856" cy="1548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3" name="Conector angular 22"/>
          <p:cNvCxnSpPr>
            <a:stCxn id="15" idx="4"/>
            <a:endCxn id="11" idx="0"/>
          </p:cNvCxnSpPr>
          <p:nvPr/>
        </p:nvCxnSpPr>
        <p:spPr>
          <a:xfrm rot="16200000" flipH="1">
            <a:off x="1427228" y="1889296"/>
            <a:ext cx="1477872" cy="3004377"/>
          </a:xfrm>
          <a:prstGeom prst="bentConnector3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itle 1"/>
          <p:cNvSpPr txBox="1">
            <a:spLocks/>
          </p:cNvSpPr>
          <p:nvPr/>
        </p:nvSpPr>
        <p:spPr>
          <a:xfrm>
            <a:off x="533373" y="244126"/>
            <a:ext cx="1785492" cy="209226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El personal ante los Riesgos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430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79735" y="2026926"/>
            <a:ext cx="6046712" cy="24621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1000" b="1" dirty="0">
                <a:solidFill>
                  <a:schemeClr val="accent5">
                    <a:lumMod val="75000"/>
                  </a:schemeClr>
                </a:solidFill>
              </a:rPr>
              <a:t>No los identificamos </a:t>
            </a:r>
            <a:r>
              <a:rPr lang="es-MX" sz="1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(conciencia al riesgo</a:t>
            </a:r>
            <a:r>
              <a:rPr lang="es-MX" sz="1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).</a:t>
            </a:r>
            <a:endParaRPr lang="es-MX" sz="1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79735" y="2307808"/>
            <a:ext cx="4448175" cy="43088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Convivimos con ellos 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diariamente.</a:t>
            </a:r>
            <a:endParaRPr lang="es-MX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15" name="Elipse 14"/>
          <p:cNvSpPr/>
          <p:nvPr/>
        </p:nvSpPr>
        <p:spPr>
          <a:xfrm>
            <a:off x="543023" y="2040536"/>
            <a:ext cx="252639" cy="2526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466751" y="2375469"/>
            <a:ext cx="394447" cy="39444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MX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2828925" y="4065821"/>
            <a:ext cx="2981325" cy="2628900"/>
          </a:xfrm>
          <a:prstGeom prst="ellipse">
            <a:avLst/>
          </a:prstGeom>
          <a:effectLst/>
        </p:spPr>
      </p:pic>
      <p:sp>
        <p:nvSpPr>
          <p:cNvPr id="20" name="Elipse 19"/>
          <p:cNvSpPr/>
          <p:nvPr/>
        </p:nvSpPr>
        <p:spPr>
          <a:xfrm>
            <a:off x="3810987" y="4056095"/>
            <a:ext cx="154856" cy="1548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2" name="Conector angular 21"/>
          <p:cNvCxnSpPr>
            <a:stCxn id="16" idx="4"/>
            <a:endCxn id="20" idx="0"/>
          </p:cNvCxnSpPr>
          <p:nvPr/>
        </p:nvCxnSpPr>
        <p:spPr>
          <a:xfrm rot="16200000" flipH="1">
            <a:off x="1633106" y="1800785"/>
            <a:ext cx="1286179" cy="3224440"/>
          </a:xfrm>
          <a:prstGeom prst="bentConnector3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ectángulo 26"/>
          <p:cNvSpPr/>
          <p:nvPr/>
        </p:nvSpPr>
        <p:spPr>
          <a:xfrm>
            <a:off x="414337" y="646347"/>
            <a:ext cx="7111175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¿Qué pasa con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el personal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ante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la Administración de los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Riesgos?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33373" y="244126"/>
            <a:ext cx="1785492" cy="209226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El personal ante los Riesgos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3923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79735" y="2343434"/>
            <a:ext cx="4448175" cy="24621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1000" b="1" dirty="0">
                <a:solidFill>
                  <a:schemeClr val="accent5">
                    <a:lumMod val="75000"/>
                  </a:schemeClr>
                </a:solidFill>
              </a:rPr>
              <a:t>Convivimos con ellos diariamente.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79735" y="2599201"/>
            <a:ext cx="7916926" cy="43088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2200" b="1" dirty="0" smtClean="0">
                <a:solidFill>
                  <a:srgbClr val="002060"/>
                </a:solidFill>
              </a:rPr>
              <a:t>No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nos damos cuenta que ayudamos en materializar  sus 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impactos.</a:t>
            </a:r>
            <a:endParaRPr lang="es-MX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1154" y="148448"/>
            <a:ext cx="5602144" cy="39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 smtClean="0">
                <a:solidFill>
                  <a:srgbClr val="595959"/>
                </a:solidFill>
                <a:latin typeface="Arial"/>
                <a:cs typeface="Arial"/>
              </a:rPr>
              <a:t>| </a:t>
            </a:r>
            <a:r>
              <a:rPr lang="es-ES_tradnl" sz="1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¿</a:t>
            </a:r>
            <a:r>
              <a:rPr lang="es-ES_tradnl" sz="14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Como afectan los Riesgos la Rentabilidad y el Servicio?</a:t>
            </a:r>
          </a:p>
        </p:txBody>
      </p:sp>
      <p:sp>
        <p:nvSpPr>
          <p:cNvPr id="17" name="Elipse 16"/>
          <p:cNvSpPr/>
          <p:nvPr/>
        </p:nvSpPr>
        <p:spPr>
          <a:xfrm>
            <a:off x="466752" y="2624613"/>
            <a:ext cx="394447" cy="39444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MX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2828925" y="4065821"/>
            <a:ext cx="2981325" cy="2628900"/>
          </a:xfrm>
          <a:prstGeom prst="ellipse">
            <a:avLst/>
          </a:prstGeom>
          <a:effectLst/>
        </p:spPr>
      </p:pic>
      <p:sp>
        <p:nvSpPr>
          <p:cNvPr id="20" name="Elipse 19"/>
          <p:cNvSpPr/>
          <p:nvPr/>
        </p:nvSpPr>
        <p:spPr>
          <a:xfrm>
            <a:off x="4037489" y="3990709"/>
            <a:ext cx="154856" cy="1548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2" name="Conector angular 21"/>
          <p:cNvCxnSpPr>
            <a:stCxn id="17" idx="4"/>
            <a:endCxn id="20" idx="0"/>
          </p:cNvCxnSpPr>
          <p:nvPr/>
        </p:nvCxnSpPr>
        <p:spPr>
          <a:xfrm rot="16200000" flipH="1">
            <a:off x="1903622" y="1779413"/>
            <a:ext cx="971649" cy="3450941"/>
          </a:xfrm>
          <a:prstGeom prst="bentConnector3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Elipse 22"/>
          <p:cNvSpPr/>
          <p:nvPr/>
        </p:nvSpPr>
        <p:spPr>
          <a:xfrm>
            <a:off x="543023" y="2040536"/>
            <a:ext cx="252639" cy="2526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979735" y="2026926"/>
            <a:ext cx="6046712" cy="24621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1000" b="1" dirty="0">
                <a:solidFill>
                  <a:schemeClr val="accent5">
                    <a:lumMod val="75000"/>
                  </a:schemeClr>
                </a:solidFill>
              </a:rPr>
              <a:t>No los identificamos </a:t>
            </a:r>
            <a:r>
              <a:rPr lang="es-MX" sz="1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(conciencia al riesgo</a:t>
            </a:r>
            <a:r>
              <a:rPr lang="es-MX" sz="1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).</a:t>
            </a:r>
            <a:endParaRPr lang="es-MX" sz="1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543022" y="2329253"/>
            <a:ext cx="252639" cy="2526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MX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414337" y="646347"/>
            <a:ext cx="7111175" cy="101565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¿Qué pasa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con el 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personal ante </a:t>
            </a:r>
            <a:r>
              <a:rPr lang="es-MX" sz="3000" b="1" dirty="0" smtClean="0">
                <a:solidFill>
                  <a:schemeClr val="tx2">
                    <a:lumMod val="75000"/>
                  </a:schemeClr>
                </a:solidFill>
              </a:rPr>
              <a:t>la Administración de los </a:t>
            </a:r>
            <a:r>
              <a:rPr lang="es-MX" sz="3000" b="1" dirty="0">
                <a:solidFill>
                  <a:schemeClr val="tx2">
                    <a:lumMod val="75000"/>
                  </a:schemeClr>
                </a:solidFill>
              </a:rPr>
              <a:t>Riesgos?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33373" y="244126"/>
            <a:ext cx="1785492" cy="209226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b="1" dirty="0" smtClean="0">
                <a:solidFill>
                  <a:srgbClr val="859294"/>
                </a:solidFill>
                <a:latin typeface="Arial"/>
                <a:cs typeface="Arial"/>
              </a:rPr>
              <a:t>El personal ante los Riesgos</a:t>
            </a:r>
            <a:endParaRPr lang="en-US" sz="1600" b="1" dirty="0">
              <a:solidFill>
                <a:srgbClr val="85929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671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1121</Words>
  <Application>Microsoft Office PowerPoint</Application>
  <PresentationFormat>Presentación en pantalla (4:3)</PresentationFormat>
  <Paragraphs>179</Paragraphs>
  <Slides>21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Helvetica</vt:lpstr>
      <vt:lpstr>Wingdings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Rivera Mojardin [gerente riesgo operativo]</dc:creator>
  <cp:lastModifiedBy>Jannet Flores [coordinadora admva.]</cp:lastModifiedBy>
  <cp:revision>46</cp:revision>
  <dcterms:modified xsi:type="dcterms:W3CDTF">2019-06-18T15:19:04Z</dcterms:modified>
</cp:coreProperties>
</file>