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1"/>
  </p:notesMasterIdLst>
  <p:sldIdLst>
    <p:sldId id="264" r:id="rId5"/>
    <p:sldId id="259" r:id="rId6"/>
    <p:sldId id="260" r:id="rId7"/>
    <p:sldId id="267" r:id="rId8"/>
    <p:sldId id="270" r:id="rId9"/>
    <p:sldId id="262" r:id="rId10"/>
    <p:sldId id="279" r:id="rId11"/>
    <p:sldId id="257" r:id="rId12"/>
    <p:sldId id="265" r:id="rId13"/>
    <p:sldId id="266" r:id="rId14"/>
    <p:sldId id="284" r:id="rId15"/>
    <p:sldId id="285" r:id="rId16"/>
    <p:sldId id="286" r:id="rId17"/>
    <p:sldId id="287" r:id="rId18"/>
    <p:sldId id="288" r:id="rId19"/>
    <p:sldId id="300" r:id="rId20"/>
    <p:sldId id="290" r:id="rId21"/>
    <p:sldId id="289" r:id="rId22"/>
    <p:sldId id="304" r:id="rId23"/>
    <p:sldId id="301" r:id="rId24"/>
    <p:sldId id="302" r:id="rId25"/>
    <p:sldId id="305" r:id="rId26"/>
    <p:sldId id="306" r:id="rId27"/>
    <p:sldId id="307" r:id="rId28"/>
    <p:sldId id="303" r:id="rId29"/>
    <p:sldId id="263" r:id="rId30"/>
  </p:sldIdLst>
  <p:sldSz cx="9144000" cy="6858000" type="screen4x3"/>
  <p:notesSz cx="6858000" cy="9144000"/>
  <p:custDataLst>
    <p:tags r:id="rId3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Porcentaje</c:v>
          </c:tx>
          <c:explosion val="15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E4-43F5-9084-E2210822CD4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DE4-43F5-9084-E2210822CD48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DE4-43F5-9084-E2210822CD48}"/>
              </c:ext>
            </c:extLst>
          </c:dPt>
          <c:dLbls>
            <c:dLbl>
              <c:idx val="0"/>
              <c:layout>
                <c:manualLayout>
                  <c:x val="-0.18778458817704299"/>
                  <c:y val="-0.28507130644020601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4-43F5-9084-E2210822CD4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DE4-43F5-9084-E2210822CD48}"/>
                </c:ext>
              </c:extLst>
            </c:dLbl>
            <c:dLbl>
              <c:idx val="2"/>
              <c:layout>
                <c:manualLayout>
                  <c:x val="7.2145303628566498E-2"/>
                  <c:y val="2.1007150966965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E4-43F5-9084-E2210822C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Humano</c:v>
                </c:pt>
                <c:pt idx="1">
                  <c:v>Entorno</c:v>
                </c:pt>
                <c:pt idx="2">
                  <c:v>Vehículo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</c:v>
                </c:pt>
                <c:pt idx="1">
                  <c:v>7.0000000000000007E-2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E4-43F5-9084-E2210822CD4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566624995298618"/>
          <c:y val="0.40457869179847228"/>
          <c:w val="0.20433375004701379"/>
          <c:h val="0.36290987993204005"/>
        </c:manualLayout>
      </c:layout>
      <c:overlay val="0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A1268-4726-499B-8068-B54EAC3460F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51DE705E-0F21-47F0-BFCF-059017CD4F09}">
      <dgm:prSet phldrT="[Texto]"/>
      <dgm:spPr/>
      <dgm:t>
        <a:bodyPr/>
        <a:lstStyle/>
        <a:p>
          <a:r>
            <a:rPr lang="es-ES" dirty="0" smtClean="0"/>
            <a:t>Creación del comité de seguridad vial</a:t>
          </a:r>
          <a:endParaRPr lang="es-ES" dirty="0"/>
        </a:p>
      </dgm:t>
    </dgm:pt>
    <dgm:pt modelId="{0ED6F1FE-C82C-4323-B3D0-370657531A4F}" type="parTrans" cxnId="{B16426F8-FDD1-4F90-9BC8-8BAA3B1382D5}">
      <dgm:prSet/>
      <dgm:spPr/>
      <dgm:t>
        <a:bodyPr/>
        <a:lstStyle/>
        <a:p>
          <a:endParaRPr lang="es-ES"/>
        </a:p>
      </dgm:t>
    </dgm:pt>
    <dgm:pt modelId="{557D7B11-169B-492F-8238-658C40759F22}" type="sibTrans" cxnId="{B16426F8-FDD1-4F90-9BC8-8BAA3B1382D5}">
      <dgm:prSet/>
      <dgm:spPr/>
      <dgm:t>
        <a:bodyPr/>
        <a:lstStyle/>
        <a:p>
          <a:endParaRPr lang="es-ES"/>
        </a:p>
      </dgm:t>
    </dgm:pt>
    <dgm:pt modelId="{8F894EBA-0A61-4529-AD03-3E9F49F975EA}">
      <dgm:prSet phldrT="[Texto]"/>
      <dgm:spPr/>
      <dgm:t>
        <a:bodyPr/>
        <a:lstStyle/>
        <a:p>
          <a:r>
            <a:rPr lang="es-ES" dirty="0" smtClean="0"/>
            <a:t>Comité Directivo</a:t>
          </a:r>
          <a:endParaRPr lang="es-ES" dirty="0"/>
        </a:p>
      </dgm:t>
    </dgm:pt>
    <dgm:pt modelId="{0DF05446-8928-4FFB-8706-B0D0F5B34072}" type="parTrans" cxnId="{120424F6-26EC-4816-9219-3444DA8785F8}">
      <dgm:prSet/>
      <dgm:spPr/>
      <dgm:t>
        <a:bodyPr/>
        <a:lstStyle/>
        <a:p>
          <a:endParaRPr lang="es-ES"/>
        </a:p>
      </dgm:t>
    </dgm:pt>
    <dgm:pt modelId="{1ADF204D-1D02-4E79-ADFA-CCDCAC09727B}" type="sibTrans" cxnId="{120424F6-26EC-4816-9219-3444DA8785F8}">
      <dgm:prSet/>
      <dgm:spPr/>
      <dgm:t>
        <a:bodyPr/>
        <a:lstStyle/>
        <a:p>
          <a:endParaRPr lang="es-ES"/>
        </a:p>
      </dgm:t>
    </dgm:pt>
    <dgm:pt modelId="{F37BE982-DE68-41C5-8AE8-363F4BCA9FB0}">
      <dgm:prSet phldrT="[Texto]"/>
      <dgm:spPr/>
      <dgm:t>
        <a:bodyPr/>
        <a:lstStyle/>
        <a:p>
          <a:r>
            <a:rPr lang="es-ES" dirty="0" smtClean="0"/>
            <a:t>Definición del Sistema de Gestión de Seguridad Vial</a:t>
          </a:r>
          <a:endParaRPr lang="es-ES" dirty="0"/>
        </a:p>
      </dgm:t>
    </dgm:pt>
    <dgm:pt modelId="{87D47968-538F-4A9B-8C08-AEECC60A90B1}" type="parTrans" cxnId="{8B5E15A5-25EA-43BE-BA04-7866C0DF6729}">
      <dgm:prSet/>
      <dgm:spPr/>
      <dgm:t>
        <a:bodyPr/>
        <a:lstStyle/>
        <a:p>
          <a:endParaRPr lang="es-ES"/>
        </a:p>
      </dgm:t>
    </dgm:pt>
    <dgm:pt modelId="{3DAF3DCD-B90F-4024-8210-790FEC000924}" type="sibTrans" cxnId="{8B5E15A5-25EA-43BE-BA04-7866C0DF6729}">
      <dgm:prSet/>
      <dgm:spPr/>
      <dgm:t>
        <a:bodyPr/>
        <a:lstStyle/>
        <a:p>
          <a:endParaRPr lang="es-ES"/>
        </a:p>
      </dgm:t>
    </dgm:pt>
    <dgm:pt modelId="{FC7F7D3A-3FBF-4390-A976-25D02CB563BD}">
      <dgm:prSet phldrT="[Texto]"/>
      <dgm:spPr/>
      <dgm:t>
        <a:bodyPr/>
        <a:lstStyle/>
        <a:p>
          <a:r>
            <a:rPr lang="es-ES" dirty="0" smtClean="0"/>
            <a:t>Análisis de casos relevantes</a:t>
          </a:r>
          <a:endParaRPr lang="es-ES" dirty="0"/>
        </a:p>
      </dgm:t>
    </dgm:pt>
    <dgm:pt modelId="{BB377EC8-8A78-443E-A1DF-ACE24335737C}" type="parTrans" cxnId="{D9140A3C-57C0-42C8-818C-988EA648FEDA}">
      <dgm:prSet/>
      <dgm:spPr/>
      <dgm:t>
        <a:bodyPr/>
        <a:lstStyle/>
        <a:p>
          <a:endParaRPr lang="es-ES"/>
        </a:p>
      </dgm:t>
    </dgm:pt>
    <dgm:pt modelId="{C19DB9B6-0905-4178-A46E-07AEEC3F20B0}" type="sibTrans" cxnId="{D9140A3C-57C0-42C8-818C-988EA648FEDA}">
      <dgm:prSet/>
      <dgm:spPr/>
      <dgm:t>
        <a:bodyPr/>
        <a:lstStyle/>
        <a:p>
          <a:endParaRPr lang="es-ES"/>
        </a:p>
      </dgm:t>
    </dgm:pt>
    <dgm:pt modelId="{E6B9F9CC-DEC7-4269-96AD-6ECF3A7EC602}">
      <dgm:prSet phldrT="[Texto]"/>
      <dgm:spPr/>
      <dgm:t>
        <a:bodyPr/>
        <a:lstStyle/>
        <a:p>
          <a:r>
            <a:rPr lang="es-ES" dirty="0" smtClean="0"/>
            <a:t>Definición de acciones de mejora</a:t>
          </a:r>
          <a:endParaRPr lang="es-ES" dirty="0"/>
        </a:p>
      </dgm:t>
    </dgm:pt>
    <dgm:pt modelId="{A9BBD06A-8BF6-435E-8401-3B7BE7EA0C4D}" type="parTrans" cxnId="{A38FD287-1288-4838-B4A4-00BBF97E9CB0}">
      <dgm:prSet/>
      <dgm:spPr/>
      <dgm:t>
        <a:bodyPr/>
        <a:lstStyle/>
        <a:p>
          <a:endParaRPr lang="es-ES"/>
        </a:p>
      </dgm:t>
    </dgm:pt>
    <dgm:pt modelId="{57BC0CB5-E741-49EE-A7FB-EA547590CFA0}" type="sibTrans" cxnId="{A38FD287-1288-4838-B4A4-00BBF97E9CB0}">
      <dgm:prSet/>
      <dgm:spPr/>
      <dgm:t>
        <a:bodyPr/>
        <a:lstStyle/>
        <a:p>
          <a:endParaRPr lang="es-ES"/>
        </a:p>
      </dgm:t>
    </dgm:pt>
    <dgm:pt modelId="{308215D6-BE5F-47C0-8D16-C995D200C543}">
      <dgm:prSet phldrT="[Texto]"/>
      <dgm:spPr/>
      <dgm:t>
        <a:bodyPr/>
        <a:lstStyle/>
        <a:p>
          <a:r>
            <a:rPr lang="es-ES" dirty="0" smtClean="0"/>
            <a:t>Capacitacion a los ajustadores de la Ciudad de México</a:t>
          </a:r>
          <a:endParaRPr lang="es-ES" dirty="0"/>
        </a:p>
      </dgm:t>
    </dgm:pt>
    <dgm:pt modelId="{D6B9A1F9-F426-4056-B4F7-F1A78DF6B582}" type="parTrans" cxnId="{66C52C84-B048-453C-A894-0D7614900E61}">
      <dgm:prSet/>
      <dgm:spPr/>
      <dgm:t>
        <a:bodyPr/>
        <a:lstStyle/>
        <a:p>
          <a:endParaRPr lang="es-ES"/>
        </a:p>
      </dgm:t>
    </dgm:pt>
    <dgm:pt modelId="{CE99FF5E-A545-47AF-B140-B644D5312C17}" type="sibTrans" cxnId="{66C52C84-B048-453C-A894-0D7614900E61}">
      <dgm:prSet/>
      <dgm:spPr/>
      <dgm:t>
        <a:bodyPr/>
        <a:lstStyle/>
        <a:p>
          <a:endParaRPr lang="es-ES"/>
        </a:p>
      </dgm:t>
    </dgm:pt>
    <dgm:pt modelId="{BCB940B1-3257-42D7-872B-7ECDA71DB234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Modificación de procesos</a:t>
          </a:r>
          <a:endParaRPr lang="es-ES" dirty="0"/>
        </a:p>
      </dgm:t>
    </dgm:pt>
    <dgm:pt modelId="{5731A584-B6AB-4661-83CB-AE4C4E5D040C}" type="parTrans" cxnId="{8AEDA925-EA6C-4B6D-B8CA-196680732D2E}">
      <dgm:prSet/>
      <dgm:spPr/>
      <dgm:t>
        <a:bodyPr/>
        <a:lstStyle/>
        <a:p>
          <a:endParaRPr lang="es-ES"/>
        </a:p>
      </dgm:t>
    </dgm:pt>
    <dgm:pt modelId="{5F471C38-CB60-4177-8B59-D3A4EC815D66}" type="sibTrans" cxnId="{8AEDA925-EA6C-4B6D-B8CA-196680732D2E}">
      <dgm:prSet/>
      <dgm:spPr/>
      <dgm:t>
        <a:bodyPr/>
        <a:lstStyle/>
        <a:p>
          <a:endParaRPr lang="es-ES"/>
        </a:p>
      </dgm:t>
    </dgm:pt>
    <dgm:pt modelId="{52EE3DBD-B729-4B33-AC15-73EA8863E533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Comunicación y capacitación continua</a:t>
          </a:r>
          <a:endParaRPr lang="es-ES" dirty="0"/>
        </a:p>
      </dgm:t>
    </dgm:pt>
    <dgm:pt modelId="{0DCEF4BA-8B4D-4A56-AED8-E46466043C98}" type="parTrans" cxnId="{21B0A823-3941-4872-9C92-66448E0BD1D2}">
      <dgm:prSet/>
      <dgm:spPr/>
      <dgm:t>
        <a:bodyPr/>
        <a:lstStyle/>
        <a:p>
          <a:endParaRPr lang="es-ES"/>
        </a:p>
      </dgm:t>
    </dgm:pt>
    <dgm:pt modelId="{C8CDE262-1EE2-4568-A900-C9AABB40B126}" type="sibTrans" cxnId="{21B0A823-3941-4872-9C92-66448E0BD1D2}">
      <dgm:prSet/>
      <dgm:spPr/>
      <dgm:t>
        <a:bodyPr/>
        <a:lstStyle/>
        <a:p>
          <a:endParaRPr lang="es-ES"/>
        </a:p>
      </dgm:t>
    </dgm:pt>
    <dgm:pt modelId="{12D113FA-5DC8-4DB3-9EC4-B28D0050A223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 smtClean="0"/>
            <a:t>Auditoría 2019</a:t>
          </a:r>
          <a:endParaRPr lang="es-ES" dirty="0"/>
        </a:p>
      </dgm:t>
    </dgm:pt>
    <dgm:pt modelId="{F087F7D3-CCED-444B-A678-E37FA1B3F76D}" type="parTrans" cxnId="{6C7D6566-106E-4D35-A4B8-326288EB724C}">
      <dgm:prSet/>
      <dgm:spPr/>
      <dgm:t>
        <a:bodyPr/>
        <a:lstStyle/>
        <a:p>
          <a:endParaRPr lang="es-ES"/>
        </a:p>
      </dgm:t>
    </dgm:pt>
    <dgm:pt modelId="{0D926CC9-F79B-4A49-9BEB-3D8CF7B80EBE}" type="sibTrans" cxnId="{6C7D6566-106E-4D35-A4B8-326288EB724C}">
      <dgm:prSet/>
      <dgm:spPr/>
      <dgm:t>
        <a:bodyPr/>
        <a:lstStyle/>
        <a:p>
          <a:endParaRPr lang="es-ES"/>
        </a:p>
      </dgm:t>
    </dgm:pt>
    <dgm:pt modelId="{CD2B2976-6321-4B6D-B42E-BE8F02F13628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dirty="0" smtClean="0"/>
            <a:t>Implantación nacional</a:t>
          </a:r>
          <a:endParaRPr lang="es-ES" dirty="0"/>
        </a:p>
      </dgm:t>
    </dgm:pt>
    <dgm:pt modelId="{0E209084-8C19-4A71-9F64-502A312D7D67}" type="parTrans" cxnId="{8AE5995A-D7B6-4422-9380-B1F6CA2EBEDB}">
      <dgm:prSet/>
      <dgm:spPr/>
      <dgm:t>
        <a:bodyPr/>
        <a:lstStyle/>
        <a:p>
          <a:endParaRPr lang="es-ES"/>
        </a:p>
      </dgm:t>
    </dgm:pt>
    <dgm:pt modelId="{05516AF4-F8CF-47DD-8BD4-4B243369AE99}" type="sibTrans" cxnId="{8AE5995A-D7B6-4422-9380-B1F6CA2EBEDB}">
      <dgm:prSet/>
      <dgm:spPr/>
      <dgm:t>
        <a:bodyPr/>
        <a:lstStyle/>
        <a:p>
          <a:endParaRPr lang="es-ES"/>
        </a:p>
      </dgm:t>
    </dgm:pt>
    <dgm:pt modelId="{BAE956A2-653B-46D6-8C94-851EA1FA72DA}">
      <dgm:prSet phldrT="[Texto]"/>
      <dgm:spPr/>
      <dgm:t>
        <a:bodyPr/>
        <a:lstStyle/>
        <a:p>
          <a:r>
            <a:rPr lang="es-ES" dirty="0" smtClean="0"/>
            <a:t>Pre-Auditoría</a:t>
          </a:r>
          <a:endParaRPr lang="es-ES" dirty="0"/>
        </a:p>
      </dgm:t>
    </dgm:pt>
    <dgm:pt modelId="{FB63C4B4-7460-4416-9D6B-404BAE2342B0}" type="parTrans" cxnId="{8BD27FA0-9AF4-4A24-A1C0-27BC2AAD07B0}">
      <dgm:prSet/>
      <dgm:spPr/>
      <dgm:t>
        <a:bodyPr/>
        <a:lstStyle/>
        <a:p>
          <a:endParaRPr lang="es-ES"/>
        </a:p>
      </dgm:t>
    </dgm:pt>
    <dgm:pt modelId="{7DF2F93A-E2A3-4751-BD1D-D25BFE318A74}" type="sibTrans" cxnId="{8BD27FA0-9AF4-4A24-A1C0-27BC2AAD07B0}">
      <dgm:prSet/>
      <dgm:spPr/>
      <dgm:t>
        <a:bodyPr/>
        <a:lstStyle/>
        <a:p>
          <a:endParaRPr lang="es-ES"/>
        </a:p>
      </dgm:t>
    </dgm:pt>
    <dgm:pt modelId="{D6C00EB1-5C33-433D-86A5-5B752649025D}" type="pres">
      <dgm:prSet presAssocID="{875A1268-4726-499B-8068-B54EAC3460FA}" presName="diagram" presStyleCnt="0">
        <dgm:presLayoutVars>
          <dgm:dir/>
          <dgm:resizeHandles val="exact"/>
        </dgm:presLayoutVars>
      </dgm:prSet>
      <dgm:spPr/>
    </dgm:pt>
    <dgm:pt modelId="{5962C232-3B6F-421F-AA87-2BD251921429}" type="pres">
      <dgm:prSet presAssocID="{51DE705E-0F21-47F0-BFCF-059017CD4F09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02BB2-3A59-444A-8A8B-F61DA9DD0E9C}" type="pres">
      <dgm:prSet presAssocID="{557D7B11-169B-492F-8238-658C40759F22}" presName="sibTrans" presStyleLbl="sibTrans2D1" presStyleIdx="0" presStyleCnt="10"/>
      <dgm:spPr/>
      <dgm:t>
        <a:bodyPr/>
        <a:lstStyle/>
        <a:p>
          <a:endParaRPr lang="es-ES"/>
        </a:p>
      </dgm:t>
    </dgm:pt>
    <dgm:pt modelId="{D96AAED4-B07B-4FF8-8C8F-F3CE241CDC0E}" type="pres">
      <dgm:prSet presAssocID="{557D7B11-169B-492F-8238-658C40759F22}" presName="connectorText" presStyleLbl="sibTrans2D1" presStyleIdx="0" presStyleCnt="10"/>
      <dgm:spPr/>
      <dgm:t>
        <a:bodyPr/>
        <a:lstStyle/>
        <a:p>
          <a:endParaRPr lang="es-ES"/>
        </a:p>
      </dgm:t>
    </dgm:pt>
    <dgm:pt modelId="{896B6F30-ECA3-40AF-8DEB-0E3C8A3F0E44}" type="pres">
      <dgm:prSet presAssocID="{8F894EBA-0A61-4529-AD03-3E9F49F975EA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95088F-9A3D-4B63-B2A5-48BFA00B728C}" type="pres">
      <dgm:prSet presAssocID="{1ADF204D-1D02-4E79-ADFA-CCDCAC09727B}" presName="sibTrans" presStyleLbl="sibTrans2D1" presStyleIdx="1" presStyleCnt="10"/>
      <dgm:spPr/>
      <dgm:t>
        <a:bodyPr/>
        <a:lstStyle/>
        <a:p>
          <a:endParaRPr lang="es-ES"/>
        </a:p>
      </dgm:t>
    </dgm:pt>
    <dgm:pt modelId="{50848EFA-82F1-40F3-AFE9-9BF6B5AFE440}" type="pres">
      <dgm:prSet presAssocID="{1ADF204D-1D02-4E79-ADFA-CCDCAC09727B}" presName="connectorText" presStyleLbl="sibTrans2D1" presStyleIdx="1" presStyleCnt="10"/>
      <dgm:spPr/>
      <dgm:t>
        <a:bodyPr/>
        <a:lstStyle/>
        <a:p>
          <a:endParaRPr lang="es-ES"/>
        </a:p>
      </dgm:t>
    </dgm:pt>
    <dgm:pt modelId="{9EC5CA7F-8044-42EF-AFFD-03E9F72A5FAF}" type="pres">
      <dgm:prSet presAssocID="{F37BE982-DE68-41C5-8AE8-363F4BCA9FB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846AE2-6204-4737-BC3F-292DFF527C2D}" type="pres">
      <dgm:prSet presAssocID="{3DAF3DCD-B90F-4024-8210-790FEC000924}" presName="sibTrans" presStyleLbl="sibTrans2D1" presStyleIdx="2" presStyleCnt="10"/>
      <dgm:spPr/>
      <dgm:t>
        <a:bodyPr/>
        <a:lstStyle/>
        <a:p>
          <a:endParaRPr lang="es-ES"/>
        </a:p>
      </dgm:t>
    </dgm:pt>
    <dgm:pt modelId="{D21E51EB-CC7F-4265-BA91-0F011B9F9B61}" type="pres">
      <dgm:prSet presAssocID="{3DAF3DCD-B90F-4024-8210-790FEC000924}" presName="connectorText" presStyleLbl="sibTrans2D1" presStyleIdx="2" presStyleCnt="10"/>
      <dgm:spPr/>
      <dgm:t>
        <a:bodyPr/>
        <a:lstStyle/>
        <a:p>
          <a:endParaRPr lang="es-ES"/>
        </a:p>
      </dgm:t>
    </dgm:pt>
    <dgm:pt modelId="{D3F58EBB-B321-42BA-B31F-0C0FE5830C74}" type="pres">
      <dgm:prSet presAssocID="{308215D6-BE5F-47C0-8D16-C995D200C543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047B4-5BB0-487B-ABAF-B84968BB4D62}" type="pres">
      <dgm:prSet presAssocID="{CE99FF5E-A545-47AF-B140-B644D5312C17}" presName="sibTrans" presStyleLbl="sibTrans2D1" presStyleIdx="3" presStyleCnt="10"/>
      <dgm:spPr/>
      <dgm:t>
        <a:bodyPr/>
        <a:lstStyle/>
        <a:p>
          <a:endParaRPr lang="es-ES"/>
        </a:p>
      </dgm:t>
    </dgm:pt>
    <dgm:pt modelId="{BA067DF2-2CB5-4ACC-B103-601CE168FD64}" type="pres">
      <dgm:prSet presAssocID="{CE99FF5E-A545-47AF-B140-B644D5312C17}" presName="connectorText" presStyleLbl="sibTrans2D1" presStyleIdx="3" presStyleCnt="10"/>
      <dgm:spPr/>
      <dgm:t>
        <a:bodyPr/>
        <a:lstStyle/>
        <a:p>
          <a:endParaRPr lang="es-ES"/>
        </a:p>
      </dgm:t>
    </dgm:pt>
    <dgm:pt modelId="{718DF3DB-A21F-4279-B9A3-B01F061B2EB8}" type="pres">
      <dgm:prSet presAssocID="{FC7F7D3A-3FBF-4390-A976-25D02CB563BD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D50F1-93B0-46F2-858A-C90C0631EAFA}" type="pres">
      <dgm:prSet presAssocID="{C19DB9B6-0905-4178-A46E-07AEEC3F20B0}" presName="sibTrans" presStyleLbl="sibTrans2D1" presStyleIdx="4" presStyleCnt="10"/>
      <dgm:spPr/>
      <dgm:t>
        <a:bodyPr/>
        <a:lstStyle/>
        <a:p>
          <a:endParaRPr lang="es-ES"/>
        </a:p>
      </dgm:t>
    </dgm:pt>
    <dgm:pt modelId="{139D1101-61D1-4EB9-801F-B47179E260F1}" type="pres">
      <dgm:prSet presAssocID="{C19DB9B6-0905-4178-A46E-07AEEC3F20B0}" presName="connectorText" presStyleLbl="sibTrans2D1" presStyleIdx="4" presStyleCnt="10"/>
      <dgm:spPr/>
      <dgm:t>
        <a:bodyPr/>
        <a:lstStyle/>
        <a:p>
          <a:endParaRPr lang="es-ES"/>
        </a:p>
      </dgm:t>
    </dgm:pt>
    <dgm:pt modelId="{2FE4777D-02A6-4D1C-B5EB-584FEBD57287}" type="pres">
      <dgm:prSet presAssocID="{BAE956A2-653B-46D6-8C94-851EA1FA72D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73058-B3B4-4EED-8A84-1907AB578352}" type="pres">
      <dgm:prSet presAssocID="{7DF2F93A-E2A3-4751-BD1D-D25BFE318A74}" presName="sibTrans" presStyleLbl="sibTrans2D1" presStyleIdx="5" presStyleCnt="10"/>
      <dgm:spPr/>
      <dgm:t>
        <a:bodyPr/>
        <a:lstStyle/>
        <a:p>
          <a:endParaRPr lang="es-ES"/>
        </a:p>
      </dgm:t>
    </dgm:pt>
    <dgm:pt modelId="{46843770-493C-4D94-BE07-9946E15DF13C}" type="pres">
      <dgm:prSet presAssocID="{7DF2F93A-E2A3-4751-BD1D-D25BFE318A74}" presName="connectorText" presStyleLbl="sibTrans2D1" presStyleIdx="5" presStyleCnt="10"/>
      <dgm:spPr/>
      <dgm:t>
        <a:bodyPr/>
        <a:lstStyle/>
        <a:p>
          <a:endParaRPr lang="es-ES"/>
        </a:p>
      </dgm:t>
    </dgm:pt>
    <dgm:pt modelId="{81411766-2462-4D38-8297-4515967C5C4F}" type="pres">
      <dgm:prSet presAssocID="{E6B9F9CC-DEC7-4269-96AD-6ECF3A7EC602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3153D-2890-45B1-95EB-7AB533B39DEF}" type="pres">
      <dgm:prSet presAssocID="{57BC0CB5-E741-49EE-A7FB-EA547590CFA0}" presName="sibTrans" presStyleLbl="sibTrans2D1" presStyleIdx="6" presStyleCnt="10"/>
      <dgm:spPr/>
      <dgm:t>
        <a:bodyPr/>
        <a:lstStyle/>
        <a:p>
          <a:endParaRPr lang="es-ES"/>
        </a:p>
      </dgm:t>
    </dgm:pt>
    <dgm:pt modelId="{96C5B0F9-15DE-4B9D-98EC-AECDB730F48C}" type="pres">
      <dgm:prSet presAssocID="{57BC0CB5-E741-49EE-A7FB-EA547590CFA0}" presName="connectorText" presStyleLbl="sibTrans2D1" presStyleIdx="6" presStyleCnt="10"/>
      <dgm:spPr/>
      <dgm:t>
        <a:bodyPr/>
        <a:lstStyle/>
        <a:p>
          <a:endParaRPr lang="es-ES"/>
        </a:p>
      </dgm:t>
    </dgm:pt>
    <dgm:pt modelId="{FFB70491-D973-4808-822C-23453ACEBE72}" type="pres">
      <dgm:prSet presAssocID="{BCB940B1-3257-42D7-872B-7ECDA71DB23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28A8C-FBD4-4A62-83D9-98AE03D72371}" type="pres">
      <dgm:prSet presAssocID="{5F471C38-CB60-4177-8B59-D3A4EC815D66}" presName="sibTrans" presStyleLbl="sibTrans2D1" presStyleIdx="7" presStyleCnt="10"/>
      <dgm:spPr/>
      <dgm:t>
        <a:bodyPr/>
        <a:lstStyle/>
        <a:p>
          <a:endParaRPr lang="es-ES"/>
        </a:p>
      </dgm:t>
    </dgm:pt>
    <dgm:pt modelId="{E39440E2-4825-4EB6-A093-A05CDB114094}" type="pres">
      <dgm:prSet presAssocID="{5F471C38-CB60-4177-8B59-D3A4EC815D66}" presName="connectorText" presStyleLbl="sibTrans2D1" presStyleIdx="7" presStyleCnt="10"/>
      <dgm:spPr/>
      <dgm:t>
        <a:bodyPr/>
        <a:lstStyle/>
        <a:p>
          <a:endParaRPr lang="es-ES"/>
        </a:p>
      </dgm:t>
    </dgm:pt>
    <dgm:pt modelId="{3BC328F4-0BF7-41C7-A226-CD2A9D00BF37}" type="pres">
      <dgm:prSet presAssocID="{52EE3DBD-B729-4B33-AC15-73EA8863E53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6BE060-0C89-4042-A699-5B8472C1723B}" type="pres">
      <dgm:prSet presAssocID="{C8CDE262-1EE2-4568-A900-C9AABB40B126}" presName="sibTrans" presStyleLbl="sibTrans2D1" presStyleIdx="8" presStyleCnt="10"/>
      <dgm:spPr/>
      <dgm:t>
        <a:bodyPr/>
        <a:lstStyle/>
        <a:p>
          <a:endParaRPr lang="es-ES"/>
        </a:p>
      </dgm:t>
    </dgm:pt>
    <dgm:pt modelId="{25BD9739-8629-45A5-A3D0-432A173107A9}" type="pres">
      <dgm:prSet presAssocID="{C8CDE262-1EE2-4568-A900-C9AABB40B126}" presName="connectorText" presStyleLbl="sibTrans2D1" presStyleIdx="8" presStyleCnt="10"/>
      <dgm:spPr/>
      <dgm:t>
        <a:bodyPr/>
        <a:lstStyle/>
        <a:p>
          <a:endParaRPr lang="es-ES"/>
        </a:p>
      </dgm:t>
    </dgm:pt>
    <dgm:pt modelId="{F70410D9-FACD-4CDF-AEEE-DDF05B846185}" type="pres">
      <dgm:prSet presAssocID="{12D113FA-5DC8-4DB3-9EC4-B28D0050A22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7FE96C-937E-47EA-89CA-080AEA092756}" type="pres">
      <dgm:prSet presAssocID="{0D926CC9-F79B-4A49-9BEB-3D8CF7B80EBE}" presName="sibTrans" presStyleLbl="sibTrans2D1" presStyleIdx="9" presStyleCnt="10"/>
      <dgm:spPr/>
      <dgm:t>
        <a:bodyPr/>
        <a:lstStyle/>
        <a:p>
          <a:endParaRPr lang="es-ES"/>
        </a:p>
      </dgm:t>
    </dgm:pt>
    <dgm:pt modelId="{0C02FE15-A959-4C63-94C6-0D3D9D2F4E04}" type="pres">
      <dgm:prSet presAssocID="{0D926CC9-F79B-4A49-9BEB-3D8CF7B80EBE}" presName="connectorText" presStyleLbl="sibTrans2D1" presStyleIdx="9" presStyleCnt="10"/>
      <dgm:spPr/>
      <dgm:t>
        <a:bodyPr/>
        <a:lstStyle/>
        <a:p>
          <a:endParaRPr lang="es-ES"/>
        </a:p>
      </dgm:t>
    </dgm:pt>
    <dgm:pt modelId="{30B359C5-CFEB-4D61-A0A7-43942FE4656C}" type="pres">
      <dgm:prSet presAssocID="{CD2B2976-6321-4B6D-B42E-BE8F02F1362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165D10C-6CD7-485C-BD3A-034B4137438D}" type="presOf" srcId="{BCB940B1-3257-42D7-872B-7ECDA71DB234}" destId="{FFB70491-D973-4808-822C-23453ACEBE72}" srcOrd="0" destOrd="0" presId="urn:microsoft.com/office/officeart/2005/8/layout/process5"/>
    <dgm:cxn modelId="{D9140A3C-57C0-42C8-818C-988EA648FEDA}" srcId="{875A1268-4726-499B-8068-B54EAC3460FA}" destId="{FC7F7D3A-3FBF-4390-A976-25D02CB563BD}" srcOrd="4" destOrd="0" parTransId="{BB377EC8-8A78-443E-A1DF-ACE24335737C}" sibTransId="{C19DB9B6-0905-4178-A46E-07AEEC3F20B0}"/>
    <dgm:cxn modelId="{8BD27FA0-9AF4-4A24-A1C0-27BC2AAD07B0}" srcId="{875A1268-4726-499B-8068-B54EAC3460FA}" destId="{BAE956A2-653B-46D6-8C94-851EA1FA72DA}" srcOrd="5" destOrd="0" parTransId="{FB63C4B4-7460-4416-9D6B-404BAE2342B0}" sibTransId="{7DF2F93A-E2A3-4751-BD1D-D25BFE318A74}"/>
    <dgm:cxn modelId="{8B5E15A5-25EA-43BE-BA04-7866C0DF6729}" srcId="{875A1268-4726-499B-8068-B54EAC3460FA}" destId="{F37BE982-DE68-41C5-8AE8-363F4BCA9FB0}" srcOrd="2" destOrd="0" parTransId="{87D47968-538F-4A9B-8C08-AEECC60A90B1}" sibTransId="{3DAF3DCD-B90F-4024-8210-790FEC000924}"/>
    <dgm:cxn modelId="{4A9A45CE-2A85-477E-BFE7-3147819940C8}" type="presOf" srcId="{C8CDE262-1EE2-4568-A900-C9AABB40B126}" destId="{25BD9739-8629-45A5-A3D0-432A173107A9}" srcOrd="1" destOrd="0" presId="urn:microsoft.com/office/officeart/2005/8/layout/process5"/>
    <dgm:cxn modelId="{FAAC3E19-BC72-4D83-9BC7-74582808C91B}" type="presOf" srcId="{0D926CC9-F79B-4A49-9BEB-3D8CF7B80EBE}" destId="{B27FE96C-937E-47EA-89CA-080AEA092756}" srcOrd="0" destOrd="0" presId="urn:microsoft.com/office/officeart/2005/8/layout/process5"/>
    <dgm:cxn modelId="{4CAC755F-76F4-465E-A2E4-52E2C3A5363C}" type="presOf" srcId="{5F471C38-CB60-4177-8B59-D3A4EC815D66}" destId="{93828A8C-FBD4-4A62-83D9-98AE03D72371}" srcOrd="0" destOrd="0" presId="urn:microsoft.com/office/officeart/2005/8/layout/process5"/>
    <dgm:cxn modelId="{78CBEE3E-CA32-49A4-822B-76FB5A4DD321}" type="presOf" srcId="{1ADF204D-1D02-4E79-ADFA-CCDCAC09727B}" destId="{50848EFA-82F1-40F3-AFE9-9BF6B5AFE440}" srcOrd="1" destOrd="0" presId="urn:microsoft.com/office/officeart/2005/8/layout/process5"/>
    <dgm:cxn modelId="{A39BA5DA-4DE7-4AEE-A3CB-CD9738F92408}" type="presOf" srcId="{557D7B11-169B-492F-8238-658C40759F22}" destId="{D96AAED4-B07B-4FF8-8C8F-F3CE241CDC0E}" srcOrd="1" destOrd="0" presId="urn:microsoft.com/office/officeart/2005/8/layout/process5"/>
    <dgm:cxn modelId="{AD3F0DC3-9686-4483-8952-BB3A4E0AAAF4}" type="presOf" srcId="{51DE705E-0F21-47F0-BFCF-059017CD4F09}" destId="{5962C232-3B6F-421F-AA87-2BD251921429}" srcOrd="0" destOrd="0" presId="urn:microsoft.com/office/officeart/2005/8/layout/process5"/>
    <dgm:cxn modelId="{8C33362C-2006-4252-BA53-F143FE4F4FC2}" type="presOf" srcId="{8F894EBA-0A61-4529-AD03-3E9F49F975EA}" destId="{896B6F30-ECA3-40AF-8DEB-0E3C8A3F0E44}" srcOrd="0" destOrd="0" presId="urn:microsoft.com/office/officeart/2005/8/layout/process5"/>
    <dgm:cxn modelId="{1A0B801E-B62C-4BBD-89A9-4CFD2A71C0AC}" type="presOf" srcId="{52EE3DBD-B729-4B33-AC15-73EA8863E533}" destId="{3BC328F4-0BF7-41C7-A226-CD2A9D00BF37}" srcOrd="0" destOrd="0" presId="urn:microsoft.com/office/officeart/2005/8/layout/process5"/>
    <dgm:cxn modelId="{8AEDA925-EA6C-4B6D-B8CA-196680732D2E}" srcId="{875A1268-4726-499B-8068-B54EAC3460FA}" destId="{BCB940B1-3257-42D7-872B-7ECDA71DB234}" srcOrd="7" destOrd="0" parTransId="{5731A584-B6AB-4661-83CB-AE4C4E5D040C}" sibTransId="{5F471C38-CB60-4177-8B59-D3A4EC815D66}"/>
    <dgm:cxn modelId="{5BA34AE6-3AD5-4084-9D5D-47DF4623C8B0}" type="presOf" srcId="{12D113FA-5DC8-4DB3-9EC4-B28D0050A223}" destId="{F70410D9-FACD-4CDF-AEEE-DDF05B846185}" srcOrd="0" destOrd="0" presId="urn:microsoft.com/office/officeart/2005/8/layout/process5"/>
    <dgm:cxn modelId="{BB915E77-2DFF-43AA-B0CF-6DEE7C62625F}" type="presOf" srcId="{CE99FF5E-A545-47AF-B140-B644D5312C17}" destId="{BA067DF2-2CB5-4ACC-B103-601CE168FD64}" srcOrd="1" destOrd="0" presId="urn:microsoft.com/office/officeart/2005/8/layout/process5"/>
    <dgm:cxn modelId="{FA46AC48-2CC2-4618-B1D5-0CF835A01F11}" type="presOf" srcId="{5F471C38-CB60-4177-8B59-D3A4EC815D66}" destId="{E39440E2-4825-4EB6-A093-A05CDB114094}" srcOrd="1" destOrd="0" presId="urn:microsoft.com/office/officeart/2005/8/layout/process5"/>
    <dgm:cxn modelId="{D3689A89-E3C4-4735-BF46-88A3FD4F58E4}" type="presOf" srcId="{E6B9F9CC-DEC7-4269-96AD-6ECF3A7EC602}" destId="{81411766-2462-4D38-8297-4515967C5C4F}" srcOrd="0" destOrd="0" presId="urn:microsoft.com/office/officeart/2005/8/layout/process5"/>
    <dgm:cxn modelId="{6A35EBA5-B632-4507-B28C-F8B85AEADC59}" type="presOf" srcId="{57BC0CB5-E741-49EE-A7FB-EA547590CFA0}" destId="{F6C3153D-2890-45B1-95EB-7AB533B39DEF}" srcOrd="0" destOrd="0" presId="urn:microsoft.com/office/officeart/2005/8/layout/process5"/>
    <dgm:cxn modelId="{41CFE9DE-1F2B-4ED2-BC0E-A15D7792FF0A}" type="presOf" srcId="{F37BE982-DE68-41C5-8AE8-363F4BCA9FB0}" destId="{9EC5CA7F-8044-42EF-AFFD-03E9F72A5FAF}" srcOrd="0" destOrd="0" presId="urn:microsoft.com/office/officeart/2005/8/layout/process5"/>
    <dgm:cxn modelId="{D29CC4DE-11D9-494A-8753-2F5FB244E8A2}" type="presOf" srcId="{C19DB9B6-0905-4178-A46E-07AEEC3F20B0}" destId="{CFED50F1-93B0-46F2-858A-C90C0631EAFA}" srcOrd="0" destOrd="0" presId="urn:microsoft.com/office/officeart/2005/8/layout/process5"/>
    <dgm:cxn modelId="{120424F6-26EC-4816-9219-3444DA8785F8}" srcId="{875A1268-4726-499B-8068-B54EAC3460FA}" destId="{8F894EBA-0A61-4529-AD03-3E9F49F975EA}" srcOrd="1" destOrd="0" parTransId="{0DF05446-8928-4FFB-8706-B0D0F5B34072}" sibTransId="{1ADF204D-1D02-4E79-ADFA-CCDCAC09727B}"/>
    <dgm:cxn modelId="{CCFA6E57-8A62-4516-A0AC-0EC0155A4684}" type="presOf" srcId="{875A1268-4726-499B-8068-B54EAC3460FA}" destId="{D6C00EB1-5C33-433D-86A5-5B752649025D}" srcOrd="0" destOrd="0" presId="urn:microsoft.com/office/officeart/2005/8/layout/process5"/>
    <dgm:cxn modelId="{DDE5E1B7-591D-4254-9D87-8DE5FFAA6ED2}" type="presOf" srcId="{C8CDE262-1EE2-4568-A900-C9AABB40B126}" destId="{496BE060-0C89-4042-A699-5B8472C1723B}" srcOrd="0" destOrd="0" presId="urn:microsoft.com/office/officeart/2005/8/layout/process5"/>
    <dgm:cxn modelId="{66C52C84-B048-453C-A894-0D7614900E61}" srcId="{875A1268-4726-499B-8068-B54EAC3460FA}" destId="{308215D6-BE5F-47C0-8D16-C995D200C543}" srcOrd="3" destOrd="0" parTransId="{D6B9A1F9-F426-4056-B4F7-F1A78DF6B582}" sibTransId="{CE99FF5E-A545-47AF-B140-B644D5312C17}"/>
    <dgm:cxn modelId="{2A8D6DFA-3A4A-4521-AA5A-CD145AABE734}" type="presOf" srcId="{557D7B11-169B-492F-8238-658C40759F22}" destId="{4CA02BB2-3A59-444A-8A8B-F61DA9DD0E9C}" srcOrd="0" destOrd="0" presId="urn:microsoft.com/office/officeart/2005/8/layout/process5"/>
    <dgm:cxn modelId="{6C7D6566-106E-4D35-A4B8-326288EB724C}" srcId="{875A1268-4726-499B-8068-B54EAC3460FA}" destId="{12D113FA-5DC8-4DB3-9EC4-B28D0050A223}" srcOrd="9" destOrd="0" parTransId="{F087F7D3-CCED-444B-A678-E37FA1B3F76D}" sibTransId="{0D926CC9-F79B-4A49-9BEB-3D8CF7B80EBE}"/>
    <dgm:cxn modelId="{4588C997-B13E-4E89-8B28-65F588F01CD7}" type="presOf" srcId="{3DAF3DCD-B90F-4024-8210-790FEC000924}" destId="{02846AE2-6204-4737-BC3F-292DFF527C2D}" srcOrd="0" destOrd="0" presId="urn:microsoft.com/office/officeart/2005/8/layout/process5"/>
    <dgm:cxn modelId="{21B0A823-3941-4872-9C92-66448E0BD1D2}" srcId="{875A1268-4726-499B-8068-B54EAC3460FA}" destId="{52EE3DBD-B729-4B33-AC15-73EA8863E533}" srcOrd="8" destOrd="0" parTransId="{0DCEF4BA-8B4D-4A56-AED8-E46466043C98}" sibTransId="{C8CDE262-1EE2-4568-A900-C9AABB40B126}"/>
    <dgm:cxn modelId="{5F813E47-DF73-4DFA-82FF-5BC5B1B4096A}" type="presOf" srcId="{308215D6-BE5F-47C0-8D16-C995D200C543}" destId="{D3F58EBB-B321-42BA-B31F-0C0FE5830C74}" srcOrd="0" destOrd="0" presId="urn:microsoft.com/office/officeart/2005/8/layout/process5"/>
    <dgm:cxn modelId="{07E2161B-E068-49FD-A96A-88AF18244EB1}" type="presOf" srcId="{7DF2F93A-E2A3-4751-BD1D-D25BFE318A74}" destId="{4D373058-B3B4-4EED-8A84-1907AB578352}" srcOrd="0" destOrd="0" presId="urn:microsoft.com/office/officeart/2005/8/layout/process5"/>
    <dgm:cxn modelId="{A15FD220-5E2F-4234-BF81-BAE14D2F6045}" type="presOf" srcId="{0D926CC9-F79B-4A49-9BEB-3D8CF7B80EBE}" destId="{0C02FE15-A959-4C63-94C6-0D3D9D2F4E04}" srcOrd="1" destOrd="0" presId="urn:microsoft.com/office/officeart/2005/8/layout/process5"/>
    <dgm:cxn modelId="{27DDD52C-7F19-47AB-A9FC-72706EB7A7C7}" type="presOf" srcId="{3DAF3DCD-B90F-4024-8210-790FEC000924}" destId="{D21E51EB-CC7F-4265-BA91-0F011B9F9B61}" srcOrd="1" destOrd="0" presId="urn:microsoft.com/office/officeart/2005/8/layout/process5"/>
    <dgm:cxn modelId="{CE414614-6504-4E48-A9DF-4339F2F29796}" type="presOf" srcId="{FC7F7D3A-3FBF-4390-A976-25D02CB563BD}" destId="{718DF3DB-A21F-4279-B9A3-B01F061B2EB8}" srcOrd="0" destOrd="0" presId="urn:microsoft.com/office/officeart/2005/8/layout/process5"/>
    <dgm:cxn modelId="{02F6B53D-1865-4D92-9588-2103B0EF01DC}" type="presOf" srcId="{CD2B2976-6321-4B6D-B42E-BE8F02F13628}" destId="{30B359C5-CFEB-4D61-A0A7-43942FE4656C}" srcOrd="0" destOrd="0" presId="urn:microsoft.com/office/officeart/2005/8/layout/process5"/>
    <dgm:cxn modelId="{8AE5995A-D7B6-4422-9380-B1F6CA2EBEDB}" srcId="{875A1268-4726-499B-8068-B54EAC3460FA}" destId="{CD2B2976-6321-4B6D-B42E-BE8F02F13628}" srcOrd="10" destOrd="0" parTransId="{0E209084-8C19-4A71-9F64-502A312D7D67}" sibTransId="{05516AF4-F8CF-47DD-8BD4-4B243369AE99}"/>
    <dgm:cxn modelId="{B16426F8-FDD1-4F90-9BC8-8BAA3B1382D5}" srcId="{875A1268-4726-499B-8068-B54EAC3460FA}" destId="{51DE705E-0F21-47F0-BFCF-059017CD4F09}" srcOrd="0" destOrd="0" parTransId="{0ED6F1FE-C82C-4323-B3D0-370657531A4F}" sibTransId="{557D7B11-169B-492F-8238-658C40759F22}"/>
    <dgm:cxn modelId="{A38FD287-1288-4838-B4A4-00BBF97E9CB0}" srcId="{875A1268-4726-499B-8068-B54EAC3460FA}" destId="{E6B9F9CC-DEC7-4269-96AD-6ECF3A7EC602}" srcOrd="6" destOrd="0" parTransId="{A9BBD06A-8BF6-435E-8401-3B7BE7EA0C4D}" sibTransId="{57BC0CB5-E741-49EE-A7FB-EA547590CFA0}"/>
    <dgm:cxn modelId="{BB1AE8C2-B88C-42E7-A3CF-D775F5A3284A}" type="presOf" srcId="{BAE956A2-653B-46D6-8C94-851EA1FA72DA}" destId="{2FE4777D-02A6-4D1C-B5EB-584FEBD57287}" srcOrd="0" destOrd="0" presId="urn:microsoft.com/office/officeart/2005/8/layout/process5"/>
    <dgm:cxn modelId="{A7C7AE06-CF2D-4487-A3BC-BA69F4D6E96F}" type="presOf" srcId="{C19DB9B6-0905-4178-A46E-07AEEC3F20B0}" destId="{139D1101-61D1-4EB9-801F-B47179E260F1}" srcOrd="1" destOrd="0" presId="urn:microsoft.com/office/officeart/2005/8/layout/process5"/>
    <dgm:cxn modelId="{4CE40679-19EF-4769-8C7A-F3CC02BB1EAE}" type="presOf" srcId="{CE99FF5E-A545-47AF-B140-B644D5312C17}" destId="{3A0047B4-5BB0-487B-ABAF-B84968BB4D62}" srcOrd="0" destOrd="0" presId="urn:microsoft.com/office/officeart/2005/8/layout/process5"/>
    <dgm:cxn modelId="{D99086D5-0019-4324-ADA2-CE3F469978AE}" type="presOf" srcId="{1ADF204D-1D02-4E79-ADFA-CCDCAC09727B}" destId="{4495088F-9A3D-4B63-B2A5-48BFA00B728C}" srcOrd="0" destOrd="0" presId="urn:microsoft.com/office/officeart/2005/8/layout/process5"/>
    <dgm:cxn modelId="{A330AC79-37DB-4862-B514-55AB7F692C6A}" type="presOf" srcId="{7DF2F93A-E2A3-4751-BD1D-D25BFE318A74}" destId="{46843770-493C-4D94-BE07-9946E15DF13C}" srcOrd="1" destOrd="0" presId="urn:microsoft.com/office/officeart/2005/8/layout/process5"/>
    <dgm:cxn modelId="{48A49948-5DEE-451B-9F44-EDA006C88CD3}" type="presOf" srcId="{57BC0CB5-E741-49EE-A7FB-EA547590CFA0}" destId="{96C5B0F9-15DE-4B9D-98EC-AECDB730F48C}" srcOrd="1" destOrd="0" presId="urn:microsoft.com/office/officeart/2005/8/layout/process5"/>
    <dgm:cxn modelId="{4FA1A341-F06D-40D0-A377-ECC003431B27}" type="presParOf" srcId="{D6C00EB1-5C33-433D-86A5-5B752649025D}" destId="{5962C232-3B6F-421F-AA87-2BD251921429}" srcOrd="0" destOrd="0" presId="urn:microsoft.com/office/officeart/2005/8/layout/process5"/>
    <dgm:cxn modelId="{22BA495E-3872-4953-A2D7-9D1C8A3FCC91}" type="presParOf" srcId="{D6C00EB1-5C33-433D-86A5-5B752649025D}" destId="{4CA02BB2-3A59-444A-8A8B-F61DA9DD0E9C}" srcOrd="1" destOrd="0" presId="urn:microsoft.com/office/officeart/2005/8/layout/process5"/>
    <dgm:cxn modelId="{B3ED1D47-A637-4C74-96AD-C2B5C96B371A}" type="presParOf" srcId="{4CA02BB2-3A59-444A-8A8B-F61DA9DD0E9C}" destId="{D96AAED4-B07B-4FF8-8C8F-F3CE241CDC0E}" srcOrd="0" destOrd="0" presId="urn:microsoft.com/office/officeart/2005/8/layout/process5"/>
    <dgm:cxn modelId="{6D6C3ADD-4341-46AF-8F88-6D91CCE6704E}" type="presParOf" srcId="{D6C00EB1-5C33-433D-86A5-5B752649025D}" destId="{896B6F30-ECA3-40AF-8DEB-0E3C8A3F0E44}" srcOrd="2" destOrd="0" presId="urn:microsoft.com/office/officeart/2005/8/layout/process5"/>
    <dgm:cxn modelId="{C6E46E05-E4E5-4D10-A4B4-B6477F44E3F9}" type="presParOf" srcId="{D6C00EB1-5C33-433D-86A5-5B752649025D}" destId="{4495088F-9A3D-4B63-B2A5-48BFA00B728C}" srcOrd="3" destOrd="0" presId="urn:microsoft.com/office/officeart/2005/8/layout/process5"/>
    <dgm:cxn modelId="{A26EF4FD-B695-47CD-AF4F-3FD19E608352}" type="presParOf" srcId="{4495088F-9A3D-4B63-B2A5-48BFA00B728C}" destId="{50848EFA-82F1-40F3-AFE9-9BF6B5AFE440}" srcOrd="0" destOrd="0" presId="urn:microsoft.com/office/officeart/2005/8/layout/process5"/>
    <dgm:cxn modelId="{E375BE95-153A-4C5E-8796-5BCC6523E188}" type="presParOf" srcId="{D6C00EB1-5C33-433D-86A5-5B752649025D}" destId="{9EC5CA7F-8044-42EF-AFFD-03E9F72A5FAF}" srcOrd="4" destOrd="0" presId="urn:microsoft.com/office/officeart/2005/8/layout/process5"/>
    <dgm:cxn modelId="{06D6D4E1-AEA0-408C-B105-826F135A4BB7}" type="presParOf" srcId="{D6C00EB1-5C33-433D-86A5-5B752649025D}" destId="{02846AE2-6204-4737-BC3F-292DFF527C2D}" srcOrd="5" destOrd="0" presId="urn:microsoft.com/office/officeart/2005/8/layout/process5"/>
    <dgm:cxn modelId="{8C4723A7-CD0E-4E32-BA89-5505FD4231BC}" type="presParOf" srcId="{02846AE2-6204-4737-BC3F-292DFF527C2D}" destId="{D21E51EB-CC7F-4265-BA91-0F011B9F9B61}" srcOrd="0" destOrd="0" presId="urn:microsoft.com/office/officeart/2005/8/layout/process5"/>
    <dgm:cxn modelId="{5EAD2711-1BEC-4C38-875C-9E02A47C5F99}" type="presParOf" srcId="{D6C00EB1-5C33-433D-86A5-5B752649025D}" destId="{D3F58EBB-B321-42BA-B31F-0C0FE5830C74}" srcOrd="6" destOrd="0" presId="urn:microsoft.com/office/officeart/2005/8/layout/process5"/>
    <dgm:cxn modelId="{06B55FE3-74DA-4124-A862-EC7F831DA47F}" type="presParOf" srcId="{D6C00EB1-5C33-433D-86A5-5B752649025D}" destId="{3A0047B4-5BB0-487B-ABAF-B84968BB4D62}" srcOrd="7" destOrd="0" presId="urn:microsoft.com/office/officeart/2005/8/layout/process5"/>
    <dgm:cxn modelId="{10EAA9C3-8FD7-4A69-BF17-7FC142BEFDAF}" type="presParOf" srcId="{3A0047B4-5BB0-487B-ABAF-B84968BB4D62}" destId="{BA067DF2-2CB5-4ACC-B103-601CE168FD64}" srcOrd="0" destOrd="0" presId="urn:microsoft.com/office/officeart/2005/8/layout/process5"/>
    <dgm:cxn modelId="{ED802DDD-5743-467B-930F-A85E020860C7}" type="presParOf" srcId="{D6C00EB1-5C33-433D-86A5-5B752649025D}" destId="{718DF3DB-A21F-4279-B9A3-B01F061B2EB8}" srcOrd="8" destOrd="0" presId="urn:microsoft.com/office/officeart/2005/8/layout/process5"/>
    <dgm:cxn modelId="{DC8EFA34-DE95-4BC3-8568-BEA121A48CE1}" type="presParOf" srcId="{D6C00EB1-5C33-433D-86A5-5B752649025D}" destId="{CFED50F1-93B0-46F2-858A-C90C0631EAFA}" srcOrd="9" destOrd="0" presId="urn:microsoft.com/office/officeart/2005/8/layout/process5"/>
    <dgm:cxn modelId="{1E11E591-F7C2-468C-8C1F-3F138202403F}" type="presParOf" srcId="{CFED50F1-93B0-46F2-858A-C90C0631EAFA}" destId="{139D1101-61D1-4EB9-801F-B47179E260F1}" srcOrd="0" destOrd="0" presId="urn:microsoft.com/office/officeart/2005/8/layout/process5"/>
    <dgm:cxn modelId="{68AA0CF5-6AF9-4C6B-A002-21F1ED99D194}" type="presParOf" srcId="{D6C00EB1-5C33-433D-86A5-5B752649025D}" destId="{2FE4777D-02A6-4D1C-B5EB-584FEBD57287}" srcOrd="10" destOrd="0" presId="urn:microsoft.com/office/officeart/2005/8/layout/process5"/>
    <dgm:cxn modelId="{7785FCBD-2CD4-4902-90DD-199C03ED9D4C}" type="presParOf" srcId="{D6C00EB1-5C33-433D-86A5-5B752649025D}" destId="{4D373058-B3B4-4EED-8A84-1907AB578352}" srcOrd="11" destOrd="0" presId="urn:microsoft.com/office/officeart/2005/8/layout/process5"/>
    <dgm:cxn modelId="{C9EA9697-8798-4240-9EDE-059560A0C651}" type="presParOf" srcId="{4D373058-B3B4-4EED-8A84-1907AB578352}" destId="{46843770-493C-4D94-BE07-9946E15DF13C}" srcOrd="0" destOrd="0" presId="urn:microsoft.com/office/officeart/2005/8/layout/process5"/>
    <dgm:cxn modelId="{9DF5F8A4-E63E-4229-9173-1B234E04180D}" type="presParOf" srcId="{D6C00EB1-5C33-433D-86A5-5B752649025D}" destId="{81411766-2462-4D38-8297-4515967C5C4F}" srcOrd="12" destOrd="0" presId="urn:microsoft.com/office/officeart/2005/8/layout/process5"/>
    <dgm:cxn modelId="{76D3E38A-B046-49B9-8114-B4BA9065549F}" type="presParOf" srcId="{D6C00EB1-5C33-433D-86A5-5B752649025D}" destId="{F6C3153D-2890-45B1-95EB-7AB533B39DEF}" srcOrd="13" destOrd="0" presId="urn:microsoft.com/office/officeart/2005/8/layout/process5"/>
    <dgm:cxn modelId="{861725EB-15E4-43B2-905A-C78238CE90E1}" type="presParOf" srcId="{F6C3153D-2890-45B1-95EB-7AB533B39DEF}" destId="{96C5B0F9-15DE-4B9D-98EC-AECDB730F48C}" srcOrd="0" destOrd="0" presId="urn:microsoft.com/office/officeart/2005/8/layout/process5"/>
    <dgm:cxn modelId="{04969447-1639-4848-90CB-C9BE09B87551}" type="presParOf" srcId="{D6C00EB1-5C33-433D-86A5-5B752649025D}" destId="{FFB70491-D973-4808-822C-23453ACEBE72}" srcOrd="14" destOrd="0" presId="urn:microsoft.com/office/officeart/2005/8/layout/process5"/>
    <dgm:cxn modelId="{287E59F4-7BA7-40A6-AD60-6EFFCDE144A5}" type="presParOf" srcId="{D6C00EB1-5C33-433D-86A5-5B752649025D}" destId="{93828A8C-FBD4-4A62-83D9-98AE03D72371}" srcOrd="15" destOrd="0" presId="urn:microsoft.com/office/officeart/2005/8/layout/process5"/>
    <dgm:cxn modelId="{8EF7808B-ADA9-4799-86AB-21DBF67A1BD9}" type="presParOf" srcId="{93828A8C-FBD4-4A62-83D9-98AE03D72371}" destId="{E39440E2-4825-4EB6-A093-A05CDB114094}" srcOrd="0" destOrd="0" presId="urn:microsoft.com/office/officeart/2005/8/layout/process5"/>
    <dgm:cxn modelId="{D65C2ADD-91CD-41BE-98A5-66A5E34CFF71}" type="presParOf" srcId="{D6C00EB1-5C33-433D-86A5-5B752649025D}" destId="{3BC328F4-0BF7-41C7-A226-CD2A9D00BF37}" srcOrd="16" destOrd="0" presId="urn:microsoft.com/office/officeart/2005/8/layout/process5"/>
    <dgm:cxn modelId="{C2BDACE6-8245-406D-99C4-1D25CDDE6B64}" type="presParOf" srcId="{D6C00EB1-5C33-433D-86A5-5B752649025D}" destId="{496BE060-0C89-4042-A699-5B8472C1723B}" srcOrd="17" destOrd="0" presId="urn:microsoft.com/office/officeart/2005/8/layout/process5"/>
    <dgm:cxn modelId="{37E7CBA1-A1AE-4DBB-811B-104866CC5D33}" type="presParOf" srcId="{496BE060-0C89-4042-A699-5B8472C1723B}" destId="{25BD9739-8629-45A5-A3D0-432A173107A9}" srcOrd="0" destOrd="0" presId="urn:microsoft.com/office/officeart/2005/8/layout/process5"/>
    <dgm:cxn modelId="{40963486-196B-4EA9-BC0E-5BA533E1B974}" type="presParOf" srcId="{D6C00EB1-5C33-433D-86A5-5B752649025D}" destId="{F70410D9-FACD-4CDF-AEEE-DDF05B846185}" srcOrd="18" destOrd="0" presId="urn:microsoft.com/office/officeart/2005/8/layout/process5"/>
    <dgm:cxn modelId="{D688B1B1-4A02-474D-9FAC-DD81F649AD21}" type="presParOf" srcId="{D6C00EB1-5C33-433D-86A5-5B752649025D}" destId="{B27FE96C-937E-47EA-89CA-080AEA092756}" srcOrd="19" destOrd="0" presId="urn:microsoft.com/office/officeart/2005/8/layout/process5"/>
    <dgm:cxn modelId="{EB572BED-8293-4AEA-8661-4A964D6C0311}" type="presParOf" srcId="{B27FE96C-937E-47EA-89CA-080AEA092756}" destId="{0C02FE15-A959-4C63-94C6-0D3D9D2F4E04}" srcOrd="0" destOrd="0" presId="urn:microsoft.com/office/officeart/2005/8/layout/process5"/>
    <dgm:cxn modelId="{630AADA8-4A1B-47AF-83C9-FB515CCB8025}" type="presParOf" srcId="{D6C00EB1-5C33-433D-86A5-5B752649025D}" destId="{30B359C5-CFEB-4D61-A0A7-43942FE4656C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2C232-3B6F-421F-AA87-2BD251921429}">
      <dsp:nvSpPr>
        <dsp:cNvPr id="0" name=""/>
        <dsp:cNvSpPr/>
      </dsp:nvSpPr>
      <dsp:spPr>
        <a:xfrm>
          <a:off x="3344" y="199488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Creación del comité de seguridad vial</a:t>
          </a:r>
          <a:endParaRPr lang="es-ES" sz="1300" kern="1200" dirty="0"/>
        </a:p>
      </dsp:txBody>
      <dsp:txXfrm>
        <a:off x="29042" y="225186"/>
        <a:ext cx="1410900" cy="825982"/>
      </dsp:txXfrm>
    </dsp:sp>
    <dsp:sp modelId="{4CA02BB2-3A59-444A-8A8B-F61DA9DD0E9C}">
      <dsp:nvSpPr>
        <dsp:cNvPr id="0" name=""/>
        <dsp:cNvSpPr/>
      </dsp:nvSpPr>
      <dsp:spPr>
        <a:xfrm>
          <a:off x="1594323" y="456852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594323" y="529382"/>
        <a:ext cx="217004" cy="217589"/>
      </dsp:txXfrm>
    </dsp:sp>
    <dsp:sp modelId="{896B6F30-ECA3-40AF-8DEB-0E3C8A3F0E44}">
      <dsp:nvSpPr>
        <dsp:cNvPr id="0" name=""/>
        <dsp:cNvSpPr/>
      </dsp:nvSpPr>
      <dsp:spPr>
        <a:xfrm>
          <a:off x="2050560" y="199488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Comité Directivo</a:t>
          </a:r>
          <a:endParaRPr lang="es-ES" sz="1300" kern="1200" dirty="0"/>
        </a:p>
      </dsp:txBody>
      <dsp:txXfrm>
        <a:off x="2076258" y="225186"/>
        <a:ext cx="1410900" cy="825982"/>
      </dsp:txXfrm>
    </dsp:sp>
    <dsp:sp modelId="{4495088F-9A3D-4B63-B2A5-48BFA00B728C}">
      <dsp:nvSpPr>
        <dsp:cNvPr id="0" name=""/>
        <dsp:cNvSpPr/>
      </dsp:nvSpPr>
      <dsp:spPr>
        <a:xfrm>
          <a:off x="3641539" y="456852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641539" y="529382"/>
        <a:ext cx="217004" cy="217589"/>
      </dsp:txXfrm>
    </dsp:sp>
    <dsp:sp modelId="{9EC5CA7F-8044-42EF-AFFD-03E9F72A5FAF}">
      <dsp:nvSpPr>
        <dsp:cNvPr id="0" name=""/>
        <dsp:cNvSpPr/>
      </dsp:nvSpPr>
      <dsp:spPr>
        <a:xfrm>
          <a:off x="4097775" y="199488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Definición del Sistema de Gestión de Seguridad Vial</a:t>
          </a:r>
          <a:endParaRPr lang="es-ES" sz="1300" kern="1200" dirty="0"/>
        </a:p>
      </dsp:txBody>
      <dsp:txXfrm>
        <a:off x="4123473" y="225186"/>
        <a:ext cx="1410900" cy="825982"/>
      </dsp:txXfrm>
    </dsp:sp>
    <dsp:sp modelId="{02846AE2-6204-4737-BC3F-292DFF527C2D}">
      <dsp:nvSpPr>
        <dsp:cNvPr id="0" name=""/>
        <dsp:cNvSpPr/>
      </dsp:nvSpPr>
      <dsp:spPr>
        <a:xfrm>
          <a:off x="5688754" y="456852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688754" y="529382"/>
        <a:ext cx="217004" cy="217589"/>
      </dsp:txXfrm>
    </dsp:sp>
    <dsp:sp modelId="{D3F58EBB-B321-42BA-B31F-0C0FE5830C74}">
      <dsp:nvSpPr>
        <dsp:cNvPr id="0" name=""/>
        <dsp:cNvSpPr/>
      </dsp:nvSpPr>
      <dsp:spPr>
        <a:xfrm>
          <a:off x="6144991" y="199488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Capacitacion a los ajustadores de la Ciudad de México</a:t>
          </a:r>
          <a:endParaRPr lang="es-ES" sz="1300" kern="1200" dirty="0"/>
        </a:p>
      </dsp:txBody>
      <dsp:txXfrm>
        <a:off x="6170689" y="225186"/>
        <a:ext cx="1410900" cy="825982"/>
      </dsp:txXfrm>
    </dsp:sp>
    <dsp:sp modelId="{3A0047B4-5BB0-487B-ABAF-B84968BB4D62}">
      <dsp:nvSpPr>
        <dsp:cNvPr id="0" name=""/>
        <dsp:cNvSpPr/>
      </dsp:nvSpPr>
      <dsp:spPr>
        <a:xfrm rot="5400000">
          <a:off x="6721136" y="1179227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6767345" y="1205548"/>
        <a:ext cx="217589" cy="217004"/>
      </dsp:txXfrm>
    </dsp:sp>
    <dsp:sp modelId="{718DF3DB-A21F-4279-B9A3-B01F061B2EB8}">
      <dsp:nvSpPr>
        <dsp:cNvPr id="0" name=""/>
        <dsp:cNvSpPr/>
      </dsp:nvSpPr>
      <dsp:spPr>
        <a:xfrm>
          <a:off x="6144991" y="1661785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Análisis de casos relevantes</a:t>
          </a:r>
          <a:endParaRPr lang="es-ES" sz="1300" kern="1200" dirty="0"/>
        </a:p>
      </dsp:txBody>
      <dsp:txXfrm>
        <a:off x="6170689" y="1687483"/>
        <a:ext cx="1410900" cy="825982"/>
      </dsp:txXfrm>
    </dsp:sp>
    <dsp:sp modelId="{CFED50F1-93B0-46F2-858A-C90C0631EAFA}">
      <dsp:nvSpPr>
        <dsp:cNvPr id="0" name=""/>
        <dsp:cNvSpPr/>
      </dsp:nvSpPr>
      <dsp:spPr>
        <a:xfrm rot="10800000">
          <a:off x="5706302" y="1919149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5799304" y="1991679"/>
        <a:ext cx="217004" cy="217589"/>
      </dsp:txXfrm>
    </dsp:sp>
    <dsp:sp modelId="{2FE4777D-02A6-4D1C-B5EB-584FEBD57287}">
      <dsp:nvSpPr>
        <dsp:cNvPr id="0" name=""/>
        <dsp:cNvSpPr/>
      </dsp:nvSpPr>
      <dsp:spPr>
        <a:xfrm>
          <a:off x="4097775" y="1661785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Pre-Auditoría</a:t>
          </a:r>
          <a:endParaRPr lang="es-ES" sz="1300" kern="1200" dirty="0"/>
        </a:p>
      </dsp:txBody>
      <dsp:txXfrm>
        <a:off x="4123473" y="1687483"/>
        <a:ext cx="1410900" cy="825982"/>
      </dsp:txXfrm>
    </dsp:sp>
    <dsp:sp modelId="{4D373058-B3B4-4EED-8A84-1907AB578352}">
      <dsp:nvSpPr>
        <dsp:cNvPr id="0" name=""/>
        <dsp:cNvSpPr/>
      </dsp:nvSpPr>
      <dsp:spPr>
        <a:xfrm rot="10800000">
          <a:off x="3659086" y="1919149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3752088" y="1991679"/>
        <a:ext cx="217004" cy="217589"/>
      </dsp:txXfrm>
    </dsp:sp>
    <dsp:sp modelId="{81411766-2462-4D38-8297-4515967C5C4F}">
      <dsp:nvSpPr>
        <dsp:cNvPr id="0" name=""/>
        <dsp:cNvSpPr/>
      </dsp:nvSpPr>
      <dsp:spPr>
        <a:xfrm>
          <a:off x="2050560" y="1661785"/>
          <a:ext cx="1462296" cy="877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Definición de acciones de mejora</a:t>
          </a:r>
          <a:endParaRPr lang="es-ES" sz="1300" kern="1200" dirty="0"/>
        </a:p>
      </dsp:txBody>
      <dsp:txXfrm>
        <a:off x="2076258" y="1687483"/>
        <a:ext cx="1410900" cy="825982"/>
      </dsp:txXfrm>
    </dsp:sp>
    <dsp:sp modelId="{F6C3153D-2890-45B1-95EB-7AB533B39DEF}">
      <dsp:nvSpPr>
        <dsp:cNvPr id="0" name=""/>
        <dsp:cNvSpPr/>
      </dsp:nvSpPr>
      <dsp:spPr>
        <a:xfrm rot="10800000">
          <a:off x="1611871" y="1919149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1704873" y="1991679"/>
        <a:ext cx="217004" cy="217589"/>
      </dsp:txXfrm>
    </dsp:sp>
    <dsp:sp modelId="{FFB70491-D973-4808-822C-23453ACEBE72}">
      <dsp:nvSpPr>
        <dsp:cNvPr id="0" name=""/>
        <dsp:cNvSpPr/>
      </dsp:nvSpPr>
      <dsp:spPr>
        <a:xfrm>
          <a:off x="3344" y="1661785"/>
          <a:ext cx="1462296" cy="8773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Modificación de procesos</a:t>
          </a:r>
          <a:endParaRPr lang="es-ES" sz="1300" kern="1200" dirty="0"/>
        </a:p>
      </dsp:txBody>
      <dsp:txXfrm>
        <a:off x="29042" y="1687483"/>
        <a:ext cx="1410900" cy="825982"/>
      </dsp:txXfrm>
    </dsp:sp>
    <dsp:sp modelId="{93828A8C-FBD4-4A62-83D9-98AE03D72371}">
      <dsp:nvSpPr>
        <dsp:cNvPr id="0" name=""/>
        <dsp:cNvSpPr/>
      </dsp:nvSpPr>
      <dsp:spPr>
        <a:xfrm rot="5400000">
          <a:off x="579489" y="2641524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625698" y="2667845"/>
        <a:ext cx="217589" cy="217004"/>
      </dsp:txXfrm>
    </dsp:sp>
    <dsp:sp modelId="{3BC328F4-0BF7-41C7-A226-CD2A9D00BF37}">
      <dsp:nvSpPr>
        <dsp:cNvPr id="0" name=""/>
        <dsp:cNvSpPr/>
      </dsp:nvSpPr>
      <dsp:spPr>
        <a:xfrm>
          <a:off x="3344" y="3124082"/>
          <a:ext cx="1462296" cy="8773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Comunicación y capacitación continua</a:t>
          </a:r>
          <a:endParaRPr lang="es-ES" sz="1300" kern="1200" dirty="0"/>
        </a:p>
      </dsp:txBody>
      <dsp:txXfrm>
        <a:off x="29042" y="3149780"/>
        <a:ext cx="1410900" cy="825982"/>
      </dsp:txXfrm>
    </dsp:sp>
    <dsp:sp modelId="{496BE060-0C89-4042-A699-5B8472C1723B}">
      <dsp:nvSpPr>
        <dsp:cNvPr id="0" name=""/>
        <dsp:cNvSpPr/>
      </dsp:nvSpPr>
      <dsp:spPr>
        <a:xfrm>
          <a:off x="1594323" y="3381446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594323" y="3453976"/>
        <a:ext cx="217004" cy="217589"/>
      </dsp:txXfrm>
    </dsp:sp>
    <dsp:sp modelId="{F70410D9-FACD-4CDF-AEEE-DDF05B846185}">
      <dsp:nvSpPr>
        <dsp:cNvPr id="0" name=""/>
        <dsp:cNvSpPr/>
      </dsp:nvSpPr>
      <dsp:spPr>
        <a:xfrm>
          <a:off x="2050560" y="3124082"/>
          <a:ext cx="1462296" cy="8773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Auditoría 2019</a:t>
          </a:r>
          <a:endParaRPr lang="es-ES" sz="1300" kern="1200" dirty="0"/>
        </a:p>
      </dsp:txBody>
      <dsp:txXfrm>
        <a:off x="2076258" y="3149780"/>
        <a:ext cx="1410900" cy="825982"/>
      </dsp:txXfrm>
    </dsp:sp>
    <dsp:sp modelId="{B27FE96C-937E-47EA-89CA-080AEA092756}">
      <dsp:nvSpPr>
        <dsp:cNvPr id="0" name=""/>
        <dsp:cNvSpPr/>
      </dsp:nvSpPr>
      <dsp:spPr>
        <a:xfrm>
          <a:off x="3641539" y="3381446"/>
          <a:ext cx="310006" cy="3626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641539" y="3453976"/>
        <a:ext cx="217004" cy="217589"/>
      </dsp:txXfrm>
    </dsp:sp>
    <dsp:sp modelId="{30B359C5-CFEB-4D61-A0A7-43942FE4656C}">
      <dsp:nvSpPr>
        <dsp:cNvPr id="0" name=""/>
        <dsp:cNvSpPr/>
      </dsp:nvSpPr>
      <dsp:spPr>
        <a:xfrm>
          <a:off x="4097775" y="3124082"/>
          <a:ext cx="1462296" cy="87737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Implantación nacional</a:t>
          </a:r>
          <a:endParaRPr lang="es-ES" sz="1300" kern="1200" dirty="0"/>
        </a:p>
      </dsp:txBody>
      <dsp:txXfrm>
        <a:off x="4123473" y="3149780"/>
        <a:ext cx="1410900" cy="825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140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5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37D8-A2E7-5547-8964-AD4974E36185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C5BF-5E9B-B448-B46C-481C079AFF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4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3208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2912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3188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5061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8589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90488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5890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6369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7365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28244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64086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9053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5101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10426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74032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02594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92763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3651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835612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80562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75119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20885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373CE-BCF3-E741-9BC5-440A03996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36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21835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89109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9175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65897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8626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04181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1008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07973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57497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95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70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6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Ajustadores Siglo XXI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Calibri"/>
              </a:rPr>
              <a:t>Enrique García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637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0271" y="1965280"/>
            <a:ext cx="3919600" cy="80768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MX" sz="3000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Definiciones</a:t>
            </a:r>
            <a:endParaRPr lang="es-MX" sz="30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54875" y="2961329"/>
            <a:ext cx="3844591" cy="456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Análisis Causa Raíz (ACR)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486" y="389710"/>
            <a:ext cx="2856760" cy="882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/>
              </a:rPr>
              <a:t>Ajustadores Siglo XXI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1962" y="635298"/>
            <a:ext cx="3693841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Calibri"/>
              </a:rPr>
              <a:t>Sistema de gestión de seguridad vial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92246" y="614477"/>
            <a:ext cx="41478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dirty="0">
                <a:solidFill>
                  <a:srgbClr val="595959"/>
                </a:solidFill>
                <a:latin typeface="Arial Narrow" panose="020B0606020202030204" pitchFamily="34" charset="0"/>
                <a:cs typeface="Arial"/>
              </a:rPr>
              <a:t>|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70271" y="3615361"/>
            <a:ext cx="83377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Todos los siniestros relevantes son analizados por el comité de   seguridad vial.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s-MX" sz="2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Identificar </a:t>
            </a:r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las causas que dieron origen al </a:t>
            </a: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accidente:</a:t>
            </a:r>
          </a:p>
          <a:p>
            <a:pPr marL="514350" lvl="8" indent="-514350">
              <a:buFont typeface="+mj-lt"/>
              <a:buAutoNum type="arabicPeriod"/>
            </a:pP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Entorno</a:t>
            </a:r>
          </a:p>
          <a:p>
            <a:pPr marL="514350" lvl="8" indent="-514350">
              <a:buFont typeface="+mj-lt"/>
              <a:buAutoNum type="arabicPeriod"/>
            </a:pP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Automóvil</a:t>
            </a:r>
          </a:p>
          <a:p>
            <a:pPr marL="514350" lvl="8" indent="-514350">
              <a:buFont typeface="+mj-lt"/>
              <a:buAutoNum type="arabicPeriod"/>
            </a:pP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Factor humano</a:t>
            </a:r>
          </a:p>
          <a:p>
            <a:pPr marL="457200" lvl="7" indent="-457200">
              <a:buFont typeface="Arial" panose="020B0604020202020204" pitchFamily="34" charset="0"/>
              <a:buChar char="•"/>
            </a:pPr>
            <a:endParaRPr lang="es-MX" sz="26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571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05555"/>
              </p:ext>
            </p:extLst>
          </p:nvPr>
        </p:nvGraphicFramePr>
        <p:xfrm>
          <a:off x="-464233" y="4343399"/>
          <a:ext cx="6255434" cy="279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42" y="1709811"/>
            <a:ext cx="5945958" cy="325983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96279" y="376089"/>
            <a:ext cx="6796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hangingPunct="1">
              <a:spcBef>
                <a:spcPct val="0"/>
              </a:spcBef>
              <a:defRPr/>
            </a:pPr>
            <a:r>
              <a:rPr lang="es-ES" sz="2400" b="1" kern="1200" dirty="0">
                <a:solidFill>
                  <a:srgbClr val="009999"/>
                </a:solidFill>
                <a:latin typeface="Arial Black" panose="020B0A04020102020204" pitchFamily="34" charset="0"/>
                <a:ea typeface="+mj-ea"/>
                <a:cs typeface="Arial"/>
              </a:rPr>
              <a:t>Factores que intervienen en los </a:t>
            </a:r>
            <a:r>
              <a:rPr lang="es-ES" sz="2400" b="1" kern="1200" dirty="0" smtClean="0">
                <a:solidFill>
                  <a:srgbClr val="009999"/>
                </a:solidFill>
                <a:latin typeface="Arial Black" panose="020B0A04020102020204" pitchFamily="34" charset="0"/>
                <a:ea typeface="+mj-ea"/>
                <a:cs typeface="Arial"/>
              </a:rPr>
              <a:t>accidentes </a:t>
            </a:r>
            <a:r>
              <a:rPr lang="es-ES" sz="2400" b="1" kern="1200" dirty="0">
                <a:solidFill>
                  <a:srgbClr val="009999"/>
                </a:solidFill>
                <a:latin typeface="Arial Black" panose="020B0A04020102020204" pitchFamily="34" charset="0"/>
                <a:ea typeface="+mj-ea"/>
                <a:cs typeface="Arial"/>
              </a:rPr>
              <a:t>de </a:t>
            </a:r>
            <a:r>
              <a:rPr lang="es-ES" sz="2400" b="1" kern="1200" dirty="0" smtClean="0">
                <a:solidFill>
                  <a:srgbClr val="009999"/>
                </a:solidFill>
                <a:latin typeface="Arial Black" panose="020B0A04020102020204" pitchFamily="34" charset="0"/>
                <a:ea typeface="+mj-ea"/>
                <a:cs typeface="Arial"/>
              </a:rPr>
              <a:t>tránsito</a:t>
            </a:r>
            <a:endParaRPr lang="es-ES" sz="2400" b="1" kern="1200" dirty="0">
              <a:solidFill>
                <a:srgbClr val="009999"/>
              </a:solidFill>
              <a:latin typeface="Arial Black" panose="020B0A04020102020204" pitchFamily="34" charset="0"/>
              <a:ea typeface="+mj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52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6 CuadroTexto"/>
          <p:cNvSpPr txBox="1"/>
          <p:nvPr/>
        </p:nvSpPr>
        <p:spPr>
          <a:xfrm>
            <a:off x="871599" y="622082"/>
            <a:ext cx="318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Procesos que impactan la seguridad vial </a:t>
            </a:r>
            <a:endParaRPr lang="es-MX" sz="120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43 CuadroTexto"/>
          <p:cNvSpPr txBox="1"/>
          <p:nvPr/>
        </p:nvSpPr>
        <p:spPr>
          <a:xfrm>
            <a:off x="5135407" y="1162861"/>
            <a:ext cx="27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Procesos de control</a:t>
            </a:r>
            <a:endParaRPr lang="es-MX" sz="120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26 CuadroTexto"/>
          <p:cNvSpPr txBox="1"/>
          <p:nvPr/>
        </p:nvSpPr>
        <p:spPr>
          <a:xfrm>
            <a:off x="980533" y="3929224"/>
            <a:ext cx="279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Procesos de apoyo </a:t>
            </a:r>
            <a:endParaRPr lang="es-MX" sz="1200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43 CuadroTexto"/>
          <p:cNvSpPr txBox="1"/>
          <p:nvPr/>
        </p:nvSpPr>
        <p:spPr>
          <a:xfrm>
            <a:off x="5288954" y="3929224"/>
            <a:ext cx="292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Mejora continua ACR </a:t>
            </a:r>
            <a:endParaRPr lang="es-MX" b="1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24035" y="4485871"/>
            <a:ext cx="3608125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Modificación del proceso</a:t>
            </a:r>
            <a:r>
              <a:rPr kumimoji="0" lang="es-MX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de compra de </a:t>
            </a:r>
            <a:r>
              <a:rPr kumimoji="0" lang="es-MX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Qualicoches</a:t>
            </a:r>
            <a:r>
              <a:rPr kumimoji="0" lang="es-MX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para evitar </a:t>
            </a:r>
            <a:r>
              <a:rPr kumimoji="0" lang="es-MX" sz="20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desvielamientos</a:t>
            </a:r>
            <a:r>
              <a:rPr kumimoji="0" lang="es-MX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por inundación </a:t>
            </a:r>
            <a:r>
              <a:rPr lang="es-MX" sz="2000" dirty="0" smtClean="0">
                <a:latin typeface="Arial Narrow" panose="020B0606020202030204" pitchFamily="34" charset="0"/>
              </a:rPr>
              <a:t>.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MX" sz="2000" dirty="0" smtClean="0">
                <a:latin typeface="Arial Narrow" panose="020B0606020202030204" pitchFamily="34" charset="0"/>
              </a:rPr>
              <a:t>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Curso</a:t>
            </a:r>
            <a:r>
              <a:rPr kumimoji="0" lang="es-MX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Minimización del Riesgo en el Ajuste.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2" name="Cruz 11"/>
          <p:cNvSpPr/>
          <p:nvPr/>
        </p:nvSpPr>
        <p:spPr>
          <a:xfrm>
            <a:off x="4218039" y="2236744"/>
            <a:ext cx="501445" cy="417966"/>
          </a:xfrm>
          <a:prstGeom prst="plus">
            <a:avLst/>
          </a:prstGeom>
          <a:solidFill>
            <a:srgbClr val="99009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Cruz 12"/>
          <p:cNvSpPr/>
          <p:nvPr/>
        </p:nvSpPr>
        <p:spPr>
          <a:xfrm>
            <a:off x="4232788" y="4995639"/>
            <a:ext cx="501445" cy="501486"/>
          </a:xfrm>
          <a:prstGeom prst="plus">
            <a:avLst/>
          </a:prstGeom>
          <a:solidFill>
            <a:srgbClr val="990099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8" y="1243079"/>
            <a:ext cx="3269697" cy="252856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922395" y="1547461"/>
            <a:ext cx="9144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Proceso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38240" y="1968332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Asignación de un siniestro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29942" y="2368437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Respuesta a emergencias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38240" y="2761204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Investigación de accidentes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29942" y="3175917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Mantenimiento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de </a:t>
            </a:r>
            <a:r>
              <a:rPr kumimoji="0" lang="es-MX" b="0" i="0" u="none" strike="noStrike" cap="none" spc="0" normalizeH="0" dirty="0" err="1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Qualicoches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6" y="4167844"/>
            <a:ext cx="3269697" cy="252856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922395" y="4429268"/>
            <a:ext cx="9144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Proceso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33207" y="4876587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Comunicación</a:t>
            </a:r>
            <a:r>
              <a:rPr lang="es-MX" dirty="0">
                <a:solidFill>
                  <a:srgbClr val="009999"/>
                </a:solidFill>
                <a:latin typeface="Arial Narrow" panose="020B0606020202030204" pitchFamily="34" charset="0"/>
              </a:rPr>
              <a:t> </a:t>
            </a:r>
            <a:r>
              <a:rPr lang="es-MX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I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nterna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24909" y="5276692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Comunicación Corporativa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133207" y="5669459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Selección</a:t>
            </a:r>
            <a:r>
              <a:rPr kumimoji="0" lang="es-MX" b="0" i="0" u="none" strike="noStrike" cap="none" spc="0" normalizeH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y Reclutamiento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24909" y="6084172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Elaboración Documental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09" y="1367519"/>
            <a:ext cx="3542460" cy="2340385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191339" y="1614141"/>
            <a:ext cx="9144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Proceso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320353" y="2083001"/>
            <a:ext cx="267887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Evaluación de riesgo y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Determinación de controles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320353" y="2893224"/>
            <a:ext cx="267887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spc="0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Auditoría Interna</a:t>
            </a:r>
            <a:endParaRPr kumimoji="0" lang="es-MX" b="0" i="0" u="none" strike="noStrike" cap="none" spc="0" normalizeH="0" baseline="0" dirty="0">
              <a:ln>
                <a:noFill/>
              </a:ln>
              <a:solidFill>
                <a:srgbClr val="009999"/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293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5" y="432587"/>
            <a:ext cx="9163655" cy="5997709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82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72E6DF-F337-A34C-9801-074ED10F9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35" y="1286345"/>
            <a:ext cx="1685447" cy="21811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01022" y="1643293"/>
            <a:ext cx="2443397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Ajustadores CDMX Capacitados  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49359" y="1635844"/>
            <a:ext cx="18887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225  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01023" y="2784946"/>
            <a:ext cx="244339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Cabina Nacional 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49359" y="2661835"/>
            <a:ext cx="18887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262  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638" y="4155134"/>
            <a:ext cx="1449883" cy="50151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05962" y="4161486"/>
            <a:ext cx="244339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Severidad  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44420" y="4118990"/>
            <a:ext cx="18887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-3%  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157" y="5242895"/>
            <a:ext cx="1343025" cy="13430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705962" y="5668197"/>
            <a:ext cx="244339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lvl="0" indent="-34290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Siniestralidad  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49359" y="5618641"/>
            <a:ext cx="188876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-6%  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79259" y="1451621"/>
            <a:ext cx="45719" cy="1850614"/>
          </a:xfrm>
          <a:prstGeom prst="rect">
            <a:avLst/>
          </a:prstGeom>
          <a:solidFill>
            <a:srgbClr val="91278F"/>
          </a:solidFill>
          <a:ln w="25400" cap="flat">
            <a:solidFill>
              <a:srgbClr val="91278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335178" y="436665"/>
            <a:ext cx="6051108" cy="55251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es-MX" sz="2400" smtClean="0">
                <a:solidFill>
                  <a:srgbClr val="990099"/>
                </a:solidFill>
                <a:latin typeface="Arial Black" panose="020B0A04020102020204" pitchFamily="34" charset="0"/>
              </a:rPr>
              <a:t>Resultados hasta el momento</a:t>
            </a:r>
            <a:endParaRPr lang="es-MX" sz="24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410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8028" y="350674"/>
            <a:ext cx="484495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Comparativa 2018-2019 </a:t>
            </a:r>
            <a:endParaRPr kumimoji="0" lang="es-MX" sz="2800" b="0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00191"/>
              </p:ext>
            </p:extLst>
          </p:nvPr>
        </p:nvGraphicFramePr>
        <p:xfrm>
          <a:off x="147844" y="1610930"/>
          <a:ext cx="4339992" cy="19315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34070">
                  <a:extLst>
                    <a:ext uri="{9D8B030D-6E8A-4147-A177-3AD203B41FA5}">
                      <a16:colId xmlns:a16="http://schemas.microsoft.com/office/drawing/2014/main" val="3302475634"/>
                    </a:ext>
                  </a:extLst>
                </a:gridCol>
                <a:gridCol w="970735">
                  <a:extLst>
                    <a:ext uri="{9D8B030D-6E8A-4147-A177-3AD203B41FA5}">
                      <a16:colId xmlns:a16="http://schemas.microsoft.com/office/drawing/2014/main" val="1554686664"/>
                    </a:ext>
                  </a:extLst>
                </a:gridCol>
                <a:gridCol w="970735">
                  <a:extLst>
                    <a:ext uri="{9D8B030D-6E8A-4147-A177-3AD203B41FA5}">
                      <a16:colId xmlns:a16="http://schemas.microsoft.com/office/drawing/2014/main" val="3699116438"/>
                    </a:ext>
                  </a:extLst>
                </a:gridCol>
                <a:gridCol w="764452">
                  <a:extLst>
                    <a:ext uri="{9D8B030D-6E8A-4147-A177-3AD203B41FA5}">
                      <a16:colId xmlns:a16="http://schemas.microsoft.com/office/drawing/2014/main" val="425196899"/>
                    </a:ext>
                  </a:extLst>
                </a:gridCol>
              </a:tblGrid>
              <a:tr h="26409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Costo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SIN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DM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14194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1 (0 - 10,000]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282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$452,969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76%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6557343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2  (10,000 - 30,000]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52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$589,921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14%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435267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3  (30,000 - 50,000]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$779,241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0054130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4  (50,000 - 100,000]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$498,373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825047"/>
                  </a:ext>
                </a:extLst>
              </a:tr>
              <a:tr h="3338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5  (100,000 - 300,000]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$467,854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2541859"/>
                  </a:ext>
                </a:extLst>
              </a:tr>
              <a:tr h="27729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Total general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371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$2,788,357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4459466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41578" y="1081284"/>
            <a:ext cx="151490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2018</a:t>
            </a:r>
            <a:endParaRPr kumimoji="0" lang="es-MX" sz="2400" b="1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58176" y="1041272"/>
            <a:ext cx="175374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1278F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Daños Materiales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91278F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26419"/>
              </p:ext>
            </p:extLst>
          </p:nvPr>
        </p:nvGraphicFramePr>
        <p:xfrm>
          <a:off x="195613" y="4224955"/>
          <a:ext cx="4299045" cy="2093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76695">
                  <a:extLst>
                    <a:ext uri="{9D8B030D-6E8A-4147-A177-3AD203B41FA5}">
                      <a16:colId xmlns:a16="http://schemas.microsoft.com/office/drawing/2014/main" val="4258644528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799426452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2786329690"/>
                    </a:ext>
                  </a:extLst>
                </a:gridCol>
                <a:gridCol w="907450">
                  <a:extLst>
                    <a:ext uri="{9D8B030D-6E8A-4147-A177-3AD203B41FA5}">
                      <a16:colId xmlns:a16="http://schemas.microsoft.com/office/drawing/2014/main" val="366652018"/>
                    </a:ext>
                  </a:extLst>
                </a:gridCol>
              </a:tblGrid>
              <a:tr h="29490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Costo</a:t>
                      </a:r>
                      <a:r>
                        <a:rPr lang="es-MX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SIN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RC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22984"/>
                  </a:ext>
                </a:extLst>
              </a:tr>
              <a:tr h="2949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1 (0 - 10,000]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282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$97,961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76%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8682"/>
                  </a:ext>
                </a:extLst>
              </a:tr>
              <a:tr h="2949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2 (10,000 - 30,000]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$405,483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14%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87360"/>
                  </a:ext>
                </a:extLst>
              </a:tr>
              <a:tr h="2949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4 (50,000 - 100,000]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$92,663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4%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048333"/>
                  </a:ext>
                </a:extLst>
              </a:tr>
              <a:tr h="29490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5 (100,000 - 300,000]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$24,054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9421"/>
                  </a:ext>
                </a:extLst>
              </a:tr>
              <a:tr h="309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3 (30,000 - 50,000]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$107,164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2986"/>
                  </a:ext>
                </a:extLst>
              </a:tr>
              <a:tr h="30964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Total general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371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$727,326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19134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487000" y="3714462"/>
            <a:ext cx="2306472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C99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Responsabilidad Civil 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008C99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39850" y="3653911"/>
            <a:ext cx="104979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2019</a:t>
            </a:r>
            <a:endParaRPr kumimoji="0" lang="es-MX" sz="2400" b="1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13632"/>
              </p:ext>
            </p:extLst>
          </p:nvPr>
        </p:nvGraphicFramePr>
        <p:xfrm>
          <a:off x="4740464" y="4223085"/>
          <a:ext cx="4178112" cy="20956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32343">
                  <a:extLst>
                    <a:ext uri="{9D8B030D-6E8A-4147-A177-3AD203B41FA5}">
                      <a16:colId xmlns:a16="http://schemas.microsoft.com/office/drawing/2014/main" val="1978881004"/>
                    </a:ext>
                  </a:extLst>
                </a:gridCol>
                <a:gridCol w="881923">
                  <a:extLst>
                    <a:ext uri="{9D8B030D-6E8A-4147-A177-3AD203B41FA5}">
                      <a16:colId xmlns:a16="http://schemas.microsoft.com/office/drawing/2014/main" val="1741574768"/>
                    </a:ext>
                  </a:extLst>
                </a:gridCol>
                <a:gridCol w="881923">
                  <a:extLst>
                    <a:ext uri="{9D8B030D-6E8A-4147-A177-3AD203B41FA5}">
                      <a16:colId xmlns:a16="http://schemas.microsoft.com/office/drawing/2014/main" val="3926722306"/>
                    </a:ext>
                  </a:extLst>
                </a:gridCol>
                <a:gridCol w="881923">
                  <a:extLst>
                    <a:ext uri="{9D8B030D-6E8A-4147-A177-3AD203B41FA5}">
                      <a16:colId xmlns:a16="http://schemas.microsoft.com/office/drawing/2014/main" val="619900015"/>
                    </a:ext>
                  </a:extLst>
                </a:gridCol>
              </a:tblGrid>
              <a:tr h="2758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SIN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solidFill>
                            <a:schemeClr val="bg1"/>
                          </a:solidFill>
                          <a:effectLst/>
                        </a:rPr>
                        <a:t>RC</a:t>
                      </a:r>
                      <a:endParaRPr lang="es-MX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8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21663"/>
                  </a:ext>
                </a:extLst>
              </a:tr>
              <a:tr h="27397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1 (0 - 10,000]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$22,372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75%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71533"/>
                  </a:ext>
                </a:extLst>
              </a:tr>
              <a:tr h="27397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2  (10,000 - 30,000]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31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$189,813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19%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29886"/>
                  </a:ext>
                </a:extLst>
              </a:tr>
              <a:tr h="27397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3  (30,000 - 50,000]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$59,791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41993"/>
                  </a:ext>
                </a:extLst>
              </a:tr>
              <a:tr h="27397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4  (50,000 - 100,000]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$28,840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21702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5  (100,000 - 300,000]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$44,546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7654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Total general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166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$345,363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11774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052781" y="1041272"/>
            <a:ext cx="151490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2019</a:t>
            </a:r>
            <a:endParaRPr kumimoji="0" lang="es-MX" sz="2400" b="1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59782"/>
              </p:ext>
            </p:extLst>
          </p:nvPr>
        </p:nvGraphicFramePr>
        <p:xfrm>
          <a:off x="4640236" y="1590067"/>
          <a:ext cx="4339992" cy="19524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34070">
                  <a:extLst>
                    <a:ext uri="{9D8B030D-6E8A-4147-A177-3AD203B41FA5}">
                      <a16:colId xmlns:a16="http://schemas.microsoft.com/office/drawing/2014/main" val="2014806642"/>
                    </a:ext>
                  </a:extLst>
                </a:gridCol>
                <a:gridCol w="970734">
                  <a:extLst>
                    <a:ext uri="{9D8B030D-6E8A-4147-A177-3AD203B41FA5}">
                      <a16:colId xmlns:a16="http://schemas.microsoft.com/office/drawing/2014/main" val="1855693014"/>
                    </a:ext>
                  </a:extLst>
                </a:gridCol>
                <a:gridCol w="970734">
                  <a:extLst>
                    <a:ext uri="{9D8B030D-6E8A-4147-A177-3AD203B41FA5}">
                      <a16:colId xmlns:a16="http://schemas.microsoft.com/office/drawing/2014/main" val="1458739850"/>
                    </a:ext>
                  </a:extLst>
                </a:gridCol>
                <a:gridCol w="764454">
                  <a:extLst>
                    <a:ext uri="{9D8B030D-6E8A-4147-A177-3AD203B41FA5}">
                      <a16:colId xmlns:a16="http://schemas.microsoft.com/office/drawing/2014/main" val="1042553583"/>
                    </a:ext>
                  </a:extLst>
                </a:gridCol>
              </a:tblGrid>
              <a:tr h="2749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Costo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 SIN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DM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1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58991"/>
                  </a:ext>
                </a:extLst>
              </a:tr>
              <a:tr h="27499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1 (0 - 10,000]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$308,451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75%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29440"/>
                  </a:ext>
                </a:extLst>
              </a:tr>
              <a:tr h="27499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2  (10,000 - 30,000]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$287,112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18%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26925"/>
                  </a:ext>
                </a:extLst>
              </a:tr>
              <a:tr h="27499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3  (30,000 - 50,000]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$227,480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5%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59600"/>
                  </a:ext>
                </a:extLst>
              </a:tr>
              <a:tr h="27499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4  (50,000 - 100,000]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$64,017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77701"/>
                  </a:ext>
                </a:extLst>
              </a:tr>
              <a:tr h="28874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5  (100,000 - 300,000]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$147,250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>
                          <a:effectLst/>
                        </a:rPr>
                        <a:t>1%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206"/>
                  </a:ext>
                </a:extLst>
              </a:tr>
              <a:tr h="28874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Total general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166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$1,034,310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u="none" strike="noStrike" dirty="0">
                          <a:effectLst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7901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1578" y="3652906"/>
            <a:ext cx="151490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2018</a:t>
            </a:r>
            <a:endParaRPr kumimoji="0" lang="es-MX" sz="2400" b="1" i="0" u="sng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970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Soy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Quálitas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 en Movimiento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36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379" y="661164"/>
            <a:ext cx="6914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91278F"/>
                </a:solidFill>
                <a:latin typeface="Arial Black" panose="020B0A04020102020204" pitchFamily="34" charset="0"/>
                <a:ea typeface="Myriad Pro" charset="0"/>
                <a:cs typeface="Myriad Pro" charset="0"/>
              </a:rPr>
              <a:t>¿Cómo se realiza el proceso para llegar</a:t>
            </a:r>
          </a:p>
          <a:p>
            <a:r>
              <a:rPr lang="es-ES_tradnl" sz="2400" b="1" dirty="0" smtClean="0">
                <a:solidFill>
                  <a:srgbClr val="91278F"/>
                </a:solidFill>
                <a:latin typeface="Arial Black" panose="020B0A04020102020204" pitchFamily="34" charset="0"/>
                <a:ea typeface="Myriad Pro" charset="0"/>
                <a:cs typeface="Myriad Pro" charset="0"/>
              </a:rPr>
              <a:t>al objetivo por plaza ? </a:t>
            </a:r>
            <a:endParaRPr lang="es-ES_tradnl" sz="2400" b="1" dirty="0">
              <a:solidFill>
                <a:srgbClr val="91278F"/>
              </a:solidFill>
              <a:latin typeface="Arial Black" panose="020B0A04020102020204" pitchFamily="34" charset="0"/>
              <a:ea typeface="Myriad Pro" charset="0"/>
              <a:cs typeface="Myriad Pro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2" r="20737"/>
          <a:stretch/>
        </p:blipFill>
        <p:spPr>
          <a:xfrm flipV="1">
            <a:off x="21112" y="2699911"/>
            <a:ext cx="9144000" cy="19786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0190" y="2345400"/>
            <a:ext cx="277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Comunicación con el gerente necesidades de la plaza.</a:t>
            </a:r>
            <a:endParaRPr lang="es-MX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45724" y="4571397"/>
            <a:ext cx="314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Solicitud al área de atención y seguimiento ( estadísticas de quejas de ajustadores en la plaza).</a:t>
            </a:r>
            <a:endParaRPr lang="es-MX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7382" y="3204143"/>
            <a:ext cx="277380" cy="3212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2937" y="4072918"/>
            <a:ext cx="312565" cy="32122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462649" y="2504351"/>
            <a:ext cx="30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Se generan los casos de acuerdo a las necesidades de la plaza.</a:t>
            </a:r>
            <a:endParaRPr lang="es-MX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7552" y="3458122"/>
            <a:ext cx="312565" cy="3212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788" y="3856065"/>
            <a:ext cx="312565" cy="32122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250465" y="4484729"/>
            <a:ext cx="26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Se realiza el Vo Bo por parte del gerente  los casos que se presentaran en el  taller.</a:t>
            </a:r>
            <a:endParaRPr lang="es-MX" dirty="0">
              <a:solidFill>
                <a:srgbClr val="009999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599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6" y="0"/>
            <a:ext cx="4968461" cy="7026347"/>
          </a:xfrm>
          <a:prstGeom prst="rect">
            <a:avLst/>
          </a:prstGeom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27" y="2336973"/>
            <a:ext cx="1878978" cy="3809059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7" y="2216660"/>
            <a:ext cx="2100373" cy="611174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46" y="2723962"/>
            <a:ext cx="2042898" cy="678175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68" y="2813959"/>
            <a:ext cx="2286793" cy="1293350"/>
          </a:xfrm>
          <a:prstGeom prst="rect">
            <a:avLst/>
          </a:prstGeom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43" y="4030167"/>
            <a:ext cx="2232901" cy="695494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56" y="5128622"/>
            <a:ext cx="2474175" cy="730084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36" y="477188"/>
            <a:ext cx="3934319" cy="476887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39" y="2444176"/>
            <a:ext cx="2455761" cy="645738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0" y="3066794"/>
            <a:ext cx="2382513" cy="882764"/>
          </a:xfrm>
          <a:prstGeom prst="rect">
            <a:avLst/>
          </a:prstGeom>
        </p:spPr>
      </p:pic>
      <p:pic>
        <p:nvPicPr>
          <p:cNvPr id="13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68" y="4269736"/>
            <a:ext cx="2319054" cy="779202"/>
          </a:xfrm>
          <a:prstGeom prst="rect">
            <a:avLst/>
          </a:prstGeom>
        </p:spPr>
      </p:pic>
      <p:pic>
        <p:nvPicPr>
          <p:cNvPr id="14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63" y="5210802"/>
            <a:ext cx="2411614" cy="713838"/>
          </a:xfrm>
          <a:prstGeom prst="rect">
            <a:avLst/>
          </a:prstGeom>
        </p:spPr>
      </p:pic>
      <p:sp>
        <p:nvSpPr>
          <p:cNvPr id="15" name="TextBox 31"/>
          <p:cNvSpPr txBox="1"/>
          <p:nvPr/>
        </p:nvSpPr>
        <p:spPr>
          <a:xfrm>
            <a:off x="2485972" y="1068945"/>
            <a:ext cx="4164923" cy="518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85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Los Ajustadores Quálitas cuidamos de ti y protegemos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85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 tu patrimonio</a:t>
            </a:r>
          </a:p>
        </p:txBody>
      </p:sp>
      <p:sp>
        <p:nvSpPr>
          <p:cNvPr id="16" name="TextBox 32"/>
          <p:cNvSpPr txBox="1"/>
          <p:nvPr/>
        </p:nvSpPr>
        <p:spPr>
          <a:xfrm>
            <a:off x="3633299" y="1552620"/>
            <a:ext cx="1935556" cy="7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8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 Por eso sigue las recomendaciones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8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  <a:sym typeface="Calibri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2362646" y="2261800"/>
            <a:ext cx="1398583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0498B4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Los ajustadores de Quálitas contamos con las mejores practicas en seguridad vial.</a:t>
            </a:r>
          </a:p>
        </p:txBody>
      </p:sp>
      <p:sp>
        <p:nvSpPr>
          <p:cNvPr id="18" name="TextBox 35"/>
          <p:cNvSpPr txBox="1"/>
          <p:nvPr/>
        </p:nvSpPr>
        <p:spPr>
          <a:xfrm>
            <a:off x="2342794" y="2931705"/>
            <a:ext cx="139041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Buscamos siempre salvaguardar tu integridad  </a:t>
            </a:r>
          </a:p>
        </p:txBody>
      </p:sp>
      <p:sp>
        <p:nvSpPr>
          <p:cNvPr id="19" name="TextBox 36"/>
          <p:cNvSpPr txBox="1"/>
          <p:nvPr/>
        </p:nvSpPr>
        <p:spPr>
          <a:xfrm>
            <a:off x="2280302" y="3699757"/>
            <a:ext cx="1524027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0498B4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Enciende las luces intermitentes </a:t>
            </a:r>
          </a:p>
        </p:txBody>
      </p:sp>
      <p:sp>
        <p:nvSpPr>
          <p:cNvPr id="20" name="TextBox 37"/>
          <p:cNvSpPr txBox="1"/>
          <p:nvPr/>
        </p:nvSpPr>
        <p:spPr>
          <a:xfrm>
            <a:off x="2104548" y="4235056"/>
            <a:ext cx="1829640" cy="22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Ubícate en un lugar seguro </a:t>
            </a:r>
          </a:p>
        </p:txBody>
      </p:sp>
      <p:sp>
        <p:nvSpPr>
          <p:cNvPr id="21" name="TextBox 38"/>
          <p:cNvSpPr txBox="1"/>
          <p:nvPr/>
        </p:nvSpPr>
        <p:spPr>
          <a:xfrm>
            <a:off x="2257356" y="5354679"/>
            <a:ext cx="1524027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0498B4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Evita ubicarte en puntos ciegos de otros conductores.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31" b="1" i="0" u="none" strike="noStrike" kern="0" cap="none" spc="0" normalizeH="0" baseline="0" noProof="0" dirty="0">
              <a:ln>
                <a:noFill/>
              </a:ln>
              <a:solidFill>
                <a:srgbClr val="0498B4"/>
              </a:solidFill>
              <a:effectLst/>
              <a:uLnTx/>
              <a:uFillTx/>
              <a:latin typeface="Arial Narrow" panose="020B0606020202030204" pitchFamily="34" charset="0"/>
              <a:cs typeface="Calibri" panose="020F0502020204030204" charset="0"/>
              <a:sym typeface="Calibri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5449330" y="2478390"/>
            <a:ext cx="138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Sigue nuestras recomendaciones, </a:t>
            </a:r>
            <a:r>
              <a:rPr lang="es-CO" sz="9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Calibri" panose="020F0502020204030204" charset="0"/>
              </a:rPr>
              <a:t>evita otro accidente </a:t>
            </a:r>
            <a:endParaRPr kumimoji="0" lang="es-CO" sz="9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Narrow" panose="020B0606020202030204" pitchFamily="34" charset="0"/>
              <a:cs typeface="Calibri" panose="020F0502020204030204" charset="0"/>
              <a:sym typeface="Calibri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5353454" y="3286863"/>
            <a:ext cx="1524027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0498B4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Evita distracciones cuando estés en contacto con el flujo vehicular de la vía.</a:t>
            </a:r>
          </a:p>
        </p:txBody>
      </p:sp>
      <p:sp>
        <p:nvSpPr>
          <p:cNvPr id="24" name="TextBox 41"/>
          <p:cNvSpPr txBox="1"/>
          <p:nvPr/>
        </p:nvSpPr>
        <p:spPr>
          <a:xfrm>
            <a:off x="5392146" y="4466867"/>
            <a:ext cx="1636480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Mientras tomo evidencias del siniestro, permanece  en la acera o en lugar seguro.</a:t>
            </a:r>
          </a:p>
        </p:txBody>
      </p:sp>
      <p:sp>
        <p:nvSpPr>
          <p:cNvPr id="25" name="TextBox 42"/>
          <p:cNvSpPr txBox="1"/>
          <p:nvPr/>
        </p:nvSpPr>
        <p:spPr>
          <a:xfrm>
            <a:off x="5372879" y="5343991"/>
            <a:ext cx="1524027" cy="47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0498B4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charset="0"/>
                <a:sym typeface="Calibri"/>
              </a:rPr>
              <a:t>Si tu accidente ocurrió en una curva o pendiente, busca un lugar seguro.</a:t>
            </a:r>
          </a:p>
        </p:txBody>
      </p:sp>
      <p:sp>
        <p:nvSpPr>
          <p:cNvPr id="26" name="TextBox 43"/>
          <p:cNvSpPr txBox="1"/>
          <p:nvPr/>
        </p:nvSpPr>
        <p:spPr>
          <a:xfrm>
            <a:off x="2746245" y="6098608"/>
            <a:ext cx="3634329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69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Conocemos nuestro negocio y las necesidades de nuestros clientes</a:t>
            </a:r>
          </a:p>
        </p:txBody>
      </p:sp>
      <p:sp>
        <p:nvSpPr>
          <p:cNvPr id="27" name="TextBox 44"/>
          <p:cNvSpPr txBox="1"/>
          <p:nvPr/>
        </p:nvSpPr>
        <p:spPr>
          <a:xfrm>
            <a:off x="2385961" y="6442394"/>
            <a:ext cx="2263477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31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Por nuestro bien y el de los nuestro no acumulamos emociones negativas</a:t>
            </a:r>
          </a:p>
        </p:txBody>
      </p:sp>
      <p:sp>
        <p:nvSpPr>
          <p:cNvPr id="28" name="TextBox 45"/>
          <p:cNvSpPr txBox="1"/>
          <p:nvPr/>
        </p:nvSpPr>
        <p:spPr>
          <a:xfrm>
            <a:off x="5255218" y="6377342"/>
            <a:ext cx="2019582" cy="4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¡Somos </a:t>
            </a:r>
            <a:r>
              <a:rPr kumimoji="0" lang="es-CO" sz="1246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Quálitas</a:t>
            </a:r>
            <a:r>
              <a:rPr kumimoji="0" lang="es-CO" sz="12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 en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46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  <a:sym typeface="Calibri"/>
              </a:rPr>
              <a:t>movimiento!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289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4008" y="461777"/>
            <a:ext cx="360300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7D858B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Soy Quálitas en movimiento </a:t>
            </a:r>
          </a:p>
        </p:txBody>
      </p:sp>
      <p:graphicFrame>
        <p:nvGraphicFramePr>
          <p:cNvPr id="34" name="Tabla 33"/>
          <p:cNvGraphicFramePr>
            <a:graphicFrameLocks noGrp="1"/>
          </p:cNvGraphicFramePr>
          <p:nvPr>
            <p:extLst/>
          </p:nvPr>
        </p:nvGraphicFramePr>
        <p:xfrm>
          <a:off x="3905133" y="1661807"/>
          <a:ext cx="4611832" cy="2371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916">
                  <a:extLst>
                    <a:ext uri="{9D8B030D-6E8A-4147-A177-3AD203B41FA5}">
                      <a16:colId xmlns:a16="http://schemas.microsoft.com/office/drawing/2014/main" val="3351116747"/>
                    </a:ext>
                  </a:extLst>
                </a:gridCol>
                <a:gridCol w="2305916">
                  <a:extLst>
                    <a:ext uri="{9D8B030D-6E8A-4147-A177-3AD203B41FA5}">
                      <a16:colId xmlns:a16="http://schemas.microsoft.com/office/drawing/2014/main" val="2215297230"/>
                    </a:ext>
                  </a:extLst>
                </a:gridCol>
              </a:tblGrid>
              <a:tr h="64530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 Fecha</a:t>
                      </a:r>
                      <a:r>
                        <a:rPr lang="es-MX" sz="1600" baseline="0" dirty="0" smtClean="0"/>
                        <a:t> </a:t>
                      </a:r>
                      <a:endParaRPr lang="es-MX" sz="1600" dirty="0"/>
                    </a:p>
                  </a:txBody>
                  <a:tcPr>
                    <a:solidFill>
                      <a:srgbClr val="7D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       Ciudad </a:t>
                      </a:r>
                      <a:endParaRPr lang="es-MX" sz="1600" dirty="0"/>
                    </a:p>
                  </a:txBody>
                  <a:tcPr>
                    <a:solidFill>
                      <a:srgbClr val="7D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506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r>
                        <a:rPr lang="es-MX" sz="2000" baseline="0" dirty="0" smtClean="0"/>
                        <a:t>33 </a:t>
                      </a:r>
                      <a:r>
                        <a:rPr lang="es-MX" sz="2000" dirty="0" smtClean="0"/>
                        <a:t>      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Mérida/Campeche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dirty="0" smtClean="0"/>
                        <a:t>          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12692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17, 18 y 19 de julio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Cancún 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365653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04 y 05 de agosto</a:t>
                      </a:r>
                      <a:r>
                        <a:rPr lang="es-MX" sz="2000" baseline="0" dirty="0" smtClean="0"/>
                        <a:t>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Villahermosa 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080171"/>
                  </a:ext>
                </a:extLst>
              </a:tr>
              <a:tr h="431504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11 y 12 de agosto 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Tuxtla  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02384"/>
                  </a:ext>
                </a:extLst>
              </a:tr>
            </a:tbl>
          </a:graphicData>
        </a:graphic>
      </p:graphicFrame>
      <p:sp>
        <p:nvSpPr>
          <p:cNvPr id="47" name="CuadroTexto 46"/>
          <p:cNvSpPr txBox="1"/>
          <p:nvPr/>
        </p:nvSpPr>
        <p:spPr>
          <a:xfrm>
            <a:off x="4455507" y="903170"/>
            <a:ext cx="727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75F8D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  <a:sym typeface="Calibri"/>
              </a:rPr>
              <a:t>Merida   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rgbClr val="875F8D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  <a:sym typeface="Calibri"/>
            </a:endParaRPr>
          </a:p>
        </p:txBody>
      </p:sp>
      <p:pic>
        <p:nvPicPr>
          <p:cNvPr id="48" name="Imagen 47" descr="sadasd">
            <a:extLst>
              <a:ext uri="{FF2B5EF4-FFF2-40B4-BE49-F238E27FC236}">
                <a16:creationId xmlns:a16="http://schemas.microsoft.com/office/drawing/2014/main" id="{3B46CF10-7565-9F4C-B424-2278E4C3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8869" y="3826162"/>
            <a:ext cx="1442595" cy="1422099"/>
          </a:xfrm>
          <a:prstGeom prst="rect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FF66C979-6C58-8B41-8C31-9C37381A2324}"/>
              </a:ext>
            </a:extLst>
          </p:cNvPr>
          <p:cNvSpPr/>
          <p:nvPr/>
        </p:nvSpPr>
        <p:spPr>
          <a:xfrm>
            <a:off x="1322100" y="4035925"/>
            <a:ext cx="1037440" cy="1002573"/>
          </a:xfrm>
          <a:prstGeom prst="ellipse">
            <a:avLst/>
          </a:prstGeom>
          <a:solidFill>
            <a:srgbClr val="C4C4C4"/>
          </a:solidFill>
          <a:ln w="28575">
            <a:solidFill>
              <a:srgbClr val="875F8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75F8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71%</a:t>
            </a:r>
            <a:endParaRPr kumimoji="0" lang="es-ES_tradnl" sz="1600" b="1" i="0" u="none" strike="noStrike" kern="0" cap="none" spc="0" normalizeH="0" baseline="0" noProof="0" dirty="0">
              <a:ln>
                <a:noFill/>
              </a:ln>
              <a:solidFill>
                <a:srgbClr val="875F8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5578C54-162E-D440-9F7D-6835F194D4AD}"/>
              </a:ext>
            </a:extLst>
          </p:cNvPr>
          <p:cNvSpPr txBox="1"/>
          <p:nvPr/>
        </p:nvSpPr>
        <p:spPr>
          <a:xfrm>
            <a:off x="951540" y="3242047"/>
            <a:ext cx="1778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7D858B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Porcentaje capacitados </a:t>
            </a:r>
            <a:endParaRPr kumimoji="0" lang="es-ES_tradnl" sz="1700" b="0" i="0" u="none" strike="noStrike" kern="0" cap="none" spc="0" normalizeH="0" baseline="0" noProof="0" dirty="0">
              <a:ln>
                <a:noFill/>
              </a:ln>
              <a:solidFill>
                <a:srgbClr val="7D858B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29C50AE0-F627-8843-B06F-FD8963A933FA}"/>
              </a:ext>
            </a:extLst>
          </p:cNvPr>
          <p:cNvSpPr/>
          <p:nvPr/>
        </p:nvSpPr>
        <p:spPr>
          <a:xfrm>
            <a:off x="808850" y="21398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D858B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  Población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D858B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1,050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7D858B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75F8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Población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75F8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875F8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cubierta: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75F8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750</a:t>
            </a:r>
            <a:endParaRPr kumimoji="0" lang="es-ES_tradnl" sz="1800" b="1" i="0" u="none" strike="noStrike" kern="0" cap="none" spc="0" normalizeH="0" baseline="0" noProof="0" dirty="0">
              <a:ln>
                <a:noFill/>
              </a:ln>
              <a:solidFill>
                <a:srgbClr val="875F8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 flipV="1">
            <a:off x="5036024" y="1376518"/>
            <a:ext cx="4107976" cy="13648"/>
          </a:xfrm>
          <a:prstGeom prst="line">
            <a:avLst/>
          </a:prstGeom>
          <a:noFill/>
          <a:ln w="25400" cap="flat">
            <a:solidFill>
              <a:srgbClr val="91278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uadroTexto 10"/>
          <p:cNvSpPr txBox="1"/>
          <p:nvPr/>
        </p:nvSpPr>
        <p:spPr>
          <a:xfrm>
            <a:off x="4336796" y="4245204"/>
            <a:ext cx="208810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Total 33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761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F4729797-CCE7-8D4E-A51C-5C5496A3C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6177" r="18560" b="7466"/>
          <a:stretch/>
        </p:blipFill>
        <p:spPr>
          <a:xfrm>
            <a:off x="577778" y="1568270"/>
            <a:ext cx="7401099" cy="4409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1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1924506"/>
            <a:ext cx="7667813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Universidad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Calibri"/>
              </a:rPr>
              <a:t>Quálitas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112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8405" y="254172"/>
            <a:ext cx="2856760" cy="882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Calibri"/>
              </a:rPr>
              <a:t>Universidad 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Calibri"/>
              </a:rPr>
              <a:t>Quálitas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165" y="478939"/>
            <a:ext cx="41478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Calibri"/>
              </a:rPr>
              <a:t>|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" y="2170589"/>
            <a:ext cx="5710826" cy="229194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2238" y="2357818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Audiencia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86591" y="2368641"/>
            <a:ext cx="163707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Cursos asignados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32189" y="2230142"/>
            <a:ext cx="1814051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Promedio de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cursos terminados</a:t>
            </a:r>
            <a:endParaRPr kumimoji="0" lang="es-MX" sz="1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8522" y="2922196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Coordinador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6934" y="3412934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Abogado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6934" y="3934662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Ajustador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606956" y="2932021"/>
            <a:ext cx="59634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25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06647" y="3412934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22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06647" y="3976314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21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25240" y="2984963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11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471555" y="3521909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6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471555" y="4004111"/>
            <a:ext cx="146009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6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graphicFrame>
        <p:nvGraphicFramePr>
          <p:cNvPr id="21" name="Marcador de contenido 3">
            <a:extLst>
              <a:ext uri="{FF2B5EF4-FFF2-40B4-BE49-F238E27FC236}">
                <a16:creationId xmlns:a16="http://schemas.microsoft.com/office/drawing/2014/main" id="{7CB4F41B-ABDB-4BED-B4A8-6EF0850EF7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1866" y="5256855"/>
          <a:ext cx="7614478" cy="140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870">
                  <a:extLst>
                    <a:ext uri="{9D8B030D-6E8A-4147-A177-3AD203B41FA5}">
                      <a16:colId xmlns:a16="http://schemas.microsoft.com/office/drawing/2014/main" val="3568452549"/>
                    </a:ext>
                  </a:extLst>
                </a:gridCol>
                <a:gridCol w="1130934">
                  <a:extLst>
                    <a:ext uri="{9D8B030D-6E8A-4147-A177-3AD203B41FA5}">
                      <a16:colId xmlns:a16="http://schemas.microsoft.com/office/drawing/2014/main" val="3517230539"/>
                    </a:ext>
                  </a:extLst>
                </a:gridCol>
                <a:gridCol w="1319424">
                  <a:extLst>
                    <a:ext uri="{9D8B030D-6E8A-4147-A177-3AD203B41FA5}">
                      <a16:colId xmlns:a16="http://schemas.microsoft.com/office/drawing/2014/main" val="470573008"/>
                    </a:ext>
                  </a:extLst>
                </a:gridCol>
                <a:gridCol w="2276369">
                  <a:extLst>
                    <a:ext uri="{9D8B030D-6E8A-4147-A177-3AD203B41FA5}">
                      <a16:colId xmlns:a16="http://schemas.microsoft.com/office/drawing/2014/main" val="289176277"/>
                    </a:ext>
                  </a:extLst>
                </a:gridCol>
                <a:gridCol w="1356881">
                  <a:extLst>
                    <a:ext uri="{9D8B030D-6E8A-4147-A177-3AD203B41FA5}">
                      <a16:colId xmlns:a16="http://schemas.microsoft.com/office/drawing/2014/main" val="21176713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PLANTILLA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ASIGNADOS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PROMEDIO DE CURSOS TERMINADOS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 AVANCE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70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19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ABOGADO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877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8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28164"/>
                  </a:ext>
                </a:extLst>
              </a:tr>
            </a:tbl>
          </a:graphicData>
        </a:graphic>
      </p:graphicFrame>
      <p:sp>
        <p:nvSpPr>
          <p:cNvPr id="22" name="Título 3"/>
          <p:cNvSpPr txBox="1">
            <a:spLocks/>
          </p:cNvSpPr>
          <p:nvPr/>
        </p:nvSpPr>
        <p:spPr>
          <a:xfrm>
            <a:off x="281488" y="1557101"/>
            <a:ext cx="6476922" cy="64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7200" indent="-457200" algn="l" hangingPunct="1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Promedio de avance nacional</a:t>
            </a:r>
            <a:endParaRPr lang="es-MX" sz="24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ítulo 3"/>
          <p:cNvSpPr txBox="1">
            <a:spLocks/>
          </p:cNvSpPr>
          <p:nvPr/>
        </p:nvSpPr>
        <p:spPr>
          <a:xfrm>
            <a:off x="187596" y="4473395"/>
            <a:ext cx="5835137" cy="64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es-MX" sz="2400" dirty="0" smtClean="0">
                <a:solidFill>
                  <a:srgbClr val="009999"/>
                </a:solidFill>
                <a:latin typeface="Arial Black" panose="020B0A04020102020204" pitchFamily="34" charset="0"/>
              </a:rPr>
              <a:t>Promedio de avance en la región</a:t>
            </a:r>
            <a:endParaRPr lang="es-MX" sz="3000" dirty="0">
              <a:solidFill>
                <a:srgbClr val="009999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769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55CEC1-C4C8-8D41-8851-63293562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15" y="864705"/>
            <a:ext cx="2841688" cy="3677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0C815-E27E-4940-A421-B91A71BFCC5F}"/>
              </a:ext>
            </a:extLst>
          </p:cNvPr>
          <p:cNvSpPr txBox="1"/>
          <p:nvPr/>
        </p:nvSpPr>
        <p:spPr>
          <a:xfrm>
            <a:off x="5108715" y="4422913"/>
            <a:ext cx="289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42092"/>
                </a:solidFill>
              </a:rPr>
              <a:t>Escuela </a:t>
            </a:r>
            <a:r>
              <a:rPr lang="en-US" sz="3200" dirty="0" err="1">
                <a:solidFill>
                  <a:srgbClr val="942092"/>
                </a:solidFill>
              </a:rPr>
              <a:t>Quálitas</a:t>
            </a:r>
            <a:endParaRPr lang="en-US" sz="3200" dirty="0">
              <a:solidFill>
                <a:srgbClr val="94209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20ACA4-D806-6E48-A3E2-CF501D210A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529" y="120975"/>
          <a:ext cx="4453558" cy="6616050"/>
        </p:xfrm>
        <a:graphic>
          <a:graphicData uri="http://schemas.openxmlformats.org/drawingml/2006/table">
            <a:tbl>
              <a:tblPr/>
              <a:tblGrid>
                <a:gridCol w="308941">
                  <a:extLst>
                    <a:ext uri="{9D8B030D-6E8A-4147-A177-3AD203B41FA5}">
                      <a16:colId xmlns:a16="http://schemas.microsoft.com/office/drawing/2014/main" val="193136867"/>
                    </a:ext>
                  </a:extLst>
                </a:gridCol>
                <a:gridCol w="4144617">
                  <a:extLst>
                    <a:ext uri="{9D8B030D-6E8A-4147-A177-3AD203B41FA5}">
                      <a16:colId xmlns:a16="http://schemas.microsoft.com/office/drawing/2014/main" val="703469750"/>
                    </a:ext>
                  </a:extLst>
                </a:gridCol>
              </a:tblGrid>
              <a:tr h="77572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#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Título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en-US" sz="1300" b="1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curso</a:t>
                      </a:r>
                      <a:endParaRPr lang="en-US" sz="1300" dirty="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33218"/>
                  </a:ext>
                </a:extLst>
              </a:tr>
              <a:tr h="7757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Qualitización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28133"/>
                  </a:ext>
                </a:extLst>
              </a:tr>
              <a:tr h="7757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Taller de redacción y ortografía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91004"/>
                  </a:ext>
                </a:extLst>
              </a:tr>
              <a:tr h="7757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Conceptos básicos del seguro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35176"/>
                  </a:ext>
                </a:extLst>
              </a:tr>
              <a:tr h="7757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88666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Prevención de lavado de dinero 2018 (versión corta)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85585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Protección de datos personales 2018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82666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Ley de Instituciones de Seguros y de Fianzas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614605"/>
                  </a:ext>
                </a:extLst>
              </a:tr>
              <a:tr h="7757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Manejo defensivo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30057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Programa de continuidad de negocio 2019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11758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Etiqueta telefónica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064204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Solvencia II.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84765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Política: Conflicto de intereses.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13364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Código de ética y conducta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41713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Taller de servicio: Quálitas.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617"/>
                  </a:ext>
                </a:extLst>
              </a:tr>
              <a:tr h="302480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La importancia del servicio frente a las quejas ante la CONDUSEF.: La calidad y el mejor servicio está en nuestro nombre.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33218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Qualiclic Central de Empleados: Colaboradores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99272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17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Qualiclic Reclutamiento: Colaboradores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00162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Cómo diseñar los objetivos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59235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Qualiclic Objetivos y Desempeño: Colaboradores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60781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Qualiclic: Desarrollo. Colaboradores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42392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Certificación PCI: Colaboradores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03593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22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Nuestras Ventajas Competitivas.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19059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Automóviles y Camionetas hasta 2 1/2 ton. Uso personal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61584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24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Servicio Público de Pasajeros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19379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25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Vehículos de carga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081165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26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Vehículos regularizados y fronterizos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488775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27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Turistas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06620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28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Productos: Motocicletas</a:t>
                      </a:r>
                      <a:endParaRPr lang="en-US" sz="130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09221"/>
                  </a:ext>
                </a:extLst>
              </a:tr>
              <a:tr h="15254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29</a:t>
                      </a:r>
                      <a:endParaRPr lang="en-US" sz="1300" dirty="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Productos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: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Suscripción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y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herramientas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apoyo</a:t>
                      </a:r>
                      <a:endParaRPr lang="en-US" sz="1300" dirty="0">
                        <a:effectLst/>
                      </a:endParaRPr>
                    </a:p>
                  </a:txBody>
                  <a:tcPr marL="2603" marR="2603" marT="2603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4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13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FB8FE1-81E9-5A4C-B400-06000AC94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191" y="289468"/>
          <a:ext cx="3620095" cy="6279064"/>
        </p:xfrm>
        <a:graphic>
          <a:graphicData uri="http://schemas.openxmlformats.org/drawingml/2006/table">
            <a:tbl>
              <a:tblPr/>
              <a:tblGrid>
                <a:gridCol w="360060">
                  <a:extLst>
                    <a:ext uri="{9D8B030D-6E8A-4147-A177-3AD203B41FA5}">
                      <a16:colId xmlns:a16="http://schemas.microsoft.com/office/drawing/2014/main" val="4072923486"/>
                    </a:ext>
                  </a:extLst>
                </a:gridCol>
                <a:gridCol w="3260035">
                  <a:extLst>
                    <a:ext uri="{9D8B030D-6E8A-4147-A177-3AD203B41FA5}">
                      <a16:colId xmlns:a16="http://schemas.microsoft.com/office/drawing/2014/main" val="3329505138"/>
                    </a:ext>
                  </a:extLst>
                </a:gridCol>
              </a:tblGrid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#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Título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curso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16766"/>
                  </a:ext>
                </a:extLst>
              </a:tr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Condiciones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generales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de autos y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camiones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hasta 2 1/ ton.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uso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personal.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35246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Juicios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Orales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58304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VIN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31811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Pistas y CAPUFE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4592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Reservas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siniestros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75249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Salvamentos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28743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9. Transmisión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54239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Chasis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y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carrocería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370947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9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2. Hojalatería y pintura.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17064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Suspensión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y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dirección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03172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11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4. Aire acondicionado.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29456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12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5.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Frenos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49053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13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6. Motor.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99351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14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8.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Sistemas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eléctricos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66073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15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Electrónica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y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diagnóstico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205457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16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Procesos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de taller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95189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17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Vehículos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inundados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77427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18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Transmisiones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(Nivel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Intermedio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73099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19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Motores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(Nivel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Intermedio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711537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20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Hojalatería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y pintura (Nivel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intermedio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76974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21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Manual de Q-Content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Siniestros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: Consulta.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015301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22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Manual de Q-Content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Siniestros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Digitalización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94775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23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Suspensión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y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alineación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(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intermedio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502514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24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Negociación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Ganar</a:t>
                      </a:r>
                      <a:r>
                        <a:rPr lang="en-US" sz="1400" dirty="0">
                          <a:effectLst/>
                        </a:rPr>
                        <a:t> - </a:t>
                      </a:r>
                      <a:r>
                        <a:rPr lang="en-US" sz="1400" dirty="0" err="1">
                          <a:effectLst/>
                        </a:rPr>
                        <a:t>Ganar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54008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25</a:t>
                      </a: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Comunicación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Efectiva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759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55CEC1-C4C8-8D41-8851-63293562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15" y="864705"/>
            <a:ext cx="2841688" cy="3677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0C815-E27E-4940-A421-B91A71BFCC5F}"/>
              </a:ext>
            </a:extLst>
          </p:cNvPr>
          <p:cNvSpPr txBox="1"/>
          <p:nvPr/>
        </p:nvSpPr>
        <p:spPr>
          <a:xfrm>
            <a:off x="4810539" y="4422913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42092"/>
                </a:solidFill>
              </a:rPr>
              <a:t>Escuela de </a:t>
            </a:r>
            <a:r>
              <a:rPr lang="en-US" sz="3200" dirty="0" err="1">
                <a:solidFill>
                  <a:srgbClr val="942092"/>
                </a:solidFill>
              </a:rPr>
              <a:t>Siniestros</a:t>
            </a:r>
            <a:endParaRPr lang="en-US" sz="32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6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FB8FE1-81E9-5A4C-B400-06000AC94B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51905" y="2563226"/>
          <a:ext cx="3620095" cy="1297780"/>
        </p:xfrm>
        <a:graphic>
          <a:graphicData uri="http://schemas.openxmlformats.org/drawingml/2006/table">
            <a:tbl>
              <a:tblPr/>
              <a:tblGrid>
                <a:gridCol w="360060">
                  <a:extLst>
                    <a:ext uri="{9D8B030D-6E8A-4147-A177-3AD203B41FA5}">
                      <a16:colId xmlns:a16="http://schemas.microsoft.com/office/drawing/2014/main" val="4072923486"/>
                    </a:ext>
                  </a:extLst>
                </a:gridCol>
                <a:gridCol w="3260035">
                  <a:extLst>
                    <a:ext uri="{9D8B030D-6E8A-4147-A177-3AD203B41FA5}">
                      <a16:colId xmlns:a16="http://schemas.microsoft.com/office/drawing/2014/main" val="3329505138"/>
                    </a:ext>
                  </a:extLst>
                </a:gridCol>
              </a:tblGrid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#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Título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 del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curso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16766"/>
                  </a:ext>
                </a:extLst>
              </a:tr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Condiciones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generales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de autos y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camiones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hasta 2 1/ ton.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uso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personal.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35246"/>
                  </a:ext>
                </a:extLst>
              </a:tr>
              <a:tr h="1050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2</a:t>
                      </a:r>
                      <a:endParaRPr lang="en-US" sz="140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Juicios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Orales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58304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Negociación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Ganar</a:t>
                      </a:r>
                      <a:r>
                        <a:rPr lang="en-US" sz="1400" dirty="0">
                          <a:effectLst/>
                        </a:rPr>
                        <a:t> - </a:t>
                      </a:r>
                      <a:r>
                        <a:rPr lang="en-US" sz="1400" dirty="0" err="1">
                          <a:effectLst/>
                        </a:rPr>
                        <a:t>Ganar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54008"/>
                  </a:ext>
                </a:extLst>
              </a:tr>
              <a:tr h="2065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6</a:t>
                      </a: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effectLst/>
                        </a:rPr>
                        <a:t>Comunicación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Efectiva</a:t>
                      </a:r>
                      <a:endParaRPr lang="en-US" sz="1400" dirty="0">
                        <a:effectLst/>
                      </a:endParaRPr>
                    </a:p>
                  </a:txBody>
                  <a:tcPr marL="3524" marR="3524" marT="3524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212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655CEC1-C4C8-8D41-8851-63293562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15" y="864705"/>
            <a:ext cx="2841688" cy="3677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0C815-E27E-4940-A421-B91A71BFCC5F}"/>
              </a:ext>
            </a:extLst>
          </p:cNvPr>
          <p:cNvSpPr txBox="1"/>
          <p:nvPr/>
        </p:nvSpPr>
        <p:spPr>
          <a:xfrm>
            <a:off x="5217821" y="4542183"/>
            <a:ext cx="262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942092"/>
                </a:solidFill>
              </a:rPr>
              <a:t>Oferta</a:t>
            </a:r>
            <a:r>
              <a:rPr lang="en-US" sz="3200" dirty="0">
                <a:solidFill>
                  <a:srgbClr val="942092"/>
                </a:solidFill>
              </a:rPr>
              <a:t> </a:t>
            </a:r>
            <a:r>
              <a:rPr lang="en-US" sz="3200" dirty="0" err="1">
                <a:solidFill>
                  <a:srgbClr val="942092"/>
                </a:solidFill>
              </a:rPr>
              <a:t>Jurídico</a:t>
            </a:r>
            <a:endParaRPr lang="en-US" sz="3200" dirty="0">
              <a:solidFill>
                <a:srgbClr val="942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18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200627" y="773965"/>
            <a:ext cx="6908095" cy="64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Líder </a:t>
            </a:r>
            <a:r>
              <a:rPr kumimoji="0" lang="es-MX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Quálitas</a:t>
            </a:r>
            <a:r>
              <a:rPr kumimoji="0" lang="es-MX" sz="2300" b="0" i="0" u="none" strike="noStrike" kern="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 </a:t>
            </a:r>
            <a:r>
              <a:rPr kumimoji="0" lang="es-MX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 Black" panose="020B0A04020102020204" pitchFamily="34" charset="0"/>
                <a:cs typeface="Calibri"/>
                <a:sym typeface="Calibri"/>
              </a:rPr>
              <a:t>– Colaboradores Graduados</a:t>
            </a:r>
            <a:endParaRPr kumimoji="0" lang="es-MX" sz="2300" b="0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 Black" panose="020B0A04020102020204" pitchFamily="34" charset="0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36733"/>
            <a:ext cx="1982038" cy="1530132"/>
          </a:xfrm>
          <a:prstGeom prst="rect">
            <a:avLst/>
          </a:prstGeom>
        </p:spPr>
      </p:pic>
      <p:graphicFrame>
        <p:nvGraphicFramePr>
          <p:cNvPr id="8" name="Marcador de contenido 3"/>
          <p:cNvGraphicFramePr>
            <a:graphicFrameLocks/>
          </p:cNvGraphicFramePr>
          <p:nvPr>
            <p:extLst/>
          </p:nvPr>
        </p:nvGraphicFramePr>
        <p:xfrm>
          <a:off x="95862" y="2542236"/>
          <a:ext cx="8915402" cy="4159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71">
                  <a:extLst>
                    <a:ext uri="{9D8B030D-6E8A-4147-A177-3AD203B41FA5}">
                      <a16:colId xmlns:a16="http://schemas.microsoft.com/office/drawing/2014/main" val="3372843311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4233315152"/>
                    </a:ext>
                  </a:extLst>
                </a:gridCol>
                <a:gridCol w="2796208">
                  <a:extLst>
                    <a:ext uri="{9D8B030D-6E8A-4147-A177-3AD203B41FA5}">
                      <a16:colId xmlns:a16="http://schemas.microsoft.com/office/drawing/2014/main" val="3965781278"/>
                    </a:ext>
                  </a:extLst>
                </a:gridCol>
                <a:gridCol w="2072310">
                  <a:extLst>
                    <a:ext uri="{9D8B030D-6E8A-4147-A177-3AD203B41FA5}">
                      <a16:colId xmlns:a16="http://schemas.microsoft.com/office/drawing/2014/main" val="3425637491"/>
                    </a:ext>
                  </a:extLst>
                </a:gridCol>
              </a:tblGrid>
              <a:tr h="3282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SEDE</a:t>
                      </a:r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NOMBRE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COMPLETO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CARGO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OFICINA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27935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CDMX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CORONADO REYNA JOSE HECTOR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JURIDICO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SAN LUIS POTOSI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591857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CDMX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HERNANDEZ GIL ROGELIO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JURIDICO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AGUASCALIENTES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98318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CDMX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BAYLON TORRES VICTOR RUBEN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ATENCION ASEGURADOS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SAN ANGEL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885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CDMX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ORTEGA CUEVAS LUZ MARIA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ADMINISTRATIVO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PACHUCA DE SOTO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22829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CDMX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CAMACHO CASTRO ROBERTO CARLOS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DE SINIESTROS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AGUASCALIENTES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58156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GUADALAJARA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CARDENAS ECHEVERRIA NAINARY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ADMINISTRATIVO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MORELIA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34969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GUADALAJARA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GARCIA CERVANTES GERARDO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DE SINIESTROS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MORELIA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43857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GUADALAJARA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MEDINA VERDUZCO DIANA JOSEFINA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DE SINIESTROS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ZAMORA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42093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GUADALAJARA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MARTINEZ SOLANO MARIO ARTURO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SUPERVISOR DE AJUSTADORES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MORELIA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10790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MERIDA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CUSTODIO DE LA FUENTE CAROLINA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ADMINISTRATIVO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VILLAHERMOSA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71974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MERIDA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ANGUIANO BUENDIA JULIO CESAR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DE SINIESTROS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VILLAHERMOSA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68780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MONTERREY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SAENZ SILVA LUIS LORENZO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DE SINIESTROS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CHIHUAHUA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102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MONTERREY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CASTRO ALVARADO ISABEL CRISTINA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ADMINISTRATIVO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TIJUANA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95305"/>
                  </a:ext>
                </a:extLst>
              </a:tr>
              <a:tr h="24693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rgbClr val="009999"/>
                          </a:solidFill>
                          <a:effectLst/>
                          <a:latin typeface="Arial Narrow" panose="020B0606020202030204" pitchFamily="34" charset="0"/>
                        </a:rPr>
                        <a:t>MONTERREY</a:t>
                      </a:r>
                      <a:endParaRPr lang="es-MX" sz="1400" b="1" i="0" u="none" strike="noStrike" dirty="0">
                        <a:solidFill>
                          <a:srgbClr val="00999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COVARRUBIAS OVALLE DAMARIS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COORDINADOR ADMINISTRATIVO</a:t>
                      </a:r>
                      <a:endParaRPr lang="es-MX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MONTERREY</a:t>
                      </a:r>
                      <a:endParaRPr lang="es-MX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96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3713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253C6D-3C7A-EF43-905B-F17C60D378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B696C-4E72-9745-AE1A-04B0C74DB8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221" y="-103240"/>
            <a:ext cx="9708318" cy="7020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309DBA-AF8A-1F41-BF7A-2AB8DE27A1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33" y="160433"/>
            <a:ext cx="6201929" cy="4484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31E5F3-4EFF-8148-9D17-F2E1810D3412}"/>
              </a:ext>
            </a:extLst>
          </p:cNvPr>
          <p:cNvSpPr txBox="1"/>
          <p:nvPr/>
        </p:nvSpPr>
        <p:spPr>
          <a:xfrm>
            <a:off x="1114644" y="4082029"/>
            <a:ext cx="6914709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spc="0" normalizeH="0" baseline="0" dirty="0">
                <a:ln>
                  <a:noFill/>
                </a:ln>
                <a:solidFill>
                  <a:srgbClr val="94209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El </a:t>
            </a:r>
            <a:r>
              <a:rPr kumimoji="0" lang="es-MX" sz="3600" b="1" i="1" u="none" strike="noStrike" cap="none" spc="0" normalizeH="0" baseline="0" dirty="0" smtClean="0">
                <a:ln>
                  <a:noFill/>
                </a:ln>
                <a:solidFill>
                  <a:srgbClr val="94209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sistema</a:t>
            </a:r>
            <a:r>
              <a:rPr kumimoji="0" lang="en-US" sz="3600" b="1" i="1" u="none" strike="noStrike" cap="none" spc="0" normalizeH="0" baseline="0" dirty="0" smtClean="0">
                <a:ln>
                  <a:noFill/>
                </a:ln>
                <a:solidFill>
                  <a:srgbClr val="94209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3600" b="1" i="1" u="none" strike="noStrike" cap="none" spc="0" normalizeH="0" baseline="0" dirty="0">
                <a:ln>
                  <a:noFill/>
                </a:ln>
                <a:solidFill>
                  <a:srgbClr val="94209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vial está compuesto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spc="0" normalizeH="0" baseline="0" dirty="0">
                <a:ln>
                  <a:noFill/>
                </a:ln>
                <a:solidFill>
                  <a:srgbClr val="942092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por cada uno de nostros.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2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2">
            <a:extLst>
              <a:ext uri="{FF2B5EF4-FFF2-40B4-BE49-F238E27FC236}">
                <a16:creationId xmlns:a16="http://schemas.microsoft.com/office/drawing/2014/main" id="{70C893EF-52DB-C949-AF34-57B64545099B}"/>
              </a:ext>
            </a:extLst>
          </p:cNvPr>
          <p:cNvGrpSpPr/>
          <p:nvPr/>
        </p:nvGrpSpPr>
        <p:grpSpPr>
          <a:xfrm>
            <a:off x="544485" y="851300"/>
            <a:ext cx="4216379" cy="3905778"/>
            <a:chOff x="2543168" y="1431441"/>
            <a:chExt cx="3645945" cy="3905778"/>
          </a:xfrm>
        </p:grpSpPr>
        <p:sp>
          <p:nvSpPr>
            <p:cNvPr id="19" name="Rectángulo 61">
              <a:extLst>
                <a:ext uri="{FF2B5EF4-FFF2-40B4-BE49-F238E27FC236}">
                  <a16:creationId xmlns:a16="http://schemas.microsoft.com/office/drawing/2014/main" id="{493040D2-E243-4644-A65B-48A73AFDC84F}"/>
                </a:ext>
              </a:extLst>
            </p:cNvPr>
            <p:cNvSpPr/>
            <p:nvPr/>
          </p:nvSpPr>
          <p:spPr>
            <a:xfrm>
              <a:off x="2543168" y="3582893"/>
              <a:ext cx="36459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Identificar el alcance del proyecto y los beneficios en la CDMX.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  <a:p>
              <a:endParaRPr lang="en-US" sz="2400" dirty="0"/>
            </a:p>
          </p:txBody>
        </p:sp>
        <p:sp>
          <p:nvSpPr>
            <p:cNvPr id="20" name="Rectángulo 62">
              <a:extLst>
                <a:ext uri="{FF2B5EF4-FFF2-40B4-BE49-F238E27FC236}">
                  <a16:creationId xmlns:a16="http://schemas.microsoft.com/office/drawing/2014/main" id="{1AA999AE-DDF4-2745-8A38-89281C47F476}"/>
                </a:ext>
              </a:extLst>
            </p:cNvPr>
            <p:cNvSpPr/>
            <p:nvPr/>
          </p:nvSpPr>
          <p:spPr>
            <a:xfrm>
              <a:off x="3415383" y="1431441"/>
              <a:ext cx="159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defTabSz="914400">
                <a:defRPr/>
              </a:pPr>
              <a:endParaRPr lang="es-ES" sz="2400" b="1" noProof="1">
                <a:solidFill>
                  <a:srgbClr val="8F27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487E3FF7-7790-4E46-A75E-AC3F428C31C7}"/>
              </a:ext>
            </a:extLst>
          </p:cNvPr>
          <p:cNvSpPr/>
          <p:nvPr/>
        </p:nvSpPr>
        <p:spPr>
          <a:xfrm>
            <a:off x="484134" y="946217"/>
            <a:ext cx="2126331" cy="49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2700" b="1">
                <a:solidFill>
                  <a:srgbClr val="57A1B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z="3000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Objetivo</a:t>
            </a:r>
            <a:endParaRPr sz="30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Imagen 3">
            <a:extLst>
              <a:ext uri="{FF2B5EF4-FFF2-40B4-BE49-F238E27FC236}">
                <a16:creationId xmlns:a16="http://schemas.microsoft.com/office/drawing/2014/main" id="{2F8671B3-4985-144D-9750-C2DC31F0B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6177" r="18560" b="7466"/>
          <a:stretch/>
        </p:blipFill>
        <p:spPr>
          <a:xfrm>
            <a:off x="4418640" y="2549644"/>
            <a:ext cx="3874157" cy="23080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265BE-CE35-B143-A643-C631C77D7B60}"/>
              </a:ext>
            </a:extLst>
          </p:cNvPr>
          <p:cNvSpPr/>
          <p:nvPr/>
        </p:nvSpPr>
        <p:spPr>
          <a:xfrm>
            <a:off x="827815" y="4520333"/>
            <a:ext cx="7181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4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2">
            <a:extLst>
              <a:ext uri="{FF2B5EF4-FFF2-40B4-BE49-F238E27FC236}">
                <a16:creationId xmlns:a16="http://schemas.microsoft.com/office/drawing/2014/main" id="{70C893EF-52DB-C949-AF34-57B64545099B}"/>
              </a:ext>
            </a:extLst>
          </p:cNvPr>
          <p:cNvGrpSpPr/>
          <p:nvPr/>
        </p:nvGrpSpPr>
        <p:grpSpPr>
          <a:xfrm>
            <a:off x="506815" y="851300"/>
            <a:ext cx="3911824" cy="4874852"/>
            <a:chOff x="2510596" y="1431441"/>
            <a:chExt cx="3382594" cy="4874852"/>
          </a:xfrm>
        </p:grpSpPr>
        <p:sp>
          <p:nvSpPr>
            <p:cNvPr id="19" name="Rectángulo 61">
              <a:extLst>
                <a:ext uri="{FF2B5EF4-FFF2-40B4-BE49-F238E27FC236}">
                  <a16:creationId xmlns:a16="http://schemas.microsoft.com/office/drawing/2014/main" id="{493040D2-E243-4644-A65B-48A73AFDC84F}"/>
                </a:ext>
              </a:extLst>
            </p:cNvPr>
            <p:cNvSpPr/>
            <p:nvPr/>
          </p:nvSpPr>
          <p:spPr>
            <a:xfrm>
              <a:off x="2510596" y="3259305"/>
              <a:ext cx="338259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Brindar el mejor </a:t>
              </a:r>
              <a:r>
                <a:rPr lang="es-ES_tradnl" sz="2400" b="1" dirty="0">
                  <a:solidFill>
                    <a:srgbClr val="942092"/>
                  </a:solidFill>
                  <a:latin typeface="Arial Narrow" panose="020B0606020202030204" pitchFamily="34" charset="0"/>
                </a:rPr>
                <a:t>servicio</a:t>
              </a:r>
              <a:r>
                <a:rPr lang="es-ES_tradnl" sz="2400" dirty="0">
                  <a:latin typeface="Arial Narrow" panose="020B0606020202030204" pitchFamily="34" charset="0"/>
                </a:rPr>
                <a:t> </a:t>
              </a:r>
              <a:r>
                <a:rPr lang="es-ES_tradn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del</a:t>
              </a:r>
              <a:r>
                <a:rPr lang="es-ES_tradnl" sz="2400" dirty="0">
                  <a:latin typeface="Arial Narrow" panose="020B0606020202030204" pitchFamily="34" charset="0"/>
                </a:rPr>
                <a:t> </a:t>
              </a:r>
              <a:r>
                <a:rPr lang="es-ES_tradn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sector </a:t>
              </a:r>
              <a:r>
                <a:rPr lang="es-ES_tradnl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asegurador y </a:t>
              </a:r>
              <a:r>
                <a:rPr lang="es-ES_tradn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promover una </a:t>
              </a:r>
              <a:r>
                <a:rPr lang="es-ES_tradnl" sz="2400" b="1" dirty="0">
                  <a:solidFill>
                    <a:srgbClr val="942092"/>
                  </a:solidFill>
                  <a:latin typeface="Arial Narrow" panose="020B0606020202030204" pitchFamily="34" charset="0"/>
                </a:rPr>
                <a:t>cultura</a:t>
              </a:r>
              <a:r>
                <a:rPr lang="es-ES_tradnl" sz="2400" dirty="0">
                  <a:latin typeface="Arial Narrow" panose="020B0606020202030204" pitchFamily="34" charset="0"/>
                </a:rPr>
                <a:t> </a:t>
              </a:r>
              <a:r>
                <a:rPr lang="es-ES_tradnl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de</a:t>
              </a:r>
              <a:r>
                <a:rPr lang="es-ES_tradnl" sz="2400" dirty="0">
                  <a:latin typeface="Arial Narrow" panose="020B0606020202030204" pitchFamily="34" charset="0"/>
                </a:rPr>
                <a:t> </a:t>
              </a:r>
              <a:r>
                <a:rPr lang="es-ES_tradnl" sz="2400" b="1" dirty="0">
                  <a:solidFill>
                    <a:srgbClr val="942092"/>
                  </a:solidFill>
                  <a:latin typeface="Arial Narrow" panose="020B0606020202030204" pitchFamily="34" charset="0"/>
                </a:rPr>
                <a:t>seguridad vial </a:t>
              </a:r>
              <a:r>
                <a:rPr lang="es-ES_tradnl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en los </a:t>
              </a:r>
              <a:r>
                <a:rPr lang="es-ES_tradnl" sz="2400" b="1" dirty="0" smtClean="0">
                  <a:solidFill>
                    <a:srgbClr val="942092"/>
                  </a:solidFill>
                  <a:latin typeface="Arial Narrow" panose="020B0606020202030204" pitchFamily="34" charset="0"/>
                </a:rPr>
                <a:t>ajustadores de Quálitas</a:t>
              </a:r>
              <a:r>
                <a:rPr lang="es-ES_tradnl" sz="2400" dirty="0" smtClean="0">
                  <a:latin typeface="Arial Narrow" panose="020B0606020202030204" pitchFamily="34" charset="0"/>
                </a:rPr>
                <a:t>, </a:t>
              </a:r>
              <a:r>
                <a:rPr lang="es-ES_tradnl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contribuyendo con la sociedad en general en la disminución de accidentes de tránsito</a:t>
              </a:r>
              <a:r>
                <a:rPr lang="es-ES_tradnl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endParaRPr lang="en-US" sz="2400" dirty="0"/>
            </a:p>
          </p:txBody>
        </p:sp>
        <p:sp>
          <p:nvSpPr>
            <p:cNvPr id="20" name="Rectángulo 62">
              <a:extLst>
                <a:ext uri="{FF2B5EF4-FFF2-40B4-BE49-F238E27FC236}">
                  <a16:creationId xmlns:a16="http://schemas.microsoft.com/office/drawing/2014/main" id="{1AA999AE-DDF4-2745-8A38-89281C47F476}"/>
                </a:ext>
              </a:extLst>
            </p:cNvPr>
            <p:cNvSpPr/>
            <p:nvPr/>
          </p:nvSpPr>
          <p:spPr>
            <a:xfrm>
              <a:off x="3415383" y="1431441"/>
              <a:ext cx="159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defTabSz="914400">
                <a:defRPr/>
              </a:pPr>
              <a:endParaRPr lang="es-ES" sz="2400" b="1" noProof="1">
                <a:solidFill>
                  <a:srgbClr val="8F27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487E3FF7-7790-4E46-A75E-AC3F428C31C7}"/>
              </a:ext>
            </a:extLst>
          </p:cNvPr>
          <p:cNvSpPr/>
          <p:nvPr/>
        </p:nvSpPr>
        <p:spPr>
          <a:xfrm>
            <a:off x="418987" y="775522"/>
            <a:ext cx="4359489" cy="821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2700" b="1">
                <a:solidFill>
                  <a:srgbClr val="57A1B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z="3000" dirty="0">
                <a:solidFill>
                  <a:srgbClr val="990099"/>
                </a:solidFill>
                <a:latin typeface="Arial Black" panose="020B0A04020102020204" pitchFamily="34" charset="0"/>
              </a:rPr>
              <a:t>Misión del Proyecto</a:t>
            </a:r>
            <a:endParaRPr sz="30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Imagen 3">
            <a:extLst>
              <a:ext uri="{FF2B5EF4-FFF2-40B4-BE49-F238E27FC236}">
                <a16:creationId xmlns:a16="http://schemas.microsoft.com/office/drawing/2014/main" id="{2F8671B3-4985-144D-9750-C2DC31F0B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6177" r="18560" b="7466"/>
          <a:stretch/>
        </p:blipFill>
        <p:spPr>
          <a:xfrm>
            <a:off x="4418640" y="2508325"/>
            <a:ext cx="4214707" cy="25108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4265BE-CE35-B143-A643-C631C77D7B60}"/>
              </a:ext>
            </a:extLst>
          </p:cNvPr>
          <p:cNvSpPr/>
          <p:nvPr/>
        </p:nvSpPr>
        <p:spPr>
          <a:xfrm>
            <a:off x="827815" y="4520333"/>
            <a:ext cx="7181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5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4">
            <a:extLst>
              <a:ext uri="{FF2B5EF4-FFF2-40B4-BE49-F238E27FC236}">
                <a16:creationId xmlns:a16="http://schemas.microsoft.com/office/drawing/2014/main" id="{985E742B-74DC-6B49-A6FF-469104943226}"/>
              </a:ext>
            </a:extLst>
          </p:cNvPr>
          <p:cNvSpPr/>
          <p:nvPr/>
        </p:nvSpPr>
        <p:spPr>
          <a:xfrm>
            <a:off x="983484" y="2440009"/>
            <a:ext cx="7649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Brindar </a:t>
            </a:r>
            <a:r>
              <a:rPr lang="es-MX" dirty="0">
                <a:solidFill>
                  <a:srgbClr val="000000"/>
                </a:solidFill>
                <a:latin typeface="Arial Narrow" panose="020B0606020202030204" pitchFamily="34" charset="0"/>
              </a:rPr>
              <a:t>el mejor servicio del sector asegurador y promover una cultura de seguridad vial en los colaboradores ajustadores de </a:t>
            </a:r>
            <a:r>
              <a:rPr lang="es-MX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Quálitas</a:t>
            </a:r>
            <a:r>
              <a:rPr lang="es-MX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contribuyendo </a:t>
            </a:r>
            <a:r>
              <a:rPr lang="es-MX" dirty="0">
                <a:solidFill>
                  <a:srgbClr val="000000"/>
                </a:solidFill>
                <a:latin typeface="Arial Narrow" panose="020B0606020202030204" pitchFamily="34" charset="0"/>
              </a:rPr>
              <a:t>con la sociedad en general en la disminución de accidentes de tránsito.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5B34B9E3-BC47-5C45-96B1-9F41BE19AE1D}"/>
              </a:ext>
            </a:extLst>
          </p:cNvPr>
          <p:cNvSpPr/>
          <p:nvPr/>
        </p:nvSpPr>
        <p:spPr>
          <a:xfrm>
            <a:off x="848212" y="4603781"/>
            <a:ext cx="7649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Colaborar </a:t>
            </a:r>
            <a:r>
              <a:rPr lang="es-MX" dirty="0">
                <a:solidFill>
                  <a:srgbClr val="000000"/>
                </a:solidFill>
                <a:latin typeface="Arial Narrow" panose="020B0606020202030204" pitchFamily="34" charset="0"/>
              </a:rPr>
              <a:t>en la mejora de la cultura de seguridad vial en nuestro país, y en la solución de la creciente complejidad de la prevención de accidentes de tránsito y movilidad vial, como parte de la responsabilidad social de Quálitas.</a:t>
            </a:r>
            <a:endParaRPr lang="es-MX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55AFC-ECC6-AD4E-80E1-A739BB48A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2" y="1765365"/>
            <a:ext cx="2781300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F1843-5FA0-4B48-AD96-A9E4C65B9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2" y="3900964"/>
            <a:ext cx="2781300" cy="53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604025-A399-E947-9029-A2A0D817D443}"/>
              </a:ext>
            </a:extLst>
          </p:cNvPr>
          <p:cNvSpPr txBox="1"/>
          <p:nvPr/>
        </p:nvSpPr>
        <p:spPr>
          <a:xfrm>
            <a:off x="360185" y="360618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Ajustador</a:t>
            </a:r>
            <a:r>
              <a:rPr lang="en-US" sz="3200" b="1" dirty="0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Siglo</a:t>
            </a:r>
            <a:r>
              <a:rPr lang="en-US" sz="3200" b="1" dirty="0">
                <a:solidFill>
                  <a:srgbClr val="0099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XXI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33149" y="1823335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dirty="0">
                <a:solidFill>
                  <a:srgbClr val="810081"/>
                </a:solidFill>
                <a:latin typeface="Arial Narrow" panose="020B0606020202030204" pitchFamily="34" charset="0"/>
              </a:rPr>
              <a:t>Misión Seguridad Vial (SV)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33149" y="3982998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810081"/>
                </a:solidFill>
                <a:latin typeface="Arial Narrow" panose="020B0606020202030204" pitchFamily="34" charset="0"/>
              </a:rPr>
              <a:t>Visión Seguridad Vial (SV)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613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17">
            <a:extLst>
              <a:ext uri="{FF2B5EF4-FFF2-40B4-BE49-F238E27FC236}">
                <a16:creationId xmlns:a16="http://schemas.microsoft.com/office/drawing/2014/main" id="{14521C60-08D0-6940-B7EF-C52D97FE3A2B}"/>
              </a:ext>
            </a:extLst>
          </p:cNvPr>
          <p:cNvSpPr/>
          <p:nvPr/>
        </p:nvSpPr>
        <p:spPr>
          <a:xfrm>
            <a:off x="484041" y="519425"/>
            <a:ext cx="6328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" sz="2800" b="1" noProof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s-ES" sz="2800" b="1" noProof="1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involucradas | </a:t>
            </a:r>
            <a:r>
              <a:rPr lang="es-ES" sz="20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Ajustadores siglo XXI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F2FC89-8BAC-754C-B22E-FD64749AEB4C}"/>
              </a:ext>
            </a:extLst>
          </p:cNvPr>
          <p:cNvGrpSpPr/>
          <p:nvPr/>
        </p:nvGrpSpPr>
        <p:grpSpPr>
          <a:xfrm>
            <a:off x="4048412" y="2812636"/>
            <a:ext cx="2971439" cy="499509"/>
            <a:chOff x="4294502" y="1724805"/>
            <a:chExt cx="2971439" cy="499509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9690632-47BD-4040-A955-C5FA6E550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502" y="1724805"/>
              <a:ext cx="2971439" cy="49950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7C7E9D-F097-5B46-B683-EE5D86ABD663}"/>
                </a:ext>
              </a:extLst>
            </p:cNvPr>
            <p:cNvSpPr txBox="1"/>
            <p:nvPr/>
          </p:nvSpPr>
          <p:spPr>
            <a:xfrm>
              <a:off x="4895629" y="1759678"/>
              <a:ext cx="2052802" cy="32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sz="1500" dirty="0" err="1">
                  <a:solidFill>
                    <a:srgbClr val="942092"/>
                  </a:solidFill>
                </a:rPr>
                <a:t>Comité</a:t>
              </a:r>
              <a:r>
                <a:rPr lang="en-US" sz="1500" dirty="0">
                  <a:solidFill>
                    <a:srgbClr val="942092"/>
                  </a:solidFill>
                </a:rPr>
                <a:t> de </a:t>
              </a:r>
              <a:r>
                <a:rPr lang="en-US" sz="1500" dirty="0" err="1">
                  <a:solidFill>
                    <a:srgbClr val="942092"/>
                  </a:solidFill>
                </a:rPr>
                <a:t>Seguridad</a:t>
              </a:r>
              <a:r>
                <a:rPr lang="en-US" sz="1500" dirty="0">
                  <a:solidFill>
                    <a:srgbClr val="942092"/>
                  </a:solidFill>
                </a:rPr>
                <a:t> Vial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85EF32-7B68-A841-A70E-53F19CFBAF1D}"/>
              </a:ext>
            </a:extLst>
          </p:cNvPr>
          <p:cNvGrpSpPr/>
          <p:nvPr/>
        </p:nvGrpSpPr>
        <p:grpSpPr>
          <a:xfrm>
            <a:off x="4048412" y="3990191"/>
            <a:ext cx="3964052" cy="493304"/>
            <a:chOff x="4260634" y="2814774"/>
            <a:chExt cx="3964052" cy="493304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11DCA85-D72C-5041-BF3E-7C9EA8CC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634" y="2814774"/>
              <a:ext cx="3964052" cy="49330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15B76C-9461-6042-B227-70B6C2BF09F7}"/>
                </a:ext>
              </a:extLst>
            </p:cNvPr>
            <p:cNvSpPr txBox="1"/>
            <p:nvPr/>
          </p:nvSpPr>
          <p:spPr>
            <a:xfrm>
              <a:off x="4860334" y="2869250"/>
              <a:ext cx="2786977" cy="32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sz="1500" dirty="0" err="1">
                  <a:solidFill>
                    <a:srgbClr val="942092"/>
                  </a:solidFill>
                </a:rPr>
                <a:t>Modificación</a:t>
              </a:r>
              <a:r>
                <a:rPr lang="en-US" sz="1500" dirty="0">
                  <a:solidFill>
                    <a:srgbClr val="942092"/>
                  </a:solidFill>
                </a:rPr>
                <a:t> de </a:t>
              </a:r>
              <a:r>
                <a:rPr lang="en-US" sz="1500" dirty="0" err="1">
                  <a:solidFill>
                    <a:srgbClr val="942092"/>
                  </a:solidFill>
                </a:rPr>
                <a:t>procesos</a:t>
              </a:r>
              <a:r>
                <a:rPr lang="en-US" sz="1500" dirty="0">
                  <a:solidFill>
                    <a:srgbClr val="942092"/>
                  </a:solidFill>
                </a:rPr>
                <a:t> </a:t>
              </a:r>
              <a:r>
                <a:rPr lang="en-US" sz="1500" dirty="0" err="1">
                  <a:solidFill>
                    <a:srgbClr val="942092"/>
                  </a:solidFill>
                </a:rPr>
                <a:t>internos</a:t>
              </a:r>
              <a:endParaRPr lang="en-US" sz="1500" dirty="0">
                <a:solidFill>
                  <a:srgbClr val="94209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B55EA-DE48-5D46-B76C-5FD7E6C039EB}"/>
              </a:ext>
            </a:extLst>
          </p:cNvPr>
          <p:cNvGrpSpPr/>
          <p:nvPr/>
        </p:nvGrpSpPr>
        <p:grpSpPr>
          <a:xfrm>
            <a:off x="4048412" y="3407297"/>
            <a:ext cx="3964052" cy="493304"/>
            <a:chOff x="4285811" y="3021792"/>
            <a:chExt cx="3964052" cy="4933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CCABC-14BB-D64E-A4F9-4F01CC28F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811" y="3021792"/>
              <a:ext cx="3964052" cy="49330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D375CAD-7078-6843-9CE8-2AE6567CBCE3}"/>
                </a:ext>
              </a:extLst>
            </p:cNvPr>
            <p:cNvSpPr txBox="1"/>
            <p:nvPr/>
          </p:nvSpPr>
          <p:spPr>
            <a:xfrm>
              <a:off x="4821720" y="3101065"/>
              <a:ext cx="2836670" cy="32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sz="1500" dirty="0" err="1">
                  <a:solidFill>
                    <a:srgbClr val="942092"/>
                  </a:solidFill>
                </a:rPr>
                <a:t>Análisis</a:t>
              </a:r>
              <a:r>
                <a:rPr lang="en-US" sz="1500" dirty="0">
                  <a:solidFill>
                    <a:srgbClr val="942092"/>
                  </a:solidFill>
                </a:rPr>
                <a:t> de los </a:t>
              </a:r>
              <a:r>
                <a:rPr lang="en-US" sz="1500" dirty="0" smtClean="0">
                  <a:solidFill>
                    <a:srgbClr val="942092"/>
                  </a:solidFill>
                </a:rPr>
                <a:t>siniestros </a:t>
              </a:r>
              <a:r>
                <a:rPr lang="en-US" sz="1500" dirty="0" err="1" smtClean="0">
                  <a:solidFill>
                    <a:srgbClr val="942092"/>
                  </a:solidFill>
                </a:rPr>
                <a:t>relevantes</a:t>
              </a:r>
              <a:endParaRPr lang="en-US" sz="1500" dirty="0">
                <a:solidFill>
                  <a:srgbClr val="942092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7EFBD-10F2-924B-99D5-26D31355C543}"/>
              </a:ext>
            </a:extLst>
          </p:cNvPr>
          <p:cNvGrpSpPr/>
          <p:nvPr/>
        </p:nvGrpSpPr>
        <p:grpSpPr>
          <a:xfrm>
            <a:off x="4061714" y="2246400"/>
            <a:ext cx="3251797" cy="499509"/>
            <a:chOff x="4297653" y="3576441"/>
            <a:chExt cx="3251797" cy="499509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A8FBF69-15E8-2A41-BC4E-112FF3D22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653" y="3576441"/>
              <a:ext cx="2971439" cy="499509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CC20AD8-177B-AF42-B3AA-2E73726C14F5}"/>
                </a:ext>
              </a:extLst>
            </p:cNvPr>
            <p:cNvSpPr txBox="1"/>
            <p:nvPr/>
          </p:nvSpPr>
          <p:spPr>
            <a:xfrm>
              <a:off x="4881095" y="3646709"/>
              <a:ext cx="2668355" cy="32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sz="1500" dirty="0" err="1">
                  <a:solidFill>
                    <a:srgbClr val="942092"/>
                  </a:solidFill>
                </a:rPr>
                <a:t>Aplicación</a:t>
              </a:r>
              <a:r>
                <a:rPr lang="en-US" sz="1500" dirty="0">
                  <a:solidFill>
                    <a:srgbClr val="942092"/>
                  </a:solidFill>
                </a:rPr>
                <a:t> de la </a:t>
              </a:r>
              <a:r>
                <a:rPr lang="en-US" sz="1500" dirty="0" err="1">
                  <a:solidFill>
                    <a:srgbClr val="942092"/>
                  </a:solidFill>
                </a:rPr>
                <a:t>norma</a:t>
              </a:r>
              <a:r>
                <a:rPr lang="en-US" sz="1500" dirty="0">
                  <a:solidFill>
                    <a:srgbClr val="942092"/>
                  </a:solidFill>
                </a:rPr>
                <a:t> ISO39001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0D9E61A-DB25-A944-A686-D9B4E4B5E6FA}"/>
              </a:ext>
            </a:extLst>
          </p:cNvPr>
          <p:cNvGrpSpPr/>
          <p:nvPr/>
        </p:nvGrpSpPr>
        <p:grpSpPr>
          <a:xfrm>
            <a:off x="4048412" y="4591891"/>
            <a:ext cx="3964052" cy="493304"/>
            <a:chOff x="4285811" y="3021792"/>
            <a:chExt cx="3964052" cy="493304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92730A3-2D16-F948-A61B-00EA36FF8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811" y="3021792"/>
              <a:ext cx="3964052" cy="493304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464A18B-B8AE-EB4F-A33A-65DE9FEC015F}"/>
                </a:ext>
              </a:extLst>
            </p:cNvPr>
            <p:cNvSpPr txBox="1"/>
            <p:nvPr/>
          </p:nvSpPr>
          <p:spPr>
            <a:xfrm>
              <a:off x="4833595" y="3101065"/>
              <a:ext cx="3187728" cy="32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sz="1500" dirty="0">
                  <a:solidFill>
                    <a:srgbClr val="942092"/>
                  </a:solidFill>
                </a:rPr>
                <a:t>Capacitación </a:t>
              </a:r>
              <a:r>
                <a:rPr lang="en-US" sz="1500" dirty="0" smtClean="0">
                  <a:solidFill>
                    <a:srgbClr val="942092"/>
                  </a:solidFill>
                </a:rPr>
                <a:t>continua </a:t>
              </a:r>
              <a:r>
                <a:rPr lang="en-US" sz="1500" dirty="0">
                  <a:solidFill>
                    <a:srgbClr val="942092"/>
                  </a:solidFill>
                </a:rPr>
                <a:t>para ajustadores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C901F1B-E1C9-0E46-B0C1-637566E1DE47}"/>
              </a:ext>
            </a:extLst>
          </p:cNvPr>
          <p:cNvGrpSpPr/>
          <p:nvPr/>
        </p:nvGrpSpPr>
        <p:grpSpPr>
          <a:xfrm>
            <a:off x="4050389" y="5155132"/>
            <a:ext cx="4807232" cy="525518"/>
            <a:chOff x="4310200" y="2300094"/>
            <a:chExt cx="4807232" cy="525518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BD87238-9DF2-004B-90B1-0A7F24A7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200" y="2300094"/>
              <a:ext cx="4777438" cy="525518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4233272-A323-8D49-AD3B-DBBBA4D1718F}"/>
                </a:ext>
              </a:extLst>
            </p:cNvPr>
            <p:cNvSpPr txBox="1"/>
            <p:nvPr/>
          </p:nvSpPr>
          <p:spPr>
            <a:xfrm>
              <a:off x="4886150" y="2375054"/>
              <a:ext cx="4231282" cy="323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en-US" sz="1500" dirty="0" err="1">
                  <a:solidFill>
                    <a:srgbClr val="942092"/>
                  </a:solidFill>
                </a:rPr>
                <a:t>Programa</a:t>
              </a:r>
              <a:r>
                <a:rPr lang="en-US" sz="1500" dirty="0">
                  <a:solidFill>
                    <a:srgbClr val="942092"/>
                  </a:solidFill>
                </a:rPr>
                <a:t> de </a:t>
              </a:r>
              <a:r>
                <a:rPr lang="en-US" sz="1500" dirty="0" err="1">
                  <a:solidFill>
                    <a:srgbClr val="942092"/>
                  </a:solidFill>
                </a:rPr>
                <a:t>mantenimiento</a:t>
              </a:r>
              <a:r>
                <a:rPr lang="en-US" sz="1500" dirty="0">
                  <a:solidFill>
                    <a:srgbClr val="942092"/>
                  </a:solidFill>
                </a:rPr>
                <a:t> </a:t>
              </a:r>
              <a:r>
                <a:rPr lang="en-US" sz="1500" dirty="0" err="1">
                  <a:solidFill>
                    <a:srgbClr val="942092"/>
                  </a:solidFill>
                </a:rPr>
                <a:t>preventivo</a:t>
              </a:r>
              <a:r>
                <a:rPr lang="en-US" sz="1500" dirty="0">
                  <a:solidFill>
                    <a:srgbClr val="942092"/>
                  </a:solidFill>
                </a:rPr>
                <a:t> </a:t>
              </a:r>
              <a:r>
                <a:rPr lang="en-US" sz="1500" dirty="0" err="1">
                  <a:solidFill>
                    <a:srgbClr val="942092"/>
                  </a:solidFill>
                </a:rPr>
                <a:t>Qualicoches</a:t>
              </a:r>
              <a:endParaRPr lang="en-US" sz="1500" dirty="0">
                <a:solidFill>
                  <a:srgbClr val="942092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B794CE-D0A7-2E4F-8D97-65CFA3920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52" y="1888232"/>
            <a:ext cx="3659562" cy="4281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4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095519A1-A449-6148-98CA-40F8059BCB94}"/>
              </a:ext>
            </a:extLst>
          </p:cNvPr>
          <p:cNvSpPr/>
          <p:nvPr/>
        </p:nvSpPr>
        <p:spPr>
          <a:xfrm>
            <a:off x="271000" y="679684"/>
            <a:ext cx="6756978" cy="60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  <a:sym typeface="Calibri"/>
              </a:rPr>
              <a:t>Ruta del sistema de gestión de seguridad vial 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0" cap="none" spc="0" normalizeH="0" baseline="0" noProof="1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Marcador de texto 114">
            <a:extLst>
              <a:ext uri="{FF2B5EF4-FFF2-40B4-BE49-F238E27FC236}">
                <a16:creationId xmlns:a16="http://schemas.microsoft.com/office/drawing/2014/main" id="{ED0983B5-5415-45A3-9E14-A9340617F21D}"/>
              </a:ext>
            </a:extLst>
          </p:cNvPr>
          <p:cNvSpPr txBox="1">
            <a:spLocks/>
          </p:cNvSpPr>
          <p:nvPr/>
        </p:nvSpPr>
        <p:spPr>
          <a:xfrm>
            <a:off x="648919" y="2286609"/>
            <a:ext cx="1483332" cy="221402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Contexto de la organización</a:t>
            </a:r>
          </a:p>
        </p:txBody>
      </p:sp>
      <p:sp>
        <p:nvSpPr>
          <p:cNvPr id="4" name="Marcador de texto 114">
            <a:extLst>
              <a:ext uri="{FF2B5EF4-FFF2-40B4-BE49-F238E27FC236}">
                <a16:creationId xmlns:a16="http://schemas.microsoft.com/office/drawing/2014/main" id="{3759424D-A1C1-487B-9FD1-5EEFE2943EAD}"/>
              </a:ext>
            </a:extLst>
          </p:cNvPr>
          <p:cNvSpPr txBox="1">
            <a:spLocks/>
          </p:cNvSpPr>
          <p:nvPr/>
        </p:nvSpPr>
        <p:spPr>
          <a:xfrm>
            <a:off x="963657" y="3896259"/>
            <a:ext cx="1431295" cy="12095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Misión, Visión, Objetivo y Política </a:t>
            </a:r>
          </a:p>
        </p:txBody>
      </p:sp>
      <p:sp>
        <p:nvSpPr>
          <p:cNvPr id="5" name="Marcador de texto 114">
            <a:extLst>
              <a:ext uri="{FF2B5EF4-FFF2-40B4-BE49-F238E27FC236}">
                <a16:creationId xmlns:a16="http://schemas.microsoft.com/office/drawing/2014/main" id="{59D4C331-D143-49D8-8B6E-0B97A4F28515}"/>
              </a:ext>
            </a:extLst>
          </p:cNvPr>
          <p:cNvSpPr txBox="1">
            <a:spLocks/>
          </p:cNvSpPr>
          <p:nvPr/>
        </p:nvSpPr>
        <p:spPr>
          <a:xfrm>
            <a:off x="2953020" y="2294082"/>
            <a:ext cx="1392938" cy="20645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Definición de procesos </a:t>
            </a:r>
          </a:p>
        </p:txBody>
      </p:sp>
      <p:sp>
        <p:nvSpPr>
          <p:cNvPr id="6" name="Marcador de texto 114">
            <a:extLst>
              <a:ext uri="{FF2B5EF4-FFF2-40B4-BE49-F238E27FC236}">
                <a16:creationId xmlns:a16="http://schemas.microsoft.com/office/drawing/2014/main" id="{24447FF7-2CAB-4E18-839D-85D9FACFBC80}"/>
              </a:ext>
            </a:extLst>
          </p:cNvPr>
          <p:cNvSpPr txBox="1">
            <a:spLocks/>
          </p:cNvSpPr>
          <p:nvPr/>
        </p:nvSpPr>
        <p:spPr>
          <a:xfrm>
            <a:off x="4181780" y="4537776"/>
            <a:ext cx="1320828" cy="245855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Capacitación a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ajustadores </a:t>
            </a:r>
          </a:p>
        </p:txBody>
      </p:sp>
      <p:sp>
        <p:nvSpPr>
          <p:cNvPr id="7" name="Marcador de texto 114">
            <a:extLst>
              <a:ext uri="{FF2B5EF4-FFF2-40B4-BE49-F238E27FC236}">
                <a16:creationId xmlns:a16="http://schemas.microsoft.com/office/drawing/2014/main" id="{4278AB53-389B-4744-8806-7827CEEB9BE0}"/>
              </a:ext>
            </a:extLst>
          </p:cNvPr>
          <p:cNvSpPr txBox="1">
            <a:spLocks/>
          </p:cNvSpPr>
          <p:nvPr/>
        </p:nvSpPr>
        <p:spPr>
          <a:xfrm>
            <a:off x="4868129" y="2126946"/>
            <a:ext cx="1427846" cy="20645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11 Procesos publicados</a:t>
            </a:r>
          </a:p>
        </p:txBody>
      </p:sp>
      <p:sp>
        <p:nvSpPr>
          <p:cNvPr id="8" name="Marcador de texto 114">
            <a:extLst>
              <a:ext uri="{FF2B5EF4-FFF2-40B4-BE49-F238E27FC236}">
                <a16:creationId xmlns:a16="http://schemas.microsoft.com/office/drawing/2014/main" id="{6A6780A4-FDDD-4BE0-8A5C-7EC58878BA66}"/>
              </a:ext>
            </a:extLst>
          </p:cNvPr>
          <p:cNvSpPr txBox="1">
            <a:spLocks/>
          </p:cNvSpPr>
          <p:nvPr/>
        </p:nvSpPr>
        <p:spPr>
          <a:xfrm>
            <a:off x="5292426" y="2553378"/>
            <a:ext cx="642768" cy="128549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Oct/Nov 2018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12018</a:t>
            </a:r>
          </a:p>
        </p:txBody>
      </p:sp>
      <p:sp>
        <p:nvSpPr>
          <p:cNvPr id="9" name="Marcador de texto 114">
            <a:extLst>
              <a:ext uri="{FF2B5EF4-FFF2-40B4-BE49-F238E27FC236}">
                <a16:creationId xmlns:a16="http://schemas.microsoft.com/office/drawing/2014/main" id="{B55CCB63-5066-4CFB-AE9A-B8AF5716329C}"/>
              </a:ext>
            </a:extLst>
          </p:cNvPr>
          <p:cNvSpPr txBox="1">
            <a:spLocks/>
          </p:cNvSpPr>
          <p:nvPr/>
        </p:nvSpPr>
        <p:spPr>
          <a:xfrm>
            <a:off x="7772100" y="2435609"/>
            <a:ext cx="927947" cy="129859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 smtClean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Febrero/Abril </a:t>
            </a: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2019</a:t>
            </a:r>
          </a:p>
        </p:txBody>
      </p:sp>
      <p:sp>
        <p:nvSpPr>
          <p:cNvPr id="10" name="Marcador de texto 114">
            <a:extLst>
              <a:ext uri="{FF2B5EF4-FFF2-40B4-BE49-F238E27FC236}">
                <a16:creationId xmlns:a16="http://schemas.microsoft.com/office/drawing/2014/main" id="{1C5D36CD-771F-4D02-AE29-7DB5EFBB04D8}"/>
              </a:ext>
            </a:extLst>
          </p:cNvPr>
          <p:cNvSpPr txBox="1">
            <a:spLocks/>
          </p:cNvSpPr>
          <p:nvPr/>
        </p:nvSpPr>
        <p:spPr>
          <a:xfrm>
            <a:off x="7145405" y="4441389"/>
            <a:ext cx="1593701" cy="20645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Pre-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auditoría y alineación del sistema </a:t>
            </a:r>
          </a:p>
        </p:txBody>
      </p:sp>
      <p:sp>
        <p:nvSpPr>
          <p:cNvPr id="11" name="Marcador de texto 114">
            <a:extLst>
              <a:ext uri="{FF2B5EF4-FFF2-40B4-BE49-F238E27FC236}">
                <a16:creationId xmlns:a16="http://schemas.microsoft.com/office/drawing/2014/main" id="{FFAAF656-3833-4FF7-A54E-753366FAAABA}"/>
              </a:ext>
            </a:extLst>
          </p:cNvPr>
          <p:cNvSpPr txBox="1">
            <a:spLocks/>
          </p:cNvSpPr>
          <p:nvPr/>
        </p:nvSpPr>
        <p:spPr>
          <a:xfrm>
            <a:off x="6643573" y="1927015"/>
            <a:ext cx="1427846" cy="20645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Mantenimiento del sistema </a:t>
            </a:r>
            <a:r>
              <a:rPr kumimoji="0" lang="es-E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 mediante 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los hallazgos encontrados </a:t>
            </a:r>
          </a:p>
        </p:txBody>
      </p:sp>
      <p:sp>
        <p:nvSpPr>
          <p:cNvPr id="12" name="Marcador de texto 114">
            <a:extLst>
              <a:ext uri="{FF2B5EF4-FFF2-40B4-BE49-F238E27FC236}">
                <a16:creationId xmlns:a16="http://schemas.microsoft.com/office/drawing/2014/main" id="{89D07009-DE3E-4BBA-BECE-6E46BF23FA9B}"/>
              </a:ext>
            </a:extLst>
          </p:cNvPr>
          <p:cNvSpPr txBox="1">
            <a:spLocks/>
          </p:cNvSpPr>
          <p:nvPr/>
        </p:nvSpPr>
        <p:spPr>
          <a:xfrm>
            <a:off x="4082749" y="4093211"/>
            <a:ext cx="891251" cy="132008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Julio/Agosto 2018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1AB11D-78A1-4C93-83C7-970829F0032D}"/>
              </a:ext>
            </a:extLst>
          </p:cNvPr>
          <p:cNvSpPr txBox="1"/>
          <p:nvPr/>
        </p:nvSpPr>
        <p:spPr>
          <a:xfrm>
            <a:off x="1250619" y="5284428"/>
            <a:ext cx="1336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Contexto de la organización, 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FODA, partes internas 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y externas</a:t>
            </a:r>
            <a:r>
              <a:rPr kumimoji="0" lang="es-MX" sz="1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 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interesadas</a:t>
            </a:r>
            <a:r>
              <a:rPr lang="es-MX" sz="1200" b="1" dirty="0">
                <a:latin typeface="Arial Narrow" panose="020B0606020202030204" pitchFamily="34" charset="0"/>
                <a:cs typeface="Calibri"/>
              </a:rPr>
              <a:t>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E3DFBA-D0A8-4B82-B21D-D1B759753B23}"/>
              </a:ext>
            </a:extLst>
          </p:cNvPr>
          <p:cNvSpPr txBox="1"/>
          <p:nvPr/>
        </p:nvSpPr>
        <p:spPr>
          <a:xfrm>
            <a:off x="3049250" y="5216268"/>
            <a:ext cx="1431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Política del  sistema de gestión de seguridad vial, </a:t>
            </a: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publicada 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en Junio 2018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8F2791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217183-19D9-45BD-8708-75A138A006FC}"/>
              </a:ext>
            </a:extLst>
          </p:cNvPr>
          <p:cNvSpPr txBox="1"/>
          <p:nvPr/>
        </p:nvSpPr>
        <p:spPr>
          <a:xfrm>
            <a:off x="4779845" y="5206866"/>
            <a:ext cx="1336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11 procesos publicados e 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implementados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 en el sistema de gestión.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B41968-4413-4E9F-B27D-3A326E3E667D}"/>
              </a:ext>
            </a:extLst>
          </p:cNvPr>
          <p:cNvSpPr txBox="1"/>
          <p:nvPr/>
        </p:nvSpPr>
        <p:spPr>
          <a:xfrm>
            <a:off x="6536959" y="5213181"/>
            <a:ext cx="140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Mantenimiento 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del 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sistema </a:t>
            </a:r>
            <a:r>
              <a:rPr lang="es-MX" sz="1200" dirty="0" smtClean="0">
                <a:latin typeface="Arial Narrow" panose="020B0606020202030204" pitchFamily="34" charset="0"/>
                <a:cs typeface="Calibri"/>
              </a:rPr>
              <a:t>mediante los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 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hallazgos encontrados en la pre-auditoria y mejora continua.</a:t>
            </a:r>
          </a:p>
        </p:txBody>
      </p:sp>
      <p:sp>
        <p:nvSpPr>
          <p:cNvPr id="17" name="Marcador de texto 114">
            <a:extLst>
              <a:ext uri="{FF2B5EF4-FFF2-40B4-BE49-F238E27FC236}">
                <a16:creationId xmlns:a16="http://schemas.microsoft.com/office/drawing/2014/main" id="{500A5E70-4468-4830-A9E5-9D797C48A383}"/>
              </a:ext>
            </a:extLst>
          </p:cNvPr>
          <p:cNvSpPr txBox="1">
            <a:spLocks/>
          </p:cNvSpPr>
          <p:nvPr/>
        </p:nvSpPr>
        <p:spPr>
          <a:xfrm>
            <a:off x="7239607" y="3963635"/>
            <a:ext cx="738800" cy="133939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Diciembre 2018 </a:t>
            </a:r>
            <a:endParaRPr kumimoji="0" lang="es-ES" sz="1050" b="1" i="0" u="sng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8" name="Marcador de texto 114">
            <a:extLst>
              <a:ext uri="{FF2B5EF4-FFF2-40B4-BE49-F238E27FC236}">
                <a16:creationId xmlns:a16="http://schemas.microsoft.com/office/drawing/2014/main" id="{34280AFB-382E-49E1-8478-3E4722FEC259}"/>
              </a:ext>
            </a:extLst>
          </p:cNvPr>
          <p:cNvSpPr txBox="1">
            <a:spLocks/>
          </p:cNvSpPr>
          <p:nvPr/>
        </p:nvSpPr>
        <p:spPr>
          <a:xfrm>
            <a:off x="1155973" y="2754371"/>
            <a:ext cx="562659" cy="108777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Marzo 2018</a:t>
            </a:r>
            <a:endParaRPr kumimoji="0" lang="es-ES" b="0" i="0" u="sng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19" name="Marcador de texto 114">
            <a:extLst>
              <a:ext uri="{FF2B5EF4-FFF2-40B4-BE49-F238E27FC236}">
                <a16:creationId xmlns:a16="http://schemas.microsoft.com/office/drawing/2014/main" id="{34280AFB-382E-49E1-8478-3E4722FEC259}"/>
              </a:ext>
            </a:extLst>
          </p:cNvPr>
          <p:cNvSpPr txBox="1">
            <a:spLocks/>
          </p:cNvSpPr>
          <p:nvPr/>
        </p:nvSpPr>
        <p:spPr>
          <a:xfrm>
            <a:off x="2509182" y="4066799"/>
            <a:ext cx="807749" cy="108777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Abril/Mayo 2018</a:t>
            </a:r>
          </a:p>
        </p:txBody>
      </p:sp>
      <p:sp>
        <p:nvSpPr>
          <p:cNvPr id="20" name="Marcador de texto 114">
            <a:extLst>
              <a:ext uri="{FF2B5EF4-FFF2-40B4-BE49-F238E27FC236}">
                <a16:creationId xmlns:a16="http://schemas.microsoft.com/office/drawing/2014/main" id="{34280AFB-382E-49E1-8478-3E4722FEC259}"/>
              </a:ext>
            </a:extLst>
          </p:cNvPr>
          <p:cNvSpPr txBox="1">
            <a:spLocks/>
          </p:cNvSpPr>
          <p:nvPr/>
        </p:nvSpPr>
        <p:spPr>
          <a:xfrm>
            <a:off x="3316931" y="2711705"/>
            <a:ext cx="562659" cy="108777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s-ES" b="1" i="0" u="sng" strike="noStrike" kern="1200" cap="none" spc="0" normalizeH="0" baseline="0" noProof="0" dirty="0">
                <a:ln>
                  <a:noFill/>
                </a:ln>
                <a:solidFill>
                  <a:srgbClr val="008996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Julio 2018 </a:t>
            </a:r>
            <a:endParaRPr kumimoji="0" lang="es-ES" b="0" i="0" u="sng" strike="noStrike" kern="1200" cap="none" spc="0" normalizeH="0" baseline="0" noProof="0" dirty="0">
              <a:ln>
                <a:noFill/>
              </a:ln>
              <a:solidFill>
                <a:srgbClr val="008996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2763044" y="5585546"/>
            <a:ext cx="250135" cy="181748"/>
          </a:xfrm>
          <a:prstGeom prst="rightArrow">
            <a:avLst/>
          </a:prstGeom>
          <a:solidFill>
            <a:srgbClr val="8F2791"/>
          </a:solidFill>
          <a:ln>
            <a:solidFill>
              <a:srgbClr val="9F18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4528375" y="5585546"/>
            <a:ext cx="250135" cy="181748"/>
          </a:xfrm>
          <a:prstGeom prst="rightArrow">
            <a:avLst/>
          </a:prstGeom>
          <a:solidFill>
            <a:srgbClr val="8F2791"/>
          </a:solidFill>
          <a:ln>
            <a:solidFill>
              <a:srgbClr val="9F18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6253170" y="5551958"/>
            <a:ext cx="250135" cy="181748"/>
          </a:xfrm>
          <a:prstGeom prst="rightArrow">
            <a:avLst/>
          </a:prstGeom>
          <a:solidFill>
            <a:srgbClr val="8F2791"/>
          </a:solidFill>
          <a:ln>
            <a:solidFill>
              <a:srgbClr val="9F189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230557" y="5201912"/>
            <a:ext cx="1453590" cy="1205828"/>
          </a:xfrm>
          <a:prstGeom prst="rect">
            <a:avLst/>
          </a:prstGeom>
          <a:noFill/>
          <a:ln>
            <a:solidFill>
              <a:srgbClr val="008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31404" y="5196566"/>
            <a:ext cx="1453590" cy="1205828"/>
          </a:xfrm>
          <a:prstGeom prst="rect">
            <a:avLst/>
          </a:prstGeom>
          <a:noFill/>
          <a:ln>
            <a:solidFill>
              <a:srgbClr val="008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75813" y="5208623"/>
            <a:ext cx="1453590" cy="1205828"/>
          </a:xfrm>
          <a:prstGeom prst="rect">
            <a:avLst/>
          </a:prstGeom>
          <a:noFill/>
          <a:ln>
            <a:solidFill>
              <a:srgbClr val="008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569888" y="5198116"/>
            <a:ext cx="1453590" cy="1205828"/>
          </a:xfrm>
          <a:prstGeom prst="rect">
            <a:avLst/>
          </a:prstGeom>
          <a:noFill/>
          <a:ln>
            <a:solidFill>
              <a:srgbClr val="008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29" y="2891726"/>
            <a:ext cx="469490" cy="30104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727" y="3087448"/>
            <a:ext cx="277380" cy="32122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5752" y="3110189"/>
            <a:ext cx="277380" cy="32122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6048" y="3192773"/>
            <a:ext cx="277380" cy="32122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6344" y="3321508"/>
            <a:ext cx="277380" cy="32122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7923" y="3260443"/>
            <a:ext cx="277380" cy="32122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37599" y="2960509"/>
            <a:ext cx="277380" cy="32122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1419" y="2955658"/>
            <a:ext cx="277380" cy="32122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2" r="20737"/>
          <a:stretch/>
        </p:blipFill>
        <p:spPr>
          <a:xfrm flipV="1">
            <a:off x="-1283" y="2720514"/>
            <a:ext cx="9139822" cy="1915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120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6073468"/>
              </p:ext>
            </p:extLst>
          </p:nvPr>
        </p:nvGraphicFramePr>
        <p:xfrm>
          <a:off x="877401" y="2464364"/>
          <a:ext cx="7610633" cy="420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0202" y="1851221"/>
            <a:ext cx="8229600" cy="59232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3000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Ruta del proyecto</a:t>
            </a:r>
            <a:endParaRPr lang="es-MX" sz="30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215026" y="5442858"/>
            <a:ext cx="420914" cy="391886"/>
          </a:xfrm>
          <a:prstGeom prst="ellipse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839140" y="5457371"/>
            <a:ext cx="56040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2018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193258" y="5987142"/>
            <a:ext cx="420914" cy="391886"/>
          </a:xfrm>
          <a:prstGeom prst="ellipse">
            <a:avLst/>
          </a:prstGeom>
          <a:solidFill>
            <a:srgbClr val="92D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17372" y="6001655"/>
            <a:ext cx="560406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2019</a:t>
            </a:r>
            <a:endParaRPr kumimoji="0" lang="es-MX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5486" y="369872"/>
            <a:ext cx="2856760" cy="882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/>
              </a:rPr>
              <a:t>Ajustadores Siglo XXI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401962" y="615460"/>
            <a:ext cx="3693841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Calibri"/>
              </a:rPr>
              <a:t>Sistema de gestión de seguridad vial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92246" y="594639"/>
            <a:ext cx="41478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dirty="0">
                <a:solidFill>
                  <a:srgbClr val="595959"/>
                </a:solidFill>
                <a:latin typeface="Arial Narrow" panose="020B0606020202030204" pitchFamily="34" charset="0"/>
                <a:cs typeface="Arial"/>
              </a:rPr>
              <a:t>|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65810"/>
            <a:ext cx="3958586" cy="606608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MX" sz="3000" dirty="0" smtClean="0">
                <a:solidFill>
                  <a:srgbClr val="990099"/>
                </a:solidFill>
                <a:latin typeface="Arial Black" panose="020B0A04020102020204" pitchFamily="34" charset="0"/>
              </a:rPr>
              <a:t>Definiciones</a:t>
            </a:r>
            <a:endParaRPr lang="es-MX" sz="3000" dirty="0">
              <a:solidFill>
                <a:srgbClr val="990099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200" y="3125760"/>
            <a:ext cx="8229600" cy="3440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solidFill>
                  <a:srgbClr val="009999"/>
                </a:solidFill>
                <a:latin typeface="Arial Narrow" panose="020B0606020202030204" pitchFamily="34" charset="0"/>
              </a:rPr>
              <a:t>Siniestros relevantes:</a:t>
            </a:r>
          </a:p>
          <a:p>
            <a:pPr lvl="1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Cualquier siniestro en el que nuestro ajustador resulte lesionado.</a:t>
            </a:r>
          </a:p>
          <a:p>
            <a:pPr lvl="1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Cuando seamos responsables y generemos daños mayores a 30 mil pesos.</a:t>
            </a:r>
          </a:p>
          <a:p>
            <a:pPr lvl="1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Cuando seamos responsables y ocasionemos lesionados.</a:t>
            </a:r>
            <a:endParaRPr lang="es-MX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486" y="389710"/>
            <a:ext cx="2856760" cy="882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1" dirty="0" smtClean="0">
                <a:solidFill>
                  <a:srgbClr val="009999"/>
                </a:solidFill>
                <a:latin typeface="Arial Black" panose="020B0A04020102020204" pitchFamily="34" charset="0"/>
                <a:cs typeface="Arial"/>
              </a:rPr>
              <a:t>Ajustadores Siglo XXI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01962" y="635298"/>
            <a:ext cx="3693841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Calibri"/>
              </a:rPr>
              <a:t>Sistema de gestión de seguridad vial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92246" y="614477"/>
            <a:ext cx="41478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dirty="0">
                <a:solidFill>
                  <a:srgbClr val="595959"/>
                </a:solidFill>
                <a:latin typeface="Arial Narrow" panose="020B0606020202030204" pitchFamily="34" charset="0"/>
                <a:cs typeface="Arial"/>
              </a:rPr>
              <a:t>|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441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1644</Words>
  <Application>Microsoft Office PowerPoint</Application>
  <PresentationFormat>Presentación en pantalla (4:3)</PresentationFormat>
  <Paragraphs>490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Helvetica</vt:lpstr>
      <vt:lpstr>Myriad Pro</vt:lpstr>
      <vt:lpstr>Wingdings</vt:lpstr>
      <vt:lpstr>Office Theme</vt:lpstr>
      <vt:lpstr>1_Office Theme</vt:lpstr>
      <vt:lpstr>2_Office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Ruta del proyecto</vt:lpstr>
      <vt:lpstr>Definiciones</vt:lpstr>
      <vt:lpstr>Definiciones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Garcia Martinez</dc:creator>
  <cp:lastModifiedBy>Enrique Garcia Martinez</cp:lastModifiedBy>
  <cp:revision>50</cp:revision>
  <dcterms:modified xsi:type="dcterms:W3CDTF">2019-06-25T13:24:59Z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7DF30278-8E37-4E18-85F2-E1BE3707ACA5</vt:lpwstr>
  </property>
  <property fmtid="{D5CDD505-2E9C-101B-9397-08002B2CF9AE}" pid="3" name="ArticulatePath">
    <vt:lpwstr>Seminario 2019</vt:lpwstr>
  </property>
</Properties>
</file>