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78" r:id="rId3"/>
    <p:sldId id="276" r:id="rId4"/>
    <p:sldId id="277" r:id="rId5"/>
    <p:sldId id="279" r:id="rId6"/>
    <p:sldId id="280" r:id="rId7"/>
    <p:sldId id="281" r:id="rId8"/>
    <p:sldId id="256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90945" y="1407581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RC Ecológica</a:t>
            </a:r>
          </a:p>
          <a:p>
            <a:endParaRPr lang="es-ES_tradnl" sz="2800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María Angélica Padilla Bañuelos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25" y="1648690"/>
            <a:ext cx="6459039" cy="36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13" y="3605209"/>
            <a:ext cx="2345014" cy="2204073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Users\mcozatl\Documents\ECOLOGICOS\SINIESTROS 2012\QC 26 TRASN.INTEG CARGA\DSC02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66" y="1437875"/>
            <a:ext cx="2474619" cy="2336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21027" y="42534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RC Ecológica, conceptos y cifras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6162" y="754917"/>
            <a:ext cx="3027371" cy="2459993"/>
            <a:chOff x="256162" y="754917"/>
            <a:chExt cx="3027371" cy="2459993"/>
          </a:xfrm>
        </p:grpSpPr>
        <p:sp>
          <p:nvSpPr>
            <p:cNvPr id="5" name="9 Rectángulo redondeado"/>
            <p:cNvSpPr/>
            <p:nvPr/>
          </p:nvSpPr>
          <p:spPr>
            <a:xfrm>
              <a:off x="256162" y="754917"/>
              <a:ext cx="3027371" cy="2255260"/>
            </a:xfrm>
            <a:prstGeom prst="roundRect">
              <a:avLst>
                <a:gd name="adj" fmla="val 10508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298007" y="754917"/>
              <a:ext cx="1476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Cobertura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16 Rectángulo"/>
            <p:cNvSpPr/>
            <p:nvPr/>
          </p:nvSpPr>
          <p:spPr>
            <a:xfrm>
              <a:off x="327797" y="1160501"/>
              <a:ext cx="2807306" cy="2054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Adicional-Accesoria-Opcional para Camiones.</a:t>
              </a:r>
            </a:p>
            <a:p>
              <a:pPr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Sólo si se contrata Daños por la carga “C”.</a:t>
              </a:r>
            </a:p>
            <a:p>
              <a:pPr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Autorización de Suscripción.</a:t>
              </a:r>
            </a:p>
            <a:p>
              <a:pPr>
                <a:buSzPct val="85000"/>
              </a:pPr>
              <a:endParaRPr lang="es-ES" sz="15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18572" y="4260118"/>
            <a:ext cx="3027371" cy="2642067"/>
            <a:chOff x="218572" y="4218554"/>
            <a:chExt cx="3027371" cy="2642067"/>
          </a:xfrm>
        </p:grpSpPr>
        <p:sp>
          <p:nvSpPr>
            <p:cNvPr id="9" name="9 Rectángulo redondeado"/>
            <p:cNvSpPr/>
            <p:nvPr/>
          </p:nvSpPr>
          <p:spPr>
            <a:xfrm>
              <a:off x="218572" y="4218554"/>
              <a:ext cx="3027371" cy="2255260"/>
            </a:xfrm>
            <a:prstGeom prst="roundRect">
              <a:avLst>
                <a:gd name="adj" fmla="val 10508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10" name="3 CuadroTexto"/>
            <p:cNvSpPr txBox="1"/>
            <p:nvPr/>
          </p:nvSpPr>
          <p:spPr>
            <a:xfrm>
              <a:off x="311861" y="4218554"/>
              <a:ext cx="16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Números…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6 Rectángulo"/>
            <p:cNvSpPr/>
            <p:nvPr/>
          </p:nvSpPr>
          <p:spPr>
            <a:xfrm>
              <a:off x="424304" y="4690796"/>
              <a:ext cx="2567799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Periodo 12m a abril 2019:</a:t>
              </a:r>
            </a:p>
            <a:p>
              <a:pPr>
                <a:buSzPct val="85000"/>
              </a:pPr>
              <a:endParaRPr lang="es-MX" sz="15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  <a:p>
              <a:pPr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- 43,321 Pólizas emitidas</a:t>
              </a:r>
            </a:p>
            <a:p>
              <a:pPr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-       68 Siniestros</a:t>
              </a:r>
            </a:p>
            <a:p>
              <a:pPr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- 100%  Siniestralidad</a:t>
              </a:r>
            </a:p>
            <a:p>
              <a:pPr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- 1.5 años vida media de un siniestro.</a:t>
              </a:r>
            </a:p>
            <a:p>
              <a:pPr>
                <a:buSzPct val="85000"/>
              </a:pPr>
              <a:endParaRPr lang="es-MX" sz="15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  <a:p>
              <a:pPr>
                <a:buSzPct val="85000"/>
              </a:pPr>
              <a:endParaRPr lang="es-ES" sz="15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936515" y="865752"/>
            <a:ext cx="3027371" cy="2292570"/>
            <a:chOff x="5936515" y="865752"/>
            <a:chExt cx="3027371" cy="2292570"/>
          </a:xfrm>
        </p:grpSpPr>
        <p:sp>
          <p:nvSpPr>
            <p:cNvPr id="14" name="9 Rectángulo redondeado"/>
            <p:cNvSpPr/>
            <p:nvPr/>
          </p:nvSpPr>
          <p:spPr>
            <a:xfrm>
              <a:off x="5936515" y="893462"/>
              <a:ext cx="3027371" cy="2255260"/>
            </a:xfrm>
            <a:prstGeom prst="roundRect">
              <a:avLst>
                <a:gd name="adj" fmla="val 10508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15" name="3 CuadroTexto"/>
            <p:cNvSpPr txBox="1"/>
            <p:nvPr/>
          </p:nvSpPr>
          <p:spPr>
            <a:xfrm>
              <a:off x="5978360" y="865752"/>
              <a:ext cx="1399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Concepto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16 Rectángulo"/>
            <p:cNvSpPr/>
            <p:nvPr/>
          </p:nvSpPr>
          <p:spPr>
            <a:xfrm>
              <a:off x="5978360" y="1219330"/>
              <a:ext cx="297195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SzPct val="85000"/>
              </a:pPr>
              <a:r>
                <a:rPr lang="es-MX" sz="15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Daños por </a:t>
              </a:r>
              <a:r>
                <a:rPr lang="es-MX" sz="1500" b="1" u="sng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contaminación ocasionada por la carga </a:t>
              </a:r>
              <a:r>
                <a:rPr lang="es-MX" sz="15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que </a:t>
              </a: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transporta el </a:t>
              </a:r>
              <a:r>
                <a:rPr lang="es-MX" sz="15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vehículo asegurado.</a:t>
              </a:r>
            </a:p>
            <a:p>
              <a:pPr algn="just"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Acontecimiento accidental </a:t>
              </a:r>
              <a:r>
                <a:rPr lang="es-MX" sz="15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e </a:t>
              </a: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imprevisto </a:t>
              </a:r>
              <a:r>
                <a:rPr lang="es-MX" sz="15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derivado de los </a:t>
              </a: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riesgos de </a:t>
              </a: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colisión-volcadura,  incendio- explosión.</a:t>
              </a:r>
              <a:endParaRPr lang="es-MX" sz="15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922655" y="4232411"/>
            <a:ext cx="3041515" cy="2330710"/>
            <a:chOff x="5922655" y="4232411"/>
            <a:chExt cx="3041515" cy="2330710"/>
          </a:xfrm>
        </p:grpSpPr>
        <p:sp>
          <p:nvSpPr>
            <p:cNvPr id="18" name="9 Rectángulo redondeado"/>
            <p:cNvSpPr/>
            <p:nvPr/>
          </p:nvSpPr>
          <p:spPr>
            <a:xfrm>
              <a:off x="5922655" y="4260121"/>
              <a:ext cx="3027371" cy="2255260"/>
            </a:xfrm>
            <a:prstGeom prst="roundRect">
              <a:avLst>
                <a:gd name="adj" fmla="val 10508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19" name="3 CuadroTexto"/>
            <p:cNvSpPr txBox="1"/>
            <p:nvPr/>
          </p:nvSpPr>
          <p:spPr>
            <a:xfrm>
              <a:off x="5964500" y="4232411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At´n</a:t>
              </a:r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Siniestros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6 Rectángulo"/>
            <p:cNvSpPr/>
            <p:nvPr/>
          </p:nvSpPr>
          <p:spPr>
            <a:xfrm>
              <a:off x="5992213" y="4624129"/>
              <a:ext cx="297195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85000"/>
              </a:pPr>
              <a:r>
                <a:rPr lang="es-MX" sz="1500" b="1" u="sng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ASEGURADO</a:t>
              </a:r>
            </a:p>
            <a:p>
              <a:pPr algn="just">
                <a:buSzPct val="85000"/>
              </a:pPr>
              <a:endParaRPr lang="es-MX" sz="15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  <a:p>
              <a:pPr algn="ctr"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Ajustador-Coord.</a:t>
              </a:r>
            </a:p>
            <a:p>
              <a:pPr algn="ctr"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Personal RC Ecológica</a:t>
              </a:r>
            </a:p>
            <a:p>
              <a:pPr algn="ctr"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Proveedor Ambiental</a:t>
              </a:r>
            </a:p>
            <a:p>
              <a:pPr algn="ctr">
                <a:lnSpc>
                  <a:spcPct val="150000"/>
                </a:lnSpc>
                <a:buSzPct val="85000"/>
              </a:pPr>
              <a:r>
                <a:rPr lang="es-MX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50800" dist="38100" dir="5400000" sx="101000" sy="101000" algn="t" rotWithShape="0">
                      <a:prstClr val="black">
                        <a:alpha val="50000"/>
                      </a:prstClr>
                    </a:outerShdw>
                  </a:effectLst>
                  <a:latin typeface="Book Antiqua" pitchFamily="18" charset="0"/>
                </a:rPr>
                <a:t>Autoridades Ambientales </a:t>
              </a:r>
              <a:endParaRPr lang="es-MX" sz="15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50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21027" y="42534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RC Ecológica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9" y="1454866"/>
            <a:ext cx="7840996" cy="44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39 Rectángulo"/>
          <p:cNvSpPr/>
          <p:nvPr/>
        </p:nvSpPr>
        <p:spPr>
          <a:xfrm>
            <a:off x="368487" y="685243"/>
            <a:ext cx="509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5000"/>
            </a:pP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Que coberturas se afectan?</a:t>
            </a:r>
          </a:p>
        </p:txBody>
      </p:sp>
      <p:sp>
        <p:nvSpPr>
          <p:cNvPr id="14" name="39 Rectángulo"/>
          <p:cNvSpPr/>
          <p:nvPr/>
        </p:nvSpPr>
        <p:spPr>
          <a:xfrm>
            <a:off x="385977" y="6115786"/>
            <a:ext cx="509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5000"/>
            </a:pP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Que riesgos se afectan?</a:t>
            </a: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5430826" y="252066"/>
            <a:ext cx="2767956" cy="1328019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dirty="0" smtClean="0">
                <a:solidFill>
                  <a:srgbClr val="7030A0"/>
                </a:solidFill>
              </a:rPr>
              <a:t>COBERTURAS</a:t>
            </a:r>
            <a:endParaRPr kumimoji="0" lang="es-MX" sz="1800" b="0" i="0" u="none" strike="noStrike" cap="none" spc="0" normalizeH="0" baseline="0" dirty="0" smtClean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Daños Materiales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RC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RC Ecológica</a:t>
            </a:r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5421970" y="5765431"/>
            <a:ext cx="2767956" cy="1021552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dirty="0" smtClean="0">
                <a:solidFill>
                  <a:srgbClr val="7030A0"/>
                </a:solidFill>
              </a:rPr>
              <a:t>RIESGOS</a:t>
            </a:r>
            <a:endParaRPr kumimoji="0" lang="es-MX" sz="1800" b="0" i="0" u="none" strike="noStrike" cap="none" spc="0" normalizeH="0" baseline="0" dirty="0" smtClean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Colisión y Vuelco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Incendio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13" y="3605209"/>
            <a:ext cx="2345014" cy="2204073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mcozatl\Documents\ECOLOGICOS\SINIESTROS 2012\QC 26 TRASN.INTEG CARGA\DSC02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66" y="1437875"/>
            <a:ext cx="2474619" cy="2336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6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8" y="1498050"/>
            <a:ext cx="6386951" cy="365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93368" y="250521"/>
            <a:ext cx="4985213" cy="32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rgbClr val="859294"/>
                </a:solidFill>
                <a:latin typeface="Arial"/>
                <a:cs typeface="Arial"/>
              </a:rPr>
              <a:t>Si el conductor presenta licencia vencida y la póliza  indica que el Deducible es 0%....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10" name="39 Rectángulo"/>
          <p:cNvSpPr/>
          <p:nvPr/>
        </p:nvSpPr>
        <p:spPr>
          <a:xfrm>
            <a:off x="368487" y="907991"/>
            <a:ext cx="509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5000"/>
            </a:pP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Se cobra deducible?</a:t>
            </a:r>
          </a:p>
        </p:txBody>
      </p:sp>
      <p:sp>
        <p:nvSpPr>
          <p:cNvPr id="17" name="Redondear rectángulo de esquina diagonal 16"/>
          <p:cNvSpPr/>
          <p:nvPr/>
        </p:nvSpPr>
        <p:spPr>
          <a:xfrm>
            <a:off x="5430826" y="405300"/>
            <a:ext cx="2767956" cy="1021552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dirty="0" smtClean="0">
                <a:solidFill>
                  <a:srgbClr val="7030A0"/>
                </a:solidFill>
              </a:rPr>
              <a:t>PENALIZACIÓN DEDUCIBLE</a:t>
            </a:r>
            <a:endParaRPr kumimoji="0" lang="es-MX" sz="1800" b="0" i="0" u="none" strike="noStrike" cap="none" spc="0" normalizeH="0" baseline="0" dirty="0" smtClean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Si se cobra deducible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100 UMA´S</a:t>
            </a:r>
          </a:p>
        </p:txBody>
      </p:sp>
      <p:sp>
        <p:nvSpPr>
          <p:cNvPr id="18" name="Redondear rectángulo de esquina diagonal 17"/>
          <p:cNvSpPr/>
          <p:nvPr/>
        </p:nvSpPr>
        <p:spPr>
          <a:xfrm>
            <a:off x="5740630" y="5737721"/>
            <a:ext cx="2767956" cy="1021552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dirty="0" smtClean="0">
                <a:solidFill>
                  <a:srgbClr val="7030A0"/>
                </a:solidFill>
              </a:rPr>
              <a:t>EXCLUSIONES</a:t>
            </a:r>
            <a:endParaRPr kumimoji="0" lang="es-MX" sz="1800" b="0" i="0" u="none" strike="noStrike" cap="none" spc="0" normalizeH="0" baseline="0" dirty="0" smtClean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smtClean="0">
                <a:solidFill>
                  <a:srgbClr val="7030A0"/>
                </a:solidFill>
              </a:rPr>
              <a:t>No, porque se considera como exclusión.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3368" y="5639911"/>
            <a:ext cx="4985214" cy="32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 smtClean="0">
                <a:solidFill>
                  <a:srgbClr val="859294"/>
                </a:solidFill>
                <a:latin typeface="Arial"/>
                <a:cs typeface="Arial"/>
              </a:rPr>
              <a:t>Si el asegurado no cuenta con el permiso que otorga la SCT para transportar materiales y residuos peligrosos…</a:t>
            </a:r>
          </a:p>
          <a:p>
            <a:pPr algn="just"/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20" name="39 Rectángulo"/>
          <p:cNvSpPr/>
          <p:nvPr/>
        </p:nvSpPr>
        <p:spPr>
          <a:xfrm>
            <a:off x="0" y="6186542"/>
            <a:ext cx="5680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5000"/>
            </a:pP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Se </a:t>
            </a: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ampara </a:t>
            </a: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el daño de RC </a:t>
            </a: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Ecológico?</a:t>
            </a:r>
            <a:endParaRPr lang="es-ES" sz="2400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5400000" sx="101000" sy="101000" algn="t" rotWithShape="0">
                  <a:prstClr val="black">
                    <a:alpha val="5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13" y="3466659"/>
            <a:ext cx="2345014" cy="2204073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mcozatl\Documents\ECOLOGICOS\SINIESTROS 2012\QC 26 TRASN.INTEG CARGA\DSC02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66" y="1299325"/>
            <a:ext cx="2474619" cy="2336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18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1821" y="1431745"/>
            <a:ext cx="8930718" cy="4248356"/>
            <a:chOff x="0" y="0"/>
            <a:chExt cx="11426337" cy="5133537"/>
          </a:xfrm>
        </p:grpSpPr>
        <p:grpSp>
          <p:nvGrpSpPr>
            <p:cNvPr id="4" name="Grupo 3"/>
            <p:cNvGrpSpPr/>
            <p:nvPr/>
          </p:nvGrpSpPr>
          <p:grpSpPr>
            <a:xfrm>
              <a:off x="0" y="47625"/>
              <a:ext cx="8922686" cy="5085912"/>
              <a:chOff x="0" y="47625"/>
              <a:chExt cx="8922686" cy="5085912"/>
            </a:xfrm>
          </p:grpSpPr>
          <p:sp>
            <p:nvSpPr>
              <p:cNvPr id="8" name="Rectángulo redondeado 7"/>
              <p:cNvSpPr/>
              <p:nvPr/>
            </p:nvSpPr>
            <p:spPr>
              <a:xfrm>
                <a:off x="0" y="1035567"/>
                <a:ext cx="1824555" cy="31177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6699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9" name="Forma 8"/>
              <p:cNvSpPr/>
              <p:nvPr/>
            </p:nvSpPr>
            <p:spPr>
              <a:xfrm rot="962221">
                <a:off x="846613" y="2832641"/>
                <a:ext cx="2196622" cy="2196622"/>
              </a:xfrm>
              <a:prstGeom prst="leftCircularArrow">
                <a:avLst>
                  <a:gd name="adj1" fmla="val 2593"/>
                  <a:gd name="adj2" fmla="val 314875"/>
                  <a:gd name="adj3" fmla="val 440139"/>
                  <a:gd name="adj4" fmla="val 7374243"/>
                  <a:gd name="adj5" fmla="val 3025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05457" y="3868484"/>
                <a:ext cx="1621827" cy="644947"/>
              </a:xfrm>
              <a:custGeom>
                <a:avLst/>
                <a:gdLst>
                  <a:gd name="connsiteX0" fmla="*/ 0 w 1621827"/>
                  <a:gd name="connsiteY0" fmla="*/ 64495 h 644947"/>
                  <a:gd name="connsiteX1" fmla="*/ 64495 w 1621827"/>
                  <a:gd name="connsiteY1" fmla="*/ 0 h 644947"/>
                  <a:gd name="connsiteX2" fmla="*/ 1557332 w 1621827"/>
                  <a:gd name="connsiteY2" fmla="*/ 0 h 644947"/>
                  <a:gd name="connsiteX3" fmla="*/ 1621827 w 1621827"/>
                  <a:gd name="connsiteY3" fmla="*/ 64495 h 644947"/>
                  <a:gd name="connsiteX4" fmla="*/ 1621827 w 1621827"/>
                  <a:gd name="connsiteY4" fmla="*/ 580452 h 644947"/>
                  <a:gd name="connsiteX5" fmla="*/ 1557332 w 1621827"/>
                  <a:gd name="connsiteY5" fmla="*/ 644947 h 644947"/>
                  <a:gd name="connsiteX6" fmla="*/ 64495 w 1621827"/>
                  <a:gd name="connsiteY6" fmla="*/ 644947 h 644947"/>
                  <a:gd name="connsiteX7" fmla="*/ 0 w 1621827"/>
                  <a:gd name="connsiteY7" fmla="*/ 580452 h 644947"/>
                  <a:gd name="connsiteX8" fmla="*/ 0 w 1621827"/>
                  <a:gd name="connsiteY8" fmla="*/ 64495 h 64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1827" h="644947">
                    <a:moveTo>
                      <a:pt x="0" y="64495"/>
                    </a:moveTo>
                    <a:cubicBezTo>
                      <a:pt x="0" y="28875"/>
                      <a:pt x="28875" y="0"/>
                      <a:pt x="64495" y="0"/>
                    </a:cubicBezTo>
                    <a:lnTo>
                      <a:pt x="1557332" y="0"/>
                    </a:lnTo>
                    <a:cubicBezTo>
                      <a:pt x="1592952" y="0"/>
                      <a:pt x="1621827" y="28875"/>
                      <a:pt x="1621827" y="64495"/>
                    </a:cubicBezTo>
                    <a:lnTo>
                      <a:pt x="1621827" y="580452"/>
                    </a:lnTo>
                    <a:cubicBezTo>
                      <a:pt x="1621827" y="616072"/>
                      <a:pt x="1592952" y="644947"/>
                      <a:pt x="1557332" y="644947"/>
                    </a:cubicBezTo>
                    <a:lnTo>
                      <a:pt x="64495" y="644947"/>
                    </a:lnTo>
                    <a:cubicBezTo>
                      <a:pt x="28875" y="644947"/>
                      <a:pt x="0" y="616072"/>
                      <a:pt x="0" y="580452"/>
                    </a:cubicBezTo>
                    <a:lnTo>
                      <a:pt x="0" y="64495"/>
                    </a:lnTo>
                    <a:close/>
                  </a:path>
                </a:pathLst>
              </a:custGeom>
              <a:solidFill>
                <a:srgbClr val="006699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3180" tIns="41750" rIns="53180" bIns="417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/>
                  <a:t>Póliza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2298468" y="1035567"/>
                <a:ext cx="1824555" cy="31177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3" name="Flecha circular 12"/>
              <p:cNvSpPr/>
              <p:nvPr/>
            </p:nvSpPr>
            <p:spPr>
              <a:xfrm rot="20553539">
                <a:off x="3398906" y="47625"/>
                <a:ext cx="2447324" cy="2447324"/>
              </a:xfrm>
              <a:prstGeom prst="circularArrow">
                <a:avLst>
                  <a:gd name="adj1" fmla="val 2327"/>
                  <a:gd name="adj2" fmla="val 280887"/>
                  <a:gd name="adj3" fmla="val 21159009"/>
                  <a:gd name="adj4" fmla="val 14190917"/>
                  <a:gd name="adj5" fmla="val 2715"/>
                </a:avLst>
              </a:prstGeom>
              <a:solidFill>
                <a:srgbClr val="006699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4" name="Forma libre 13"/>
              <p:cNvSpPr/>
              <p:nvPr/>
            </p:nvSpPr>
            <p:spPr>
              <a:xfrm>
                <a:off x="2703926" y="592983"/>
                <a:ext cx="1621827" cy="644947"/>
              </a:xfrm>
              <a:custGeom>
                <a:avLst/>
                <a:gdLst>
                  <a:gd name="connsiteX0" fmla="*/ 0 w 1621827"/>
                  <a:gd name="connsiteY0" fmla="*/ 64495 h 644947"/>
                  <a:gd name="connsiteX1" fmla="*/ 64495 w 1621827"/>
                  <a:gd name="connsiteY1" fmla="*/ 0 h 644947"/>
                  <a:gd name="connsiteX2" fmla="*/ 1557332 w 1621827"/>
                  <a:gd name="connsiteY2" fmla="*/ 0 h 644947"/>
                  <a:gd name="connsiteX3" fmla="*/ 1621827 w 1621827"/>
                  <a:gd name="connsiteY3" fmla="*/ 64495 h 644947"/>
                  <a:gd name="connsiteX4" fmla="*/ 1621827 w 1621827"/>
                  <a:gd name="connsiteY4" fmla="*/ 580452 h 644947"/>
                  <a:gd name="connsiteX5" fmla="*/ 1557332 w 1621827"/>
                  <a:gd name="connsiteY5" fmla="*/ 644947 h 644947"/>
                  <a:gd name="connsiteX6" fmla="*/ 64495 w 1621827"/>
                  <a:gd name="connsiteY6" fmla="*/ 644947 h 644947"/>
                  <a:gd name="connsiteX7" fmla="*/ 0 w 1621827"/>
                  <a:gd name="connsiteY7" fmla="*/ 580452 h 644947"/>
                  <a:gd name="connsiteX8" fmla="*/ 0 w 1621827"/>
                  <a:gd name="connsiteY8" fmla="*/ 64495 h 64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1827" h="644947">
                    <a:moveTo>
                      <a:pt x="0" y="64495"/>
                    </a:moveTo>
                    <a:cubicBezTo>
                      <a:pt x="0" y="28875"/>
                      <a:pt x="28875" y="0"/>
                      <a:pt x="64495" y="0"/>
                    </a:cubicBezTo>
                    <a:lnTo>
                      <a:pt x="1557332" y="0"/>
                    </a:lnTo>
                    <a:cubicBezTo>
                      <a:pt x="1592952" y="0"/>
                      <a:pt x="1621827" y="28875"/>
                      <a:pt x="1621827" y="64495"/>
                    </a:cubicBezTo>
                    <a:lnTo>
                      <a:pt x="1621827" y="580452"/>
                    </a:lnTo>
                    <a:cubicBezTo>
                      <a:pt x="1621827" y="616072"/>
                      <a:pt x="1592952" y="644947"/>
                      <a:pt x="1557332" y="644947"/>
                    </a:cubicBezTo>
                    <a:lnTo>
                      <a:pt x="64495" y="644947"/>
                    </a:lnTo>
                    <a:cubicBezTo>
                      <a:pt x="28875" y="644947"/>
                      <a:pt x="0" y="616072"/>
                      <a:pt x="0" y="580452"/>
                    </a:cubicBezTo>
                    <a:lnTo>
                      <a:pt x="0" y="6449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085" tIns="43020" rIns="55085" bIns="4302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/>
                  <a:t>Licencia de  Manejo</a:t>
                </a:r>
              </a:p>
            </p:txBody>
          </p:sp>
          <p:sp>
            <p:nvSpPr>
              <p:cNvPr id="15" name="Rectángulo redondeado 14"/>
              <p:cNvSpPr/>
              <p:nvPr/>
            </p:nvSpPr>
            <p:spPr>
              <a:xfrm>
                <a:off x="4596935" y="1035567"/>
                <a:ext cx="1824555" cy="31177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6699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6" name="Forma 15"/>
              <p:cNvSpPr/>
              <p:nvPr/>
            </p:nvSpPr>
            <p:spPr>
              <a:xfrm rot="1067250">
                <a:off x="5659278" y="2936915"/>
                <a:ext cx="2196622" cy="2196622"/>
              </a:xfrm>
              <a:prstGeom prst="leftCircularArrow">
                <a:avLst>
                  <a:gd name="adj1" fmla="val 2593"/>
                  <a:gd name="adj2" fmla="val 314875"/>
                  <a:gd name="adj3" fmla="val 440139"/>
                  <a:gd name="adj4" fmla="val 7374243"/>
                  <a:gd name="adj5" fmla="val 3025"/>
                </a:avLst>
              </a:prstGeom>
              <a:solidFill>
                <a:srgbClr val="7030A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7" name="Forma libre 16"/>
              <p:cNvSpPr/>
              <p:nvPr/>
            </p:nvSpPr>
            <p:spPr>
              <a:xfrm>
                <a:off x="5002392" y="3868484"/>
                <a:ext cx="1621827" cy="644947"/>
              </a:xfrm>
              <a:custGeom>
                <a:avLst/>
                <a:gdLst>
                  <a:gd name="connsiteX0" fmla="*/ 0 w 1621827"/>
                  <a:gd name="connsiteY0" fmla="*/ 64495 h 644947"/>
                  <a:gd name="connsiteX1" fmla="*/ 64495 w 1621827"/>
                  <a:gd name="connsiteY1" fmla="*/ 0 h 644947"/>
                  <a:gd name="connsiteX2" fmla="*/ 1557332 w 1621827"/>
                  <a:gd name="connsiteY2" fmla="*/ 0 h 644947"/>
                  <a:gd name="connsiteX3" fmla="*/ 1621827 w 1621827"/>
                  <a:gd name="connsiteY3" fmla="*/ 64495 h 644947"/>
                  <a:gd name="connsiteX4" fmla="*/ 1621827 w 1621827"/>
                  <a:gd name="connsiteY4" fmla="*/ 580452 h 644947"/>
                  <a:gd name="connsiteX5" fmla="*/ 1557332 w 1621827"/>
                  <a:gd name="connsiteY5" fmla="*/ 644947 h 644947"/>
                  <a:gd name="connsiteX6" fmla="*/ 64495 w 1621827"/>
                  <a:gd name="connsiteY6" fmla="*/ 644947 h 644947"/>
                  <a:gd name="connsiteX7" fmla="*/ 0 w 1621827"/>
                  <a:gd name="connsiteY7" fmla="*/ 580452 h 644947"/>
                  <a:gd name="connsiteX8" fmla="*/ 0 w 1621827"/>
                  <a:gd name="connsiteY8" fmla="*/ 64495 h 64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1827" h="644947">
                    <a:moveTo>
                      <a:pt x="0" y="64495"/>
                    </a:moveTo>
                    <a:cubicBezTo>
                      <a:pt x="0" y="28875"/>
                      <a:pt x="28875" y="0"/>
                      <a:pt x="64495" y="0"/>
                    </a:cubicBezTo>
                    <a:lnTo>
                      <a:pt x="1557332" y="0"/>
                    </a:lnTo>
                    <a:cubicBezTo>
                      <a:pt x="1592952" y="0"/>
                      <a:pt x="1621827" y="28875"/>
                      <a:pt x="1621827" y="64495"/>
                    </a:cubicBezTo>
                    <a:lnTo>
                      <a:pt x="1621827" y="580452"/>
                    </a:lnTo>
                    <a:cubicBezTo>
                      <a:pt x="1621827" y="616072"/>
                      <a:pt x="1592952" y="644947"/>
                      <a:pt x="1557332" y="644947"/>
                    </a:cubicBezTo>
                    <a:lnTo>
                      <a:pt x="64495" y="644947"/>
                    </a:lnTo>
                    <a:cubicBezTo>
                      <a:pt x="28875" y="644947"/>
                      <a:pt x="0" y="616072"/>
                      <a:pt x="0" y="580452"/>
                    </a:cubicBezTo>
                    <a:lnTo>
                      <a:pt x="0" y="64495"/>
                    </a:lnTo>
                    <a:close/>
                  </a:path>
                </a:pathLst>
              </a:custGeom>
              <a:solidFill>
                <a:srgbClr val="006699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085" tIns="43020" rIns="55085" bIns="4302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 smtClean="0"/>
                  <a:t>Registro de mantenimiento preventivo</a:t>
                </a:r>
                <a:endParaRPr lang="es-MX" sz="1200" kern="1200" dirty="0"/>
              </a:p>
            </p:txBody>
          </p:sp>
          <p:sp>
            <p:nvSpPr>
              <p:cNvPr id="18" name="Rectángulo redondeado 17"/>
              <p:cNvSpPr/>
              <p:nvPr/>
            </p:nvSpPr>
            <p:spPr>
              <a:xfrm>
                <a:off x="6895402" y="1035567"/>
                <a:ext cx="1824555" cy="31177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sp>
            <p:nvSpPr>
              <p:cNvPr id="19" name="Forma libre 18"/>
              <p:cNvSpPr/>
              <p:nvPr/>
            </p:nvSpPr>
            <p:spPr>
              <a:xfrm>
                <a:off x="7300859" y="592976"/>
                <a:ext cx="1621827" cy="644947"/>
              </a:xfrm>
              <a:custGeom>
                <a:avLst/>
                <a:gdLst>
                  <a:gd name="connsiteX0" fmla="*/ 0 w 1621827"/>
                  <a:gd name="connsiteY0" fmla="*/ 64495 h 644947"/>
                  <a:gd name="connsiteX1" fmla="*/ 64495 w 1621827"/>
                  <a:gd name="connsiteY1" fmla="*/ 0 h 644947"/>
                  <a:gd name="connsiteX2" fmla="*/ 1557332 w 1621827"/>
                  <a:gd name="connsiteY2" fmla="*/ 0 h 644947"/>
                  <a:gd name="connsiteX3" fmla="*/ 1621827 w 1621827"/>
                  <a:gd name="connsiteY3" fmla="*/ 64495 h 644947"/>
                  <a:gd name="connsiteX4" fmla="*/ 1621827 w 1621827"/>
                  <a:gd name="connsiteY4" fmla="*/ 580452 h 644947"/>
                  <a:gd name="connsiteX5" fmla="*/ 1557332 w 1621827"/>
                  <a:gd name="connsiteY5" fmla="*/ 644947 h 644947"/>
                  <a:gd name="connsiteX6" fmla="*/ 64495 w 1621827"/>
                  <a:gd name="connsiteY6" fmla="*/ 644947 h 644947"/>
                  <a:gd name="connsiteX7" fmla="*/ 0 w 1621827"/>
                  <a:gd name="connsiteY7" fmla="*/ 580452 h 644947"/>
                  <a:gd name="connsiteX8" fmla="*/ 0 w 1621827"/>
                  <a:gd name="connsiteY8" fmla="*/ 64495 h 64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1827" h="644947">
                    <a:moveTo>
                      <a:pt x="0" y="64495"/>
                    </a:moveTo>
                    <a:cubicBezTo>
                      <a:pt x="0" y="28875"/>
                      <a:pt x="28875" y="0"/>
                      <a:pt x="64495" y="0"/>
                    </a:cubicBezTo>
                    <a:lnTo>
                      <a:pt x="1557332" y="0"/>
                    </a:lnTo>
                    <a:cubicBezTo>
                      <a:pt x="1592952" y="0"/>
                      <a:pt x="1621827" y="28875"/>
                      <a:pt x="1621827" y="64495"/>
                    </a:cubicBezTo>
                    <a:lnTo>
                      <a:pt x="1621827" y="580452"/>
                    </a:lnTo>
                    <a:cubicBezTo>
                      <a:pt x="1621827" y="616072"/>
                      <a:pt x="1592952" y="644947"/>
                      <a:pt x="1557332" y="644947"/>
                    </a:cubicBezTo>
                    <a:lnTo>
                      <a:pt x="64495" y="644947"/>
                    </a:lnTo>
                    <a:cubicBezTo>
                      <a:pt x="28875" y="644947"/>
                      <a:pt x="0" y="616072"/>
                      <a:pt x="0" y="580452"/>
                    </a:cubicBezTo>
                    <a:lnTo>
                      <a:pt x="0" y="6449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085" tIns="43020" rIns="55085" bIns="4302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 smtClean="0"/>
                  <a:t>Hoja de Seguridad</a:t>
                </a:r>
                <a:endParaRPr lang="es-MX" sz="1400" kern="1200" dirty="0"/>
              </a:p>
            </p:txBody>
          </p:sp>
        </p:grpSp>
        <p:sp>
          <p:nvSpPr>
            <p:cNvPr id="5" name="Flecha circular 4"/>
            <p:cNvSpPr/>
            <p:nvPr/>
          </p:nvSpPr>
          <p:spPr>
            <a:xfrm rot="20553539">
              <a:off x="8201024" y="0"/>
              <a:ext cx="2447324" cy="2447324"/>
            </a:xfrm>
            <a:prstGeom prst="circularArrow">
              <a:avLst>
                <a:gd name="adj1" fmla="val 2327"/>
                <a:gd name="adj2" fmla="val 280887"/>
                <a:gd name="adj3" fmla="val 21159009"/>
                <a:gd name="adj4" fmla="val 14190917"/>
                <a:gd name="adj5" fmla="val 2715"/>
              </a:avLst>
            </a:prstGeom>
            <a:solidFill>
              <a:srgbClr val="0066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9399053" y="987942"/>
              <a:ext cx="1824555" cy="3117743"/>
            </a:xfrm>
            <a:prstGeom prst="roundRect">
              <a:avLst>
                <a:gd name="adj" fmla="val 10000"/>
              </a:avLst>
            </a:prstGeom>
            <a:ln>
              <a:solidFill>
                <a:srgbClr val="006699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9804510" y="3820859"/>
              <a:ext cx="1621827" cy="644947"/>
            </a:xfrm>
            <a:custGeom>
              <a:avLst/>
              <a:gdLst>
                <a:gd name="connsiteX0" fmla="*/ 0 w 1621827"/>
                <a:gd name="connsiteY0" fmla="*/ 64495 h 644947"/>
                <a:gd name="connsiteX1" fmla="*/ 64495 w 1621827"/>
                <a:gd name="connsiteY1" fmla="*/ 0 h 644947"/>
                <a:gd name="connsiteX2" fmla="*/ 1557332 w 1621827"/>
                <a:gd name="connsiteY2" fmla="*/ 0 h 644947"/>
                <a:gd name="connsiteX3" fmla="*/ 1621827 w 1621827"/>
                <a:gd name="connsiteY3" fmla="*/ 64495 h 644947"/>
                <a:gd name="connsiteX4" fmla="*/ 1621827 w 1621827"/>
                <a:gd name="connsiteY4" fmla="*/ 580452 h 644947"/>
                <a:gd name="connsiteX5" fmla="*/ 1557332 w 1621827"/>
                <a:gd name="connsiteY5" fmla="*/ 644947 h 644947"/>
                <a:gd name="connsiteX6" fmla="*/ 64495 w 1621827"/>
                <a:gd name="connsiteY6" fmla="*/ 644947 h 644947"/>
                <a:gd name="connsiteX7" fmla="*/ 0 w 1621827"/>
                <a:gd name="connsiteY7" fmla="*/ 580452 h 644947"/>
                <a:gd name="connsiteX8" fmla="*/ 0 w 1621827"/>
                <a:gd name="connsiteY8" fmla="*/ 64495 h 6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827" h="644947">
                  <a:moveTo>
                    <a:pt x="0" y="64495"/>
                  </a:moveTo>
                  <a:cubicBezTo>
                    <a:pt x="0" y="28875"/>
                    <a:pt x="28875" y="0"/>
                    <a:pt x="64495" y="0"/>
                  </a:cubicBezTo>
                  <a:lnTo>
                    <a:pt x="1557332" y="0"/>
                  </a:lnTo>
                  <a:cubicBezTo>
                    <a:pt x="1592952" y="0"/>
                    <a:pt x="1621827" y="28875"/>
                    <a:pt x="1621827" y="64495"/>
                  </a:cubicBezTo>
                  <a:lnTo>
                    <a:pt x="1621827" y="580452"/>
                  </a:lnTo>
                  <a:cubicBezTo>
                    <a:pt x="1621827" y="616072"/>
                    <a:pt x="1592952" y="644947"/>
                    <a:pt x="1557332" y="644947"/>
                  </a:cubicBezTo>
                  <a:lnTo>
                    <a:pt x="64495" y="644947"/>
                  </a:lnTo>
                  <a:cubicBezTo>
                    <a:pt x="28875" y="644947"/>
                    <a:pt x="0" y="616072"/>
                    <a:pt x="0" y="580452"/>
                  </a:cubicBezTo>
                  <a:lnTo>
                    <a:pt x="0" y="64495"/>
                  </a:lnTo>
                  <a:close/>
                </a:path>
              </a:pathLst>
            </a:custGeom>
            <a:solidFill>
              <a:srgbClr val="006699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085" tIns="43020" rIns="55085" bIns="4302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Inspección Técnica SCT</a:t>
              </a:r>
              <a:endParaRPr lang="es-MX" sz="1400" kern="1200" dirty="0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4" y="2412005"/>
            <a:ext cx="1088640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62" y="2566175"/>
            <a:ext cx="1246393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27" y="2512423"/>
            <a:ext cx="1316560" cy="2016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39" y="2444409"/>
            <a:ext cx="1295241" cy="20722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912" y="2747462"/>
            <a:ext cx="1366905" cy="827923"/>
          </a:xfrm>
          <a:prstGeom prst="rect">
            <a:avLst/>
          </a:prstGeom>
        </p:spPr>
      </p:pic>
      <p:pic>
        <p:nvPicPr>
          <p:cNvPr id="25" name="Imagen 24" descr="image0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3" y="3729575"/>
            <a:ext cx="1331625" cy="74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31189" y="5550190"/>
            <a:ext cx="3034412" cy="1216703"/>
            <a:chOff x="131189" y="5605610"/>
            <a:chExt cx="3034412" cy="1216703"/>
          </a:xfrm>
        </p:grpSpPr>
        <p:sp>
          <p:nvSpPr>
            <p:cNvPr id="27" name="Rectángulo redondeado 26"/>
            <p:cNvSpPr/>
            <p:nvPr/>
          </p:nvSpPr>
          <p:spPr>
            <a:xfrm>
              <a:off x="131189" y="5605610"/>
              <a:ext cx="3034412" cy="116444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19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1189" y="5635145"/>
              <a:ext cx="2881834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FillTx/>
                  <a:sym typeface="Calibri"/>
                </a:rPr>
                <a:t>Cobertura  Suma</a:t>
              </a:r>
              <a:r>
                <a:rPr kumimoji="0" lang="es-MX" sz="1600" b="1" i="0" u="none" strike="noStrike" cap="none" spc="0" normalizeH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FillTx/>
                  <a:sym typeface="Calibri"/>
                </a:rPr>
                <a:t> Asegurada</a:t>
              </a:r>
              <a:endParaRPr kumimoji="0" lang="es-MX" sz="1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sym typeface="Calibri"/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s-MX" sz="8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600" b="1" dirty="0" smtClean="0">
                  <a:solidFill>
                    <a:schemeClr val="tx2">
                      <a:lumMod val="75000"/>
                    </a:schemeClr>
                  </a:solidFill>
                </a:rPr>
                <a:t>Deducible</a:t>
              </a:r>
              <a:endParaRPr kumimoji="0" lang="es-MX" sz="8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sym typeface="Calibri"/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FillTx/>
                  <a:sym typeface="Calibri"/>
                </a:rPr>
                <a:t>Penalizaciones</a:t>
              </a:r>
              <a:endPara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sym typeface="Calibri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524000" y="6083653"/>
              <a:ext cx="1641601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es-MX" sz="1400" b="1" dirty="0" smtClean="0">
                  <a:solidFill>
                    <a:schemeClr val="tx2">
                      <a:lumMod val="75000"/>
                    </a:schemeClr>
                  </a:solidFill>
                </a:rPr>
                <a:t>- Horario </a:t>
              </a:r>
              <a:r>
                <a:rPr lang="es-MX" sz="1400" b="1" dirty="0">
                  <a:solidFill>
                    <a:schemeClr val="tx2">
                      <a:lumMod val="75000"/>
                    </a:schemeClr>
                  </a:solidFill>
                </a:rPr>
                <a:t>Nocturno </a:t>
              </a:r>
            </a:p>
            <a:p>
              <a:r>
                <a:rPr lang="es-MX" sz="1400" b="1" dirty="0" smtClean="0">
                  <a:solidFill>
                    <a:schemeClr val="tx2">
                      <a:lumMod val="75000"/>
                    </a:schemeClr>
                  </a:solidFill>
                </a:rPr>
                <a:t>- Licencia Vencida </a:t>
              </a:r>
            </a:p>
            <a:p>
              <a:r>
                <a:rPr lang="es-MX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 o no apto </a:t>
              </a:r>
              <a:endParaRPr lang="es-MX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Abrir llave 28"/>
            <p:cNvSpPr/>
            <p:nvPr/>
          </p:nvSpPr>
          <p:spPr>
            <a:xfrm>
              <a:off x="1450389" y="6120572"/>
              <a:ext cx="133806" cy="612563"/>
            </a:xfrm>
            <a:prstGeom prst="lef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370174" y="814085"/>
            <a:ext cx="1195406" cy="931004"/>
            <a:chOff x="2370174" y="814085"/>
            <a:chExt cx="1195406" cy="931004"/>
          </a:xfrm>
        </p:grpSpPr>
        <p:sp>
          <p:nvSpPr>
            <p:cNvPr id="33" name="CuadroTexto 32"/>
            <p:cNvSpPr txBox="1"/>
            <p:nvPr/>
          </p:nvSpPr>
          <p:spPr>
            <a:xfrm>
              <a:off x="2477938" y="817163"/>
              <a:ext cx="1072652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600" b="1" dirty="0" smtClean="0">
                  <a:solidFill>
                    <a:schemeClr val="tx2">
                      <a:lumMod val="75000"/>
                    </a:schemeClr>
                  </a:solidFill>
                </a:rPr>
                <a:t>Licencia 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600" b="1" dirty="0" smtClean="0">
                  <a:solidFill>
                    <a:schemeClr val="tx2">
                      <a:lumMod val="75000"/>
                    </a:schemeClr>
                  </a:solidFill>
                </a:rPr>
                <a:t>Federal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600" b="1" dirty="0" smtClean="0">
                  <a:solidFill>
                    <a:schemeClr val="tx2">
                      <a:lumMod val="75000"/>
                    </a:schemeClr>
                  </a:solidFill>
                </a:rPr>
                <a:t>Categoría</a:t>
              </a:r>
              <a:r>
                <a:rPr kumimoji="0" lang="es-MX" sz="1600" b="1" i="0" u="none" strike="noStrike" cap="none" spc="0" normalizeH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FillTx/>
                  <a:sym typeface="Calibri"/>
                </a:rPr>
                <a:t> E </a:t>
              </a:r>
              <a:endPara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sym typeface="Calibri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2370174" y="814085"/>
              <a:ext cx="1195406" cy="931004"/>
            </a:xfrm>
            <a:prstGeom prst="roundRect">
              <a:avLst/>
            </a:prstGeom>
            <a:solidFill>
              <a:schemeClr val="accent4">
                <a:alpha val="17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endParaRPr lang="es-MX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521027" y="42534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_tradnl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Atención de siniestros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3811187" y="5623100"/>
            <a:ext cx="5581424" cy="1449720"/>
            <a:chOff x="3811187" y="5623100"/>
            <a:chExt cx="5581424" cy="1449720"/>
          </a:xfrm>
        </p:grpSpPr>
        <p:sp>
          <p:nvSpPr>
            <p:cNvPr id="37" name="CuadroTexto 36"/>
            <p:cNvSpPr txBox="1"/>
            <p:nvPr/>
          </p:nvSpPr>
          <p:spPr>
            <a:xfrm>
              <a:off x="3834743" y="5626274"/>
              <a:ext cx="5557868" cy="1446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600" b="1" dirty="0" smtClean="0">
                  <a:solidFill>
                    <a:schemeClr val="tx2">
                      <a:lumMod val="75000"/>
                    </a:schemeClr>
                  </a:solidFill>
                </a:rPr>
                <a:t>Si lo compañía lo requiere el asegurado debe proporcionar:</a:t>
              </a:r>
              <a:endParaRPr lang="es-MX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smtClean="0">
                  <a:solidFill>
                    <a:schemeClr val="tx2">
                      <a:lumMod val="75000"/>
                    </a:schemeClr>
                  </a:solidFill>
                </a:rPr>
                <a:t>-Registro de mantenimiento preventivo y correctivo.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smtClean="0">
                  <a:solidFill>
                    <a:schemeClr val="tx2">
                      <a:lumMod val="75000"/>
                    </a:schemeClr>
                  </a:solidFill>
                </a:rPr>
                <a:t>-Registro de los materiales o residuos que transporta. Carta Porte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smtClean="0">
                  <a:solidFill>
                    <a:schemeClr val="tx2">
                      <a:lumMod val="75000"/>
                    </a:schemeClr>
                  </a:solidFill>
                </a:rPr>
                <a:t>-Último registro de inspección técnica de la SCT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sym typeface="Calibri"/>
              </a:endParaRPr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3811187" y="5623100"/>
              <a:ext cx="5202901" cy="10916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19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863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027" y="42534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_tradnl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Atención de siniestros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2577" y="5718555"/>
            <a:ext cx="5400000" cy="646331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Inicia proceso de asignación a reparación-remediación con proveedores en convenio.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9181" y="1376992"/>
            <a:ext cx="5400000" cy="369332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Recibe Informe de Daños Ecológico /  Autopista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9181" y="2080438"/>
            <a:ext cx="5400000" cy="369332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Analiza expediente del siniestro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9181" y="2739037"/>
            <a:ext cx="5400000" cy="369332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Solicita o realiza visita de inspección en sitio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2577" y="3400918"/>
            <a:ext cx="5400000" cy="646331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Valida conceptos, cantidades y volumetría de los daños ocasionados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2578" y="4307924"/>
            <a:ext cx="5400000" cy="369332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Elabora minuta de conciliación y reporte de visita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42578" y="4986117"/>
            <a:ext cx="5400000" cy="369332"/>
          </a:xfrm>
          <a:prstGeom prst="rect">
            <a:avLst/>
          </a:prstGeom>
          <a:solidFill>
            <a:schemeClr val="accent4">
              <a:alpha val="17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Realiza o analiza estimación de costo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>
          <a:xfrm>
            <a:off x="6043015" y="4149891"/>
            <a:ext cx="2823921" cy="267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26" y="2289024"/>
            <a:ext cx="2345014" cy="2204073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cozatl\Documents\ECOLOGICOS\SINIESTROS 2012\QC 26 TRASN.INTEG CARGA\DSC02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34" y="398790"/>
            <a:ext cx="2474619" cy="2336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90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21027" y="42534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_tradnl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Estimaciones </a:t>
            </a:r>
            <a:r>
              <a:rPr lang="es-ES_tradnl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Iniciales </a:t>
            </a:r>
            <a:endParaRPr lang="es-ES_tradnl" sz="24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76567" y="1306071"/>
            <a:ext cx="7674775" cy="4727827"/>
            <a:chOff x="776567" y="1306071"/>
            <a:chExt cx="7674775" cy="4727827"/>
          </a:xfrm>
        </p:grpSpPr>
        <p:sp>
          <p:nvSpPr>
            <p:cNvPr id="4" name="Forma libre 3"/>
            <p:cNvSpPr/>
            <p:nvPr/>
          </p:nvSpPr>
          <p:spPr>
            <a:xfrm>
              <a:off x="776567" y="4811661"/>
              <a:ext cx="2064685" cy="736943"/>
            </a:xfrm>
            <a:custGeom>
              <a:avLst/>
              <a:gdLst>
                <a:gd name="connsiteX0" fmla="*/ 0 w 2064685"/>
                <a:gd name="connsiteY0" fmla="*/ 110456 h 1104557"/>
                <a:gd name="connsiteX1" fmla="*/ 110456 w 2064685"/>
                <a:gd name="connsiteY1" fmla="*/ 0 h 1104557"/>
                <a:gd name="connsiteX2" fmla="*/ 1954229 w 2064685"/>
                <a:gd name="connsiteY2" fmla="*/ 0 h 1104557"/>
                <a:gd name="connsiteX3" fmla="*/ 2064685 w 2064685"/>
                <a:gd name="connsiteY3" fmla="*/ 110456 h 1104557"/>
                <a:gd name="connsiteX4" fmla="*/ 2064685 w 2064685"/>
                <a:gd name="connsiteY4" fmla="*/ 994101 h 1104557"/>
                <a:gd name="connsiteX5" fmla="*/ 1954229 w 2064685"/>
                <a:gd name="connsiteY5" fmla="*/ 1104557 h 1104557"/>
                <a:gd name="connsiteX6" fmla="*/ 110456 w 2064685"/>
                <a:gd name="connsiteY6" fmla="*/ 1104557 h 1104557"/>
                <a:gd name="connsiteX7" fmla="*/ 0 w 2064685"/>
                <a:gd name="connsiteY7" fmla="*/ 994101 h 1104557"/>
                <a:gd name="connsiteX8" fmla="*/ 0 w 2064685"/>
                <a:gd name="connsiteY8" fmla="*/ 110456 h 1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685" h="1104557">
                  <a:moveTo>
                    <a:pt x="0" y="110456"/>
                  </a:moveTo>
                  <a:cubicBezTo>
                    <a:pt x="0" y="49453"/>
                    <a:pt x="49453" y="0"/>
                    <a:pt x="110456" y="0"/>
                  </a:cubicBezTo>
                  <a:lnTo>
                    <a:pt x="1954229" y="0"/>
                  </a:lnTo>
                  <a:cubicBezTo>
                    <a:pt x="2015232" y="0"/>
                    <a:pt x="2064685" y="49453"/>
                    <a:pt x="2064685" y="110456"/>
                  </a:cubicBezTo>
                  <a:lnTo>
                    <a:pt x="2064685" y="994101"/>
                  </a:lnTo>
                  <a:cubicBezTo>
                    <a:pt x="2064685" y="1055104"/>
                    <a:pt x="2015232" y="1104557"/>
                    <a:pt x="1954229" y="1104557"/>
                  </a:cubicBezTo>
                  <a:lnTo>
                    <a:pt x="110456" y="1104557"/>
                  </a:lnTo>
                  <a:cubicBezTo>
                    <a:pt x="49453" y="1104557"/>
                    <a:pt x="0" y="1055104"/>
                    <a:pt x="0" y="994101"/>
                  </a:cubicBezTo>
                  <a:lnTo>
                    <a:pt x="0" y="11045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2831" tIns="62831" rIns="62831" bIns="628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AUTOPISTA</a:t>
              </a:r>
              <a:endParaRPr lang="es-MX" sz="24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Light" panose="020B0300000000000000" pitchFamily="34" charset="-128"/>
                <a:ea typeface="Yu Gothic Light" panose="020B0300000000000000" pitchFamily="34" charset="-128"/>
              </a:endParaRPr>
            </a:p>
          </p:txBody>
        </p:sp>
        <p:sp>
          <p:nvSpPr>
            <p:cNvPr id="5" name="Forma libre 4">
              <a:hlinkClick r:id="rId3" action="ppaction://hlinksldjump"/>
            </p:cNvPr>
            <p:cNvSpPr/>
            <p:nvPr/>
          </p:nvSpPr>
          <p:spPr>
            <a:xfrm>
              <a:off x="897259" y="2018873"/>
              <a:ext cx="2064685" cy="736943"/>
            </a:xfrm>
            <a:custGeom>
              <a:avLst/>
              <a:gdLst>
                <a:gd name="connsiteX0" fmla="*/ 0 w 2064685"/>
                <a:gd name="connsiteY0" fmla="*/ 110456 h 1104557"/>
                <a:gd name="connsiteX1" fmla="*/ 110456 w 2064685"/>
                <a:gd name="connsiteY1" fmla="*/ 0 h 1104557"/>
                <a:gd name="connsiteX2" fmla="*/ 1954229 w 2064685"/>
                <a:gd name="connsiteY2" fmla="*/ 0 h 1104557"/>
                <a:gd name="connsiteX3" fmla="*/ 2064685 w 2064685"/>
                <a:gd name="connsiteY3" fmla="*/ 110456 h 1104557"/>
                <a:gd name="connsiteX4" fmla="*/ 2064685 w 2064685"/>
                <a:gd name="connsiteY4" fmla="*/ 994101 h 1104557"/>
                <a:gd name="connsiteX5" fmla="*/ 1954229 w 2064685"/>
                <a:gd name="connsiteY5" fmla="*/ 1104557 h 1104557"/>
                <a:gd name="connsiteX6" fmla="*/ 110456 w 2064685"/>
                <a:gd name="connsiteY6" fmla="*/ 1104557 h 1104557"/>
                <a:gd name="connsiteX7" fmla="*/ 0 w 2064685"/>
                <a:gd name="connsiteY7" fmla="*/ 994101 h 1104557"/>
                <a:gd name="connsiteX8" fmla="*/ 0 w 2064685"/>
                <a:gd name="connsiteY8" fmla="*/ 110456 h 1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685" h="1104557">
                  <a:moveTo>
                    <a:pt x="0" y="110456"/>
                  </a:moveTo>
                  <a:cubicBezTo>
                    <a:pt x="0" y="49453"/>
                    <a:pt x="49453" y="0"/>
                    <a:pt x="110456" y="0"/>
                  </a:cubicBezTo>
                  <a:lnTo>
                    <a:pt x="1954229" y="0"/>
                  </a:lnTo>
                  <a:cubicBezTo>
                    <a:pt x="2015232" y="0"/>
                    <a:pt x="2064685" y="49453"/>
                    <a:pt x="2064685" y="110456"/>
                  </a:cubicBezTo>
                  <a:lnTo>
                    <a:pt x="2064685" y="994101"/>
                  </a:lnTo>
                  <a:cubicBezTo>
                    <a:pt x="2064685" y="1055104"/>
                    <a:pt x="2015232" y="1104557"/>
                    <a:pt x="1954229" y="1104557"/>
                  </a:cubicBezTo>
                  <a:lnTo>
                    <a:pt x="110456" y="1104557"/>
                  </a:lnTo>
                  <a:cubicBezTo>
                    <a:pt x="49453" y="1104557"/>
                    <a:pt x="0" y="1055104"/>
                    <a:pt x="0" y="994101"/>
                  </a:cubicBezTo>
                  <a:lnTo>
                    <a:pt x="0" y="110456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31" tIns="62831" rIns="62831" bIns="628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ECOLÓGICO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Light" panose="020B0300000000000000" pitchFamily="34" charset="-128"/>
                <a:ea typeface="Yu Gothic Light" panose="020B0300000000000000" pitchFamily="34" charset="-128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778848" y="4456857"/>
              <a:ext cx="450796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2400" b="1" dirty="0">
                  <a:solidFill>
                    <a:schemeClr val="tx2">
                      <a:lumMod val="50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Estimación de </a:t>
              </a:r>
              <a:r>
                <a:rPr lang="es-MX" sz="2400" b="1" dirty="0" smtClean="0">
                  <a:solidFill>
                    <a:schemeClr val="tx2">
                      <a:lumMod val="50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daños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2400" b="1" dirty="0" smtClean="0">
                  <a:solidFill>
                    <a:schemeClr val="tx2">
                      <a:lumMod val="50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Revisión del Dictamen Técnico</a:t>
              </a:r>
            </a:p>
            <a:p>
              <a:r>
                <a:rPr lang="es-MX" sz="2400" b="1" dirty="0" smtClean="0">
                  <a:solidFill>
                    <a:schemeClr val="tx2">
                      <a:lumMod val="50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 Autopista</a:t>
              </a:r>
              <a:endParaRPr lang="es-MX" sz="2400" b="1" dirty="0">
                <a:solidFill>
                  <a:schemeClr val="tx2">
                    <a:lumMod val="50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432197" y="2275071"/>
              <a:ext cx="24240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 smtClean="0">
                  <a:solidFill>
                    <a:schemeClr val="tx2">
                      <a:lumMod val="50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$ 550,000.00</a:t>
              </a:r>
              <a:endParaRPr lang="es-MX" sz="3200" b="1" dirty="0">
                <a:solidFill>
                  <a:schemeClr val="tx2">
                    <a:lumMod val="50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endParaRPr>
            </a:p>
          </p:txBody>
        </p:sp>
        <p:sp>
          <p:nvSpPr>
            <p:cNvPr id="8" name="Medio marco 7"/>
            <p:cNvSpPr/>
            <p:nvPr/>
          </p:nvSpPr>
          <p:spPr>
            <a:xfrm rot="10800000">
              <a:off x="4467656" y="1306071"/>
              <a:ext cx="3983686" cy="1707531"/>
            </a:xfrm>
            <a:prstGeom prst="halfFrame">
              <a:avLst>
                <a:gd name="adj1" fmla="val 7967"/>
                <a:gd name="adj2" fmla="val 8906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Medio marco 8"/>
            <p:cNvSpPr/>
            <p:nvPr/>
          </p:nvSpPr>
          <p:spPr>
            <a:xfrm rot="10800000">
              <a:off x="4467654" y="4326367"/>
              <a:ext cx="3983686" cy="1707531"/>
            </a:xfrm>
            <a:prstGeom prst="halfFrame">
              <a:avLst>
                <a:gd name="adj1" fmla="val 7967"/>
                <a:gd name="adj2" fmla="val 8906"/>
              </a:avLst>
            </a:prstGeom>
            <a:gradFill flip="none" rotWithShape="1">
              <a:gsLst>
                <a:gs pos="3000">
                  <a:schemeClr val="accent2">
                    <a:lumMod val="40000"/>
                    <a:lumOff val="60000"/>
                  </a:schemeClr>
                </a:gs>
                <a:gs pos="79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365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336</Words>
  <Application>Microsoft Office PowerPoint</Application>
  <PresentationFormat>Presentación en pantalla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Yu Gothic Light</vt:lpstr>
      <vt:lpstr>Yu Gothic UI Semilight</vt:lpstr>
      <vt:lpstr>Arial</vt:lpstr>
      <vt:lpstr>Book Antiqua</vt:lpstr>
      <vt:lpstr>Calibri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Leonel Cadena [gerente siniestros]</dc:creator>
  <cp:lastModifiedBy>Maria Angelica Padilla [gerente técnico siniestros]</cp:lastModifiedBy>
  <cp:revision>57</cp:revision>
  <dcterms:modified xsi:type="dcterms:W3CDTF">2019-06-10T20:29:56Z</dcterms:modified>
</cp:coreProperties>
</file>