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8" r:id="rId2"/>
    <p:sldId id="257" r:id="rId3"/>
    <p:sldId id="259" r:id="rId4"/>
    <p:sldId id="262" r:id="rId5"/>
    <p:sldId id="261" r:id="rId6"/>
    <p:sldId id="263" r:id="rId7"/>
    <p:sldId id="264" r:id="rId8"/>
    <p:sldId id="265" r:id="rId9"/>
    <p:sldId id="260" r:id="rId10"/>
    <p:sldId id="256" r:id="rId1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1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97753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1"/>
            <a:ext cx="4041775" cy="63976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3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8422823" y="6404294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hdr="0" ftr="0" dt="0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94872" y="967983"/>
            <a:ext cx="5781329" cy="1940108"/>
          </a:xfrm>
          <a:prstGeom prst="rect">
            <a:avLst/>
          </a:prstGeom>
        </p:spPr>
        <p:txBody>
          <a:bodyPr vert="horz" lIns="178591" tIns="89296" rIns="178591" bIns="8929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Modelo de negocios de Quálitas</a:t>
            </a:r>
          </a:p>
          <a:p>
            <a:r>
              <a:rPr lang="es-ES_tradnl" sz="2800" b="1" dirty="0" smtClean="0">
                <a:solidFill>
                  <a:srgbClr val="72107A"/>
                </a:solidFill>
                <a:latin typeface="Arial"/>
                <a:cs typeface="Arial"/>
              </a:rPr>
              <a:t>Enfocado al servicio</a:t>
            </a:r>
            <a:endParaRPr lang="es-ES_tradnl" sz="2800" b="1" dirty="0">
              <a:solidFill>
                <a:srgbClr val="72107A"/>
              </a:solidFill>
              <a:latin typeface="Arial"/>
              <a:cs typeface="Arial"/>
            </a:endParaRPr>
          </a:p>
          <a:p>
            <a:r>
              <a:rPr lang="es-ES_tradnl" sz="1800" dirty="0" smtClean="0">
                <a:latin typeface="Arial"/>
                <a:cs typeface="Arial"/>
              </a:rPr>
              <a:t>José Antonio Correa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99817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10</a:t>
            </a:fld>
            <a:endParaRPr lang="es-MX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2590800"/>
            <a:ext cx="9144000" cy="18565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0" y="2308842"/>
            <a:ext cx="9143999" cy="3094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 fontScale="32500" lnSpcReduction="20000"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 hangingPunct="1">
              <a:buFont typeface="Arial"/>
              <a:buNone/>
            </a:pPr>
            <a:endParaRPr lang="es-MX" sz="2800" i="1" dirty="0" smtClean="0">
              <a:solidFill>
                <a:srgbClr val="91278F"/>
              </a:solidFill>
            </a:endParaRPr>
          </a:p>
          <a:p>
            <a:pPr marL="0" indent="0" algn="ctr" hangingPunct="1">
              <a:buFont typeface="Arial"/>
              <a:buNone/>
            </a:pPr>
            <a:endParaRPr lang="es-MX" sz="4900" i="1" dirty="0" smtClean="0">
              <a:solidFill>
                <a:srgbClr val="91278F"/>
              </a:solidFill>
            </a:endParaRPr>
          </a:p>
          <a:p>
            <a:pPr marL="0" indent="0" algn="ctr" hangingPunct="1">
              <a:buFont typeface="Arial"/>
              <a:buNone/>
            </a:pPr>
            <a:r>
              <a:rPr lang="es-MX" sz="8600" b="1" i="1" dirty="0" smtClean="0">
                <a:solidFill>
                  <a:schemeClr val="accent5">
                    <a:lumMod val="75000"/>
                  </a:schemeClr>
                </a:solidFill>
              </a:rPr>
              <a:t>“Excede las expectativas de tus clientes. Si lo haces, volverán una y otra vez. Dales lo que quieren y un poco más”</a:t>
            </a:r>
          </a:p>
          <a:p>
            <a:pPr marL="0" indent="0" algn="ctr" hangingPunct="1">
              <a:buFont typeface="Arial"/>
              <a:buNone/>
            </a:pPr>
            <a:endParaRPr lang="es-MX" sz="8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 hangingPunct="1">
              <a:buFont typeface="Arial"/>
              <a:buNone/>
            </a:pPr>
            <a:r>
              <a:rPr lang="es-MX" sz="8600" b="1" i="1" dirty="0" smtClean="0">
                <a:solidFill>
                  <a:schemeClr val="accent5">
                    <a:lumMod val="75000"/>
                  </a:schemeClr>
                </a:solidFill>
              </a:rPr>
              <a:t>Sam Walton</a:t>
            </a:r>
          </a:p>
          <a:p>
            <a:pPr marL="0" indent="0" algn="ctr" hangingPunct="1">
              <a:buFont typeface="Arial"/>
              <a:buNone/>
            </a:pPr>
            <a:endParaRPr lang="es-MX" sz="2800" dirty="0" smtClean="0"/>
          </a:p>
          <a:p>
            <a:pPr marL="0" indent="0" algn="ctr" hangingPunct="1">
              <a:buFont typeface="Arial"/>
              <a:buNone/>
            </a:pPr>
            <a:endParaRPr lang="es-MX" sz="2800" dirty="0" smtClean="0"/>
          </a:p>
          <a:p>
            <a:pPr marL="0" indent="0" algn="ctr" hangingPunct="1">
              <a:buFont typeface="Arial"/>
              <a:buNone/>
            </a:pPr>
            <a:r>
              <a:rPr lang="es-MX" sz="2800" dirty="0" smtClean="0"/>
              <a:t>					</a:t>
            </a:r>
          </a:p>
          <a:p>
            <a:pPr algn="ctr" hangingPunct="1"/>
            <a:endParaRPr lang="es-MX" sz="2800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2</a:t>
            </a:fld>
            <a:endParaRPr lang="es-MX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408" y="393681"/>
            <a:ext cx="4924560" cy="525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Fundamentos del negocio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5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367690"/>
              </p:ext>
            </p:extLst>
          </p:nvPr>
        </p:nvGraphicFramePr>
        <p:xfrm>
          <a:off x="292017" y="1432081"/>
          <a:ext cx="4157663" cy="16764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41576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spc="100" baseline="0" dirty="0" smtClean="0">
                          <a:latin typeface="+mn-lt"/>
                          <a:ea typeface="Throw My Hands Up in the Air" charset="0"/>
                          <a:cs typeface="Throw My Hands Up in the Air" charset="0"/>
                        </a:rPr>
                        <a:t>Excelencia en el servicio</a:t>
                      </a:r>
                      <a:endParaRPr lang="es-ES_tradnl" sz="1600" b="1" spc="100" baseline="0" dirty="0">
                        <a:latin typeface="+mn-lt"/>
                        <a:ea typeface="Throw My Hands Up in the Air" charset="0"/>
                        <a:cs typeface="Throw My Hands Up in the Air" charset="0"/>
                      </a:endParaRPr>
                    </a:p>
                  </a:txBody>
                  <a:tcPr>
                    <a:gradFill>
                      <a:gsLst>
                        <a:gs pos="36000">
                          <a:srgbClr val="00728D"/>
                        </a:gs>
                        <a:gs pos="100000">
                          <a:srgbClr val="009AA4"/>
                        </a:gs>
                      </a:gsLst>
                      <a:lin ang="36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lvl="0" indent="-171450" algn="l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12C7C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kumimoji="0" lang="es-ES_tradn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Century Gothic" charset="0"/>
                          <a:cs typeface="Century Gothic" charset="0"/>
                        </a:rPr>
                        <a:t>Alta calidad en el servicio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lvl="0" indent="-171450" algn="l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12C7C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kumimoji="0" lang="es-ES_tradn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Century Gothic" charset="0"/>
                          <a:cs typeface="Century Gothic" charset="0"/>
                        </a:rPr>
                        <a:t>Tecnología de punta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lvl="0" indent="-171450" algn="l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12C7C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kumimoji="0" lang="es-ES_tradn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Century Gothic" charset="0"/>
                          <a:cs typeface="Century Gothic" charset="0"/>
                        </a:rPr>
                        <a:t>Red nacional con 409 oficinas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6763">
                <a:tc>
                  <a:txBody>
                    <a:bodyPr/>
                    <a:lstStyle/>
                    <a:p>
                      <a:pPr marL="171450" marR="0" lvl="0" indent="-171450" algn="l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12C7C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kumimoji="0" lang="es-ES_tradn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Century Gothic" charset="0"/>
                          <a:cs typeface="Century Gothic" charset="0"/>
                        </a:rPr>
                        <a:t>Administración con experiencia 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CuadroTexto 1"/>
          <p:cNvSpPr txBox="1"/>
          <p:nvPr/>
        </p:nvSpPr>
        <p:spPr>
          <a:xfrm>
            <a:off x="905774" y="3321487"/>
            <a:ext cx="3306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“Enfoque al servicio y no al posicionamiento de la marca”</a:t>
            </a:r>
            <a:endParaRPr lang="es-ES_tradn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36671"/>
              </p:ext>
            </p:extLst>
          </p:nvPr>
        </p:nvGraphicFramePr>
        <p:xfrm>
          <a:off x="4944968" y="1433252"/>
          <a:ext cx="4014624" cy="154424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40146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spc="100" baseline="0" dirty="0" smtClean="0">
                          <a:latin typeface="+mn-lt"/>
                          <a:ea typeface="Throw My Hands Up in the Air" charset="0"/>
                          <a:cs typeface="Throw My Hands Up in the Air" charset="0"/>
                        </a:rPr>
                        <a:t>Especialización</a:t>
                      </a:r>
                      <a:endParaRPr lang="es-ES_tradnl" sz="1600" b="1" spc="100" baseline="0" dirty="0">
                        <a:latin typeface="+mn-lt"/>
                        <a:ea typeface="Throw My Hands Up in the Air" charset="0"/>
                        <a:cs typeface="Throw My Hands Up in the Air" charset="0"/>
                      </a:endParaRPr>
                    </a:p>
                  </a:txBody>
                  <a:tcPr>
                    <a:gradFill>
                      <a:gsLst>
                        <a:gs pos="36000">
                          <a:srgbClr val="00728D"/>
                        </a:gs>
                        <a:gs pos="100000">
                          <a:srgbClr val="009AA4"/>
                        </a:gs>
                      </a:gsLst>
                      <a:lin ang="36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6000">
                <a:tc>
                  <a:txBody>
                    <a:bodyPr/>
                    <a:lstStyle/>
                    <a:p>
                      <a:pPr marL="171450" marR="0" lvl="0" indent="-171450" algn="l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12C7C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kumimoji="0" lang="es-ES_tradn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Century Gothic" charset="0"/>
                          <a:cs typeface="Century Gothic" charset="0"/>
                        </a:rPr>
                        <a:t>Modelo de negocios único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7222">
                <a:tc>
                  <a:txBody>
                    <a:bodyPr/>
                    <a:lstStyle/>
                    <a:p>
                      <a:pPr marL="171450" marR="0" lvl="0" indent="-171450" algn="l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12C7C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kumimoji="0" lang="es-ES_tradn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Century Gothic" charset="0"/>
                          <a:cs typeface="Century Gothic" charset="0"/>
                        </a:rPr>
                        <a:t>Compañía #1 en seguro automotriz en México con 29.9% de participación de mercado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uadroTexto 20"/>
          <p:cNvSpPr txBox="1"/>
          <p:nvPr/>
        </p:nvSpPr>
        <p:spPr>
          <a:xfrm>
            <a:off x="5363475" y="3290710"/>
            <a:ext cx="3932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“Flexibilidad para ajuste a las necesidades de cada cliente”</a:t>
            </a:r>
            <a:endParaRPr lang="es-ES_tradn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9" name="Tabl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869877"/>
              </p:ext>
            </p:extLst>
          </p:nvPr>
        </p:nvGraphicFramePr>
        <p:xfrm>
          <a:off x="391623" y="4196211"/>
          <a:ext cx="3943725" cy="149352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3943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spc="100" baseline="0" dirty="0" smtClean="0">
                          <a:latin typeface="+mn-lt"/>
                          <a:ea typeface="Throw My Hands Up in the Air" charset="0"/>
                          <a:cs typeface="Throw My Hands Up in the Air" charset="0"/>
                        </a:rPr>
                        <a:t>Descentralización</a:t>
                      </a:r>
                      <a:endParaRPr lang="es-ES_tradnl" sz="1600" b="1" spc="100" baseline="0" dirty="0">
                        <a:latin typeface="+mn-lt"/>
                        <a:ea typeface="Throw My Hands Up in the Air" charset="0"/>
                        <a:cs typeface="Throw My Hands Up in the Air" charset="0"/>
                      </a:endParaRPr>
                    </a:p>
                  </a:txBody>
                  <a:tcPr>
                    <a:gradFill>
                      <a:gsLst>
                        <a:gs pos="36000">
                          <a:srgbClr val="00728D"/>
                        </a:gs>
                        <a:gs pos="100000">
                          <a:srgbClr val="009AA4"/>
                        </a:gs>
                      </a:gsLst>
                      <a:lin ang="36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lvl="0" indent="-171450" algn="l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12C7C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kumimoji="0" lang="es-ES_tradn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Century Gothic" charset="0"/>
                          <a:cs typeface="Century Gothic" charset="0"/>
                        </a:rPr>
                        <a:t>Toma de decisiones independiente de acuerdo a las necesidades de cada oficina de servicio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lvl="0" indent="-171450" algn="l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12C7C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kumimoji="0" lang="es-ES_tradn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Century Gothic" charset="0"/>
                          <a:cs typeface="Century Gothic" charset="0"/>
                        </a:rPr>
                        <a:t>Red de distribución al servicio del cliente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CuadroTexto 36"/>
          <p:cNvSpPr txBox="1"/>
          <p:nvPr/>
        </p:nvSpPr>
        <p:spPr>
          <a:xfrm>
            <a:off x="905774" y="5912765"/>
            <a:ext cx="3649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“Alineación de intereses mediante compensación variable”</a:t>
            </a:r>
            <a:endParaRPr lang="es-ES_tradn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1" name="Tab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501553"/>
              </p:ext>
            </p:extLst>
          </p:nvPr>
        </p:nvGraphicFramePr>
        <p:xfrm>
          <a:off x="4944968" y="4196211"/>
          <a:ext cx="3985540" cy="149352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39855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18924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spc="100" baseline="0" dirty="0" smtClean="0">
                          <a:latin typeface="+mn-lt"/>
                          <a:ea typeface="Throw My Hands Up in the Air" charset="0"/>
                          <a:cs typeface="Throw My Hands Up in the Air" charset="0"/>
                        </a:rPr>
                        <a:t>Control de costos</a:t>
                      </a:r>
                      <a:endParaRPr lang="es-ES_tradnl" sz="1600" b="1" spc="100" baseline="0" dirty="0">
                        <a:latin typeface="+mn-lt"/>
                        <a:ea typeface="Throw My Hands Up in the Air" charset="0"/>
                        <a:cs typeface="Throw My Hands Up in the Air" charset="0"/>
                      </a:endParaRPr>
                    </a:p>
                  </a:txBody>
                  <a:tcPr>
                    <a:gradFill>
                      <a:gsLst>
                        <a:gs pos="36000">
                          <a:srgbClr val="00728D"/>
                        </a:gs>
                        <a:gs pos="100000">
                          <a:srgbClr val="009AA4"/>
                        </a:gs>
                      </a:gsLst>
                      <a:lin ang="36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6172">
                <a:tc>
                  <a:txBody>
                    <a:bodyPr/>
                    <a:lstStyle/>
                    <a:p>
                      <a:pPr marL="171450" marR="0" lvl="0" indent="-171450" algn="l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12C7C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kumimoji="0" lang="es-ES_tradn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Century Gothic" charset="0"/>
                          <a:cs typeface="Century Gothic" charset="0"/>
                        </a:rPr>
                        <a:t>Estricta política de control de costos</a:t>
                      </a:r>
                    </a:p>
                    <a:p>
                      <a:pPr marL="0" marR="0" lvl="0" indent="0" algn="l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12C7C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endParaRPr kumimoji="0" lang="es-ES_tradnl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5505">
                <a:tc>
                  <a:txBody>
                    <a:bodyPr/>
                    <a:lstStyle/>
                    <a:p>
                      <a:pPr marL="171450" marR="0" lvl="0" indent="-171450" algn="l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12C7C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kumimoji="0" lang="es-ES_tradn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Century Gothic" charset="0"/>
                          <a:cs typeface="Century Gothic" charset="0"/>
                        </a:rPr>
                        <a:t>Programa de indicadores de costos</a:t>
                      </a:r>
                    </a:p>
                    <a:p>
                      <a:pPr marL="0" marR="0" lvl="0" indent="0" algn="l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12C7C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endParaRPr kumimoji="0" lang="es-ES_tradnl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CuadroTexto 38"/>
          <p:cNvSpPr txBox="1"/>
          <p:nvPr/>
        </p:nvSpPr>
        <p:spPr>
          <a:xfrm>
            <a:off x="5444832" y="5912765"/>
            <a:ext cx="363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“Identificación de áreas de oportunidad en cada proceso”</a:t>
            </a:r>
            <a:endParaRPr lang="es-ES_tradn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10" y="5980776"/>
            <a:ext cx="612368" cy="510307"/>
          </a:xfrm>
          <a:prstGeom prst="rect">
            <a:avLst/>
          </a:prstGeom>
        </p:spPr>
      </p:pic>
      <p:pic>
        <p:nvPicPr>
          <p:cNvPr id="17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86" y="5980776"/>
            <a:ext cx="612368" cy="510307"/>
          </a:xfrm>
          <a:prstGeom prst="rect">
            <a:avLst/>
          </a:prstGeom>
        </p:spPr>
      </p:pic>
      <p:pic>
        <p:nvPicPr>
          <p:cNvPr id="18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526" y="3358722"/>
            <a:ext cx="612368" cy="510307"/>
          </a:xfrm>
          <a:prstGeom prst="rect">
            <a:avLst/>
          </a:prstGeom>
        </p:spPr>
      </p:pic>
      <p:pic>
        <p:nvPicPr>
          <p:cNvPr id="19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23" y="3395955"/>
            <a:ext cx="612368" cy="510307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06760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311" y="-1"/>
            <a:ext cx="6537287" cy="743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02079" y="1150931"/>
            <a:ext cx="2004470" cy="209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800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Misión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2511089"/>
            <a:ext cx="9144000" cy="20159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es-MX" sz="2500" b="1" dirty="0">
                <a:solidFill>
                  <a:schemeClr val="accent5">
                    <a:lumMod val="75000"/>
                  </a:schemeClr>
                </a:solidFill>
              </a:rPr>
              <a:t>Proteger el patrimonio y la integridad física de los propietarios de vehículos automotores asegurados, así como su responsabilidad ante terceros, por medio de un servicio de calidad, que cumpla con el contrato de seguro pactado y que satisfaga plenamente las expectativas de nuestros </a:t>
            </a:r>
            <a:r>
              <a:rPr lang="es-MX" sz="2500" b="1" dirty="0" smtClean="0">
                <a:solidFill>
                  <a:schemeClr val="accent5">
                    <a:lumMod val="75000"/>
                  </a:schemeClr>
                </a:solidFill>
              </a:rPr>
              <a:t>clientes</a:t>
            </a:r>
            <a:endParaRPr kumimoji="0" lang="es-MX" sz="2500" b="1" i="0" u="none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Tx/>
              <a:sym typeface="Calibri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266003" y="3269945"/>
            <a:ext cx="2592000" cy="477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r>
              <a:rPr lang="es-MX" sz="2500" b="1" dirty="0">
                <a:solidFill>
                  <a:srgbClr val="72107A"/>
                </a:solidFill>
              </a:rPr>
              <a:t>s</a:t>
            </a:r>
            <a:r>
              <a:rPr lang="es-MX" sz="2500" b="1" dirty="0" smtClean="0">
                <a:solidFill>
                  <a:srgbClr val="72107A"/>
                </a:solidFill>
              </a:rPr>
              <a:t>ervicio de calidad</a:t>
            </a:r>
            <a:r>
              <a:rPr lang="es-MX" sz="2000" b="1" dirty="0" smtClean="0">
                <a:solidFill>
                  <a:srgbClr val="72107A"/>
                </a:solidFill>
              </a:rPr>
              <a:t>,</a:t>
            </a:r>
            <a:endParaRPr kumimoji="0" lang="es-MX" sz="2000" b="0" i="0" u="none" strike="noStrike" cap="none" spc="0" normalizeH="0" baseline="0" dirty="0">
              <a:ln>
                <a:noFill/>
              </a:ln>
              <a:solidFill>
                <a:srgbClr val="72107A"/>
              </a:solidFill>
              <a:effectLst/>
              <a:uFillTx/>
              <a:sym typeface="Calibri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25542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08363" y="1938690"/>
            <a:ext cx="6885709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5400" b="1" i="0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¿Qué es servicio?</a:t>
            </a:r>
            <a:endParaRPr kumimoji="0" lang="es-MX" sz="5400" b="1" i="0" u="none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3026242"/>
            <a:ext cx="9144000" cy="18565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-805181" y="3534632"/>
            <a:ext cx="10791011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s-MX" sz="4000" b="1" dirty="0">
                <a:solidFill>
                  <a:schemeClr val="accent5">
                    <a:lumMod val="75000"/>
                  </a:schemeClr>
                </a:solidFill>
              </a:rPr>
              <a:t>Es hacer algo útil y bueno por alguien </a:t>
            </a:r>
            <a:r>
              <a:rPr lang="es-MX" sz="4000" b="1" dirty="0" smtClean="0">
                <a:solidFill>
                  <a:schemeClr val="accent5">
                    <a:lumMod val="75000"/>
                  </a:schemeClr>
                </a:solidFill>
              </a:rPr>
              <a:t>más</a:t>
            </a:r>
            <a:endParaRPr lang="es-MX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8270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0468" y="236670"/>
            <a:ext cx="4794578" cy="504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800" b="1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Modelo de negocios único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639" y="1546769"/>
            <a:ext cx="5361351" cy="445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Tab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620998"/>
              </p:ext>
            </p:extLst>
          </p:nvPr>
        </p:nvGraphicFramePr>
        <p:xfrm>
          <a:off x="220468" y="937783"/>
          <a:ext cx="3167309" cy="1217973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31673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23654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 smtClean="0">
                          <a:latin typeface="+mn-lt"/>
                        </a:rPr>
                        <a:t>Agentes</a:t>
                      </a:r>
                      <a:endParaRPr lang="es-ES_tradnl" sz="1600" b="1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36000">
                          <a:srgbClr val="00728D"/>
                        </a:gs>
                        <a:gs pos="100000">
                          <a:srgbClr val="009AA4"/>
                        </a:gs>
                      </a:gsLst>
                      <a:lin ang="36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3654">
                <a:tc>
                  <a:txBody>
                    <a:bodyPr/>
                    <a:lstStyle/>
                    <a:p>
                      <a:pPr marL="171450" marR="0" lvl="0" indent="-171450" algn="l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12C7C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kumimoji="0" lang="es-ES_tradnl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 son exclusivos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9039">
                <a:tc>
                  <a:txBody>
                    <a:bodyPr/>
                    <a:lstStyle/>
                    <a:p>
                      <a:pPr marL="171450" marR="0" lvl="0" indent="-171450" algn="l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12C7C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kumimoji="0" lang="es-ES_tradnl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Protegen los intereses de los asegurados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Tab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520272"/>
              </p:ext>
            </p:extLst>
          </p:nvPr>
        </p:nvGraphicFramePr>
        <p:xfrm>
          <a:off x="220468" y="2351955"/>
          <a:ext cx="3167309" cy="173736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31673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_tradnl" sz="1500" b="1" dirty="0" smtClean="0">
                          <a:latin typeface="+mn-lt"/>
                        </a:rPr>
                        <a:t>Oficinas</a:t>
                      </a:r>
                      <a:r>
                        <a:rPr lang="es-ES_tradnl" sz="1500" b="1" baseline="0" dirty="0" smtClean="0">
                          <a:latin typeface="+mn-lt"/>
                        </a:rPr>
                        <a:t> de servicio</a:t>
                      </a:r>
                      <a:endParaRPr lang="es-ES_tradnl" sz="1500" b="1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36000">
                          <a:srgbClr val="00728D"/>
                        </a:gs>
                        <a:gs pos="100000">
                          <a:srgbClr val="009AA4"/>
                        </a:gs>
                      </a:gsLst>
                      <a:lin ang="36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lvl="0" indent="-171450" algn="l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12C7C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kumimoji="0" lang="es-ES_tradnl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Los dueños son emprendedores locales especialización en seguros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lvl="0" indent="-171450" algn="l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12C7C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kumimoji="0" lang="es-ES_tradnl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Toma de decisiones independientes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lvl="0" indent="-171450" algn="l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12C7C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kumimoji="0" lang="es-ES_tradnl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Compensación basada en ventas y siniestralidad 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" name="Tab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052009"/>
              </p:ext>
            </p:extLst>
          </p:nvPr>
        </p:nvGraphicFramePr>
        <p:xfrm>
          <a:off x="220468" y="4388580"/>
          <a:ext cx="3167309" cy="1960016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31673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9250">
                <a:tc>
                  <a:txBody>
                    <a:bodyPr/>
                    <a:lstStyle/>
                    <a:p>
                      <a:pPr algn="l"/>
                      <a:r>
                        <a:rPr lang="es-ES_tradnl" sz="1500" b="1" dirty="0" smtClean="0">
                          <a:latin typeface="+mn-lt"/>
                        </a:rPr>
                        <a:t>Centro Operativo </a:t>
                      </a:r>
                      <a:r>
                        <a:rPr lang="es-ES_tradnl" sz="1500" b="1" dirty="0" err="1" smtClean="0">
                          <a:latin typeface="+mn-lt"/>
                        </a:rPr>
                        <a:t>Quálitas</a:t>
                      </a:r>
                      <a:endParaRPr lang="es-ES_tradnl" sz="1500" b="1" dirty="0">
                        <a:latin typeface="+mn-lt"/>
                      </a:endParaRPr>
                    </a:p>
                  </a:txBody>
                  <a:tcPr>
                    <a:gradFill>
                      <a:gsLst>
                        <a:gs pos="36000">
                          <a:srgbClr val="00728D"/>
                        </a:gs>
                        <a:gs pos="100000">
                          <a:srgbClr val="009AA4"/>
                        </a:gs>
                      </a:gsLst>
                      <a:lin ang="36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39976">
                <a:tc>
                  <a:txBody>
                    <a:bodyPr/>
                    <a:lstStyle/>
                    <a:p>
                      <a:pPr marL="171450" marR="0" lvl="0" indent="-171450" algn="l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12C7C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kumimoji="0" lang="es-ES_tradnl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Centro de contacto</a:t>
                      </a:r>
                    </a:p>
                    <a:p>
                      <a:pPr marL="171450" marR="0" lvl="0" indent="-171450" algn="l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12C7C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kumimoji="0" lang="es-ES_tradnl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Soporte en TI</a:t>
                      </a:r>
                    </a:p>
                    <a:p>
                      <a:pPr marL="171450" marR="0" lvl="0" indent="-171450" algn="l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12C7C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kumimoji="0" lang="es-ES_tradnl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Tarifas de productos</a:t>
                      </a:r>
                    </a:p>
                    <a:p>
                      <a:pPr marL="171450" marR="0" lvl="0" indent="-171450" algn="l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12C7C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kumimoji="0" lang="es-ES_tradnl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Nuevos canales: teléfono e internet</a:t>
                      </a:r>
                    </a:p>
                    <a:p>
                      <a:pPr marL="171450" marR="0" lvl="0" indent="-171450" algn="l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12C7C"/>
                        </a:buClr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kumimoji="0" lang="es-ES_tradnl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Infraestructura de siniestros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02774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5324" y="1097640"/>
            <a:ext cx="8035637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4400" b="1" i="0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¿Cómo</a:t>
            </a:r>
            <a:r>
              <a:rPr kumimoji="0" lang="es-MX" sz="4400" b="1" i="0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ofrecemos el</a:t>
            </a:r>
            <a:r>
              <a:rPr kumimoji="0" lang="es-MX" sz="4400" b="1" i="0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servicio?</a:t>
            </a:r>
            <a:endParaRPr kumimoji="0" lang="es-MX" sz="4400" b="1" i="0" u="none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7</a:t>
            </a:fld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2177143" y="2180153"/>
            <a:ext cx="4392000" cy="860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500" b="1" i="0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Cumpliendo acuerdos</a:t>
            </a:r>
            <a:endParaRPr kumimoji="0" lang="es-MX" sz="2500" b="1" i="0" u="none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177143" y="3259856"/>
            <a:ext cx="4392000" cy="860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500" b="1" i="0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Cercanía con tu cliente</a:t>
            </a:r>
            <a:endParaRPr kumimoji="0" lang="es-MX" sz="2500" b="1" i="0" u="none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177143" y="4323678"/>
            <a:ext cx="4392000" cy="860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es-MX" sz="2500" b="1" dirty="0">
                <a:solidFill>
                  <a:schemeClr val="accent5">
                    <a:lumMod val="75000"/>
                  </a:schemeClr>
                </a:solidFill>
              </a:rPr>
              <a:t>Compromiso de resolver</a:t>
            </a:r>
            <a:endParaRPr lang="es-MX" sz="2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177143" y="5391620"/>
            <a:ext cx="4392000" cy="860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es-MX" sz="2500" b="1" dirty="0">
                <a:solidFill>
                  <a:schemeClr val="accent5">
                    <a:lumMod val="75000"/>
                  </a:schemeClr>
                </a:solidFill>
              </a:rPr>
              <a:t>Sentido de urgencia</a:t>
            </a:r>
          </a:p>
          <a:p>
            <a:pPr algn="ctr"/>
            <a:r>
              <a:rPr lang="es-MX" sz="2500" b="1" dirty="0">
                <a:solidFill>
                  <a:schemeClr val="accent5">
                    <a:lumMod val="75000"/>
                  </a:schemeClr>
                </a:solidFill>
              </a:rPr>
              <a:t>Actuando con rapidez</a:t>
            </a:r>
            <a:endParaRPr lang="es-MX" sz="25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Imagen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941" y="2351817"/>
            <a:ext cx="614403" cy="517072"/>
          </a:xfrm>
          <a:prstGeom prst="rect">
            <a:avLst/>
          </a:prstGeom>
        </p:spPr>
      </p:pic>
      <p:pic>
        <p:nvPicPr>
          <p:cNvPr id="18" name="Imagen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941" y="3431520"/>
            <a:ext cx="614403" cy="517072"/>
          </a:xfrm>
          <a:prstGeom prst="rect">
            <a:avLst/>
          </a:prstGeom>
        </p:spPr>
      </p:pic>
      <p:pic>
        <p:nvPicPr>
          <p:cNvPr id="19" name="Imagen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940" y="4495342"/>
            <a:ext cx="614403" cy="517072"/>
          </a:xfrm>
          <a:prstGeom prst="rect">
            <a:avLst/>
          </a:prstGeom>
        </p:spPr>
      </p:pic>
      <p:pic>
        <p:nvPicPr>
          <p:cNvPr id="20" name="Imagen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939" y="5563284"/>
            <a:ext cx="614403" cy="51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50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14417" y="1641553"/>
            <a:ext cx="8035637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4800" b="1" i="0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¿Quién</a:t>
            </a:r>
            <a:r>
              <a:rPr kumimoji="0" lang="es-MX" sz="4800" b="1" i="0" u="none" strike="noStrike" cap="none" spc="0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es tu jefe</a:t>
            </a:r>
            <a:r>
              <a:rPr kumimoji="0" lang="es-MX" sz="4800" b="1" i="0" u="none" strike="noStrike" cap="none" spc="0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?</a:t>
            </a:r>
            <a:endParaRPr kumimoji="0" lang="es-MX" sz="4800" b="1" i="0" u="none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3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29" y="2495676"/>
            <a:ext cx="886360" cy="1139607"/>
          </a:xfrm>
          <a:prstGeom prst="rect">
            <a:avLst/>
          </a:prstGeom>
        </p:spPr>
      </p:pic>
      <p:pic>
        <p:nvPicPr>
          <p:cNvPr id="14" name="Imagen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682" y="2504334"/>
            <a:ext cx="815917" cy="1173454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-706584" y="2862260"/>
            <a:ext cx="8035637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4800" b="1" dirty="0" smtClean="0">
                <a:solidFill>
                  <a:schemeClr val="accent5">
                    <a:lumMod val="75000"/>
                  </a:schemeClr>
                </a:solidFill>
              </a:rPr>
              <a:t>Solo hay un único jefe:</a:t>
            </a:r>
            <a:endParaRPr kumimoji="0" lang="es-MX" sz="4800" b="1" i="0" u="none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117972" y="2868596"/>
            <a:ext cx="5148283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4800" b="1" dirty="0" smtClean="0">
                <a:solidFill>
                  <a:srgbClr val="72107A"/>
                </a:solidFill>
              </a:rPr>
              <a:t>¡el cliente!</a:t>
            </a:r>
            <a:endParaRPr kumimoji="0" lang="es-MX" sz="4800" b="1" i="0" u="none" strike="noStrike" cap="none" spc="0" normalizeH="0" baseline="0" dirty="0">
              <a:ln>
                <a:noFill/>
              </a:ln>
              <a:solidFill>
                <a:srgbClr val="72107A"/>
              </a:solidFill>
              <a:effectLst/>
              <a:uFillTx/>
              <a:sym typeface="Calibri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412950" y="3816471"/>
            <a:ext cx="2731050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3200" b="1" dirty="0">
                <a:solidFill>
                  <a:schemeClr val="accent5">
                    <a:lumMod val="75000"/>
                  </a:schemeClr>
                </a:solidFill>
              </a:rPr>
              <a:t>-Sam Walton</a:t>
            </a:r>
          </a:p>
        </p:txBody>
      </p:sp>
      <p:pic>
        <p:nvPicPr>
          <p:cNvPr id="8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407" y="4177070"/>
            <a:ext cx="886360" cy="1139607"/>
          </a:xfrm>
          <a:prstGeom prst="rect">
            <a:avLst/>
          </a:prstGeom>
        </p:spPr>
      </p:pic>
      <p:pic>
        <p:nvPicPr>
          <p:cNvPr id="9" name="Imagen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0" y="4185728"/>
            <a:ext cx="815917" cy="1173454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19909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92728" y="2591120"/>
            <a:ext cx="8035637" cy="1569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4800" b="1" dirty="0" smtClean="0">
                <a:solidFill>
                  <a:schemeClr val="accent5">
                    <a:lumMod val="75000"/>
                  </a:schemeClr>
                </a:solidFill>
              </a:rPr>
              <a:t>Gracias por siempre ofrecer el mejor servicio</a:t>
            </a:r>
            <a:endParaRPr kumimoji="0" lang="es-MX" sz="4800" b="1" i="0" u="none" strike="noStrike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" name="Imagen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770" y="4142963"/>
            <a:ext cx="1089552" cy="890321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74441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339</Words>
  <Application>Microsoft Office PowerPoint</Application>
  <PresentationFormat>Presentación en pantalla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Andreina Incandela [gerente relación con inversionistas]</dc:creator>
  <cp:lastModifiedBy>Andreina Incandela [inversionistas]</cp:lastModifiedBy>
  <cp:revision>21</cp:revision>
  <dcterms:modified xsi:type="dcterms:W3CDTF">2019-06-12T16:45:39Z</dcterms:modified>
</cp:coreProperties>
</file>