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62" r:id="rId4"/>
    <p:sldId id="266" r:id="rId5"/>
    <p:sldId id="267" r:id="rId6"/>
    <p:sldId id="268" r:id="rId7"/>
    <p:sldId id="263" r:id="rId8"/>
    <p:sldId id="264" r:id="rId9"/>
    <p:sldId id="260" r:id="rId10"/>
    <p:sldId id="256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77E42-AA52-4C51-B9CC-37BAC40D7399}" type="doc">
      <dgm:prSet loTypeId="urn:microsoft.com/office/officeart/2008/layout/PictureStrips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4DF3E018-22C9-4E1C-9F58-898D76E30CBC}">
      <dgm:prSet phldrT="[Texto]"/>
      <dgm:spPr/>
      <dgm:t>
        <a:bodyPr/>
        <a:lstStyle/>
        <a:p>
          <a:pPr algn="just"/>
          <a:r>
            <a:rPr lang="es-ES" dirty="0" smtClean="0"/>
            <a:t>Coordinador de Siniestros reporta a Coordinador de Autopista.</a:t>
          </a:r>
          <a:endParaRPr lang="es-ES" dirty="0"/>
        </a:p>
      </dgm:t>
    </dgm:pt>
    <dgm:pt modelId="{BCF1E568-8BA6-4443-8173-2D22B50B71FA}" type="parTrans" cxnId="{E03154DC-F45A-40BF-A620-7CBA2AB3C1A8}">
      <dgm:prSet/>
      <dgm:spPr/>
      <dgm:t>
        <a:bodyPr/>
        <a:lstStyle/>
        <a:p>
          <a:endParaRPr lang="es-ES"/>
        </a:p>
      </dgm:t>
    </dgm:pt>
    <dgm:pt modelId="{A6A990DF-400D-47DE-90E8-2D06A6E5AF35}" type="sibTrans" cxnId="{E03154DC-F45A-40BF-A620-7CBA2AB3C1A8}">
      <dgm:prSet/>
      <dgm:spPr/>
      <dgm:t>
        <a:bodyPr/>
        <a:lstStyle/>
        <a:p>
          <a:endParaRPr lang="es-ES"/>
        </a:p>
      </dgm:t>
    </dgm:pt>
    <dgm:pt modelId="{B8C5D003-3D5B-49F0-9650-71EAD523457F}">
      <dgm:prSet phldrT="[Texto]"/>
      <dgm:spPr/>
      <dgm:t>
        <a:bodyPr/>
        <a:lstStyle/>
        <a:p>
          <a:pPr algn="just"/>
          <a:r>
            <a:rPr lang="es-ES" dirty="0" smtClean="0"/>
            <a:t>Coordinador de Autopista concilia con </a:t>
          </a:r>
          <a:r>
            <a:rPr lang="es-ES" dirty="0" smtClean="0"/>
            <a:t>AXA y con CAPUFE.</a:t>
          </a:r>
          <a:endParaRPr lang="es-ES" dirty="0"/>
        </a:p>
      </dgm:t>
    </dgm:pt>
    <dgm:pt modelId="{29212034-B6F1-491E-B897-FDC14819F680}" type="parTrans" cxnId="{952FC498-479B-497A-BBAB-D17C836BFF5C}">
      <dgm:prSet/>
      <dgm:spPr/>
      <dgm:t>
        <a:bodyPr/>
        <a:lstStyle/>
        <a:p>
          <a:endParaRPr lang="es-ES"/>
        </a:p>
      </dgm:t>
    </dgm:pt>
    <dgm:pt modelId="{F433C82E-1DBE-49B1-A162-C9EA823D0530}" type="sibTrans" cxnId="{952FC498-479B-497A-BBAB-D17C836BFF5C}">
      <dgm:prSet/>
      <dgm:spPr/>
      <dgm:t>
        <a:bodyPr/>
        <a:lstStyle/>
        <a:p>
          <a:endParaRPr lang="es-ES"/>
        </a:p>
      </dgm:t>
    </dgm:pt>
    <dgm:pt modelId="{91C4969F-2BB5-4953-A72A-5C69F066E40B}">
      <dgm:prSet phldrT="[Texto]"/>
      <dgm:spPr/>
      <dgm:t>
        <a:bodyPr/>
        <a:lstStyle/>
        <a:p>
          <a:pPr algn="just"/>
          <a:r>
            <a:rPr lang="es-ES" dirty="0" smtClean="0"/>
            <a:t>Coordinador de Autopistas  </a:t>
          </a:r>
          <a:r>
            <a:rPr lang="es-ES" dirty="0" smtClean="0"/>
            <a:t>solicita a Coordinador de Siniestros orden de Admisión y da </a:t>
          </a:r>
          <a:r>
            <a:rPr lang="es-ES" dirty="0" smtClean="0"/>
            <a:t>seguimiento a la reparacion.</a:t>
          </a:r>
          <a:endParaRPr lang="es-ES" dirty="0"/>
        </a:p>
      </dgm:t>
    </dgm:pt>
    <dgm:pt modelId="{208D3BC9-BAE1-482F-A71E-9495CA4F6788}" type="parTrans" cxnId="{39C8120E-A1FF-46BD-87FD-2DE218C68D48}">
      <dgm:prSet/>
      <dgm:spPr/>
      <dgm:t>
        <a:bodyPr/>
        <a:lstStyle/>
        <a:p>
          <a:endParaRPr lang="es-ES"/>
        </a:p>
      </dgm:t>
    </dgm:pt>
    <dgm:pt modelId="{BA5BA8E4-300B-4B48-AEFC-7D6F79BB827E}" type="sibTrans" cxnId="{39C8120E-A1FF-46BD-87FD-2DE218C68D48}">
      <dgm:prSet/>
      <dgm:spPr/>
      <dgm:t>
        <a:bodyPr/>
        <a:lstStyle/>
        <a:p>
          <a:endParaRPr lang="es-ES"/>
        </a:p>
      </dgm:t>
    </dgm:pt>
    <dgm:pt modelId="{02F9F453-9965-4E2C-80F2-6E96A53DB146}" type="pres">
      <dgm:prSet presAssocID="{F3D77E42-AA52-4C51-B9CC-37BAC40D7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112650-F9B8-40FB-A063-160D7808B851}" type="pres">
      <dgm:prSet presAssocID="{4DF3E018-22C9-4E1C-9F58-898D76E30CBC}" presName="composite" presStyleCnt="0"/>
      <dgm:spPr/>
    </dgm:pt>
    <dgm:pt modelId="{C0C0372A-B046-4F09-9A78-4545C7779408}" type="pres">
      <dgm:prSet presAssocID="{4DF3E018-22C9-4E1C-9F58-898D76E30CB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F1D68E-FB8E-4D20-A0B2-C89A7C7942FB}" type="pres">
      <dgm:prSet presAssocID="{4DF3E018-22C9-4E1C-9F58-898D76E30CBC}" presName="rect2" presStyleLbl="fgImgPlace1" presStyleIdx="0" presStyleCnt="3"/>
      <dgm:spPr/>
    </dgm:pt>
    <dgm:pt modelId="{4F100551-EA2C-4F64-B85F-10E67EBB79A7}" type="pres">
      <dgm:prSet presAssocID="{A6A990DF-400D-47DE-90E8-2D06A6E5AF35}" presName="sibTrans" presStyleCnt="0"/>
      <dgm:spPr/>
    </dgm:pt>
    <dgm:pt modelId="{8F308BE3-5924-44E8-86E5-804D5C04E418}" type="pres">
      <dgm:prSet presAssocID="{B8C5D003-3D5B-49F0-9650-71EAD523457F}" presName="composite" presStyleCnt="0"/>
      <dgm:spPr/>
    </dgm:pt>
    <dgm:pt modelId="{146090C9-8C2B-4AAA-937C-F328A1C42EC6}" type="pres">
      <dgm:prSet presAssocID="{B8C5D003-3D5B-49F0-9650-71EAD523457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691732-F726-4DF5-AF13-04E9005F64D0}" type="pres">
      <dgm:prSet presAssocID="{B8C5D003-3D5B-49F0-9650-71EAD523457F}" presName="rect2" presStyleLbl="fgImgPlace1" presStyleIdx="1" presStyleCnt="3"/>
      <dgm:spPr/>
    </dgm:pt>
    <dgm:pt modelId="{1BC2DAE4-BE06-438B-9938-95A22A3A5CAC}" type="pres">
      <dgm:prSet presAssocID="{F433C82E-1DBE-49B1-A162-C9EA823D0530}" presName="sibTrans" presStyleCnt="0"/>
      <dgm:spPr/>
    </dgm:pt>
    <dgm:pt modelId="{C8CB5AC8-C875-4B92-B0BC-A7EAFFC3373D}" type="pres">
      <dgm:prSet presAssocID="{91C4969F-2BB5-4953-A72A-5C69F066E40B}" presName="composite" presStyleCnt="0"/>
      <dgm:spPr/>
    </dgm:pt>
    <dgm:pt modelId="{6E3D9D34-A2D4-4A6B-9207-8206895E3B80}" type="pres">
      <dgm:prSet presAssocID="{91C4969F-2BB5-4953-A72A-5C69F066E40B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D21F55-C526-4A8B-A9D2-54A4DA4B864B}" type="pres">
      <dgm:prSet presAssocID="{91C4969F-2BB5-4953-A72A-5C69F066E40B}" presName="rect2" presStyleLbl="fgImgPlace1" presStyleIdx="2" presStyleCnt="3"/>
      <dgm:spPr/>
    </dgm:pt>
  </dgm:ptLst>
  <dgm:cxnLst>
    <dgm:cxn modelId="{A9733C89-5572-47CF-93AB-F8CC839F56C9}" type="presOf" srcId="{F3D77E42-AA52-4C51-B9CC-37BAC40D7399}" destId="{02F9F453-9965-4E2C-80F2-6E96A53DB146}" srcOrd="0" destOrd="0" presId="urn:microsoft.com/office/officeart/2008/layout/PictureStrips"/>
    <dgm:cxn modelId="{39C8120E-A1FF-46BD-87FD-2DE218C68D48}" srcId="{F3D77E42-AA52-4C51-B9CC-37BAC40D7399}" destId="{91C4969F-2BB5-4953-A72A-5C69F066E40B}" srcOrd="2" destOrd="0" parTransId="{208D3BC9-BAE1-482F-A71E-9495CA4F6788}" sibTransId="{BA5BA8E4-300B-4B48-AEFC-7D6F79BB827E}"/>
    <dgm:cxn modelId="{D1647E01-2985-4AD8-9BFF-B983D19EACCC}" type="presOf" srcId="{91C4969F-2BB5-4953-A72A-5C69F066E40B}" destId="{6E3D9D34-A2D4-4A6B-9207-8206895E3B80}" srcOrd="0" destOrd="0" presId="urn:microsoft.com/office/officeart/2008/layout/PictureStrips"/>
    <dgm:cxn modelId="{952FC498-479B-497A-BBAB-D17C836BFF5C}" srcId="{F3D77E42-AA52-4C51-B9CC-37BAC40D7399}" destId="{B8C5D003-3D5B-49F0-9650-71EAD523457F}" srcOrd="1" destOrd="0" parTransId="{29212034-B6F1-491E-B897-FDC14819F680}" sibTransId="{F433C82E-1DBE-49B1-A162-C9EA823D0530}"/>
    <dgm:cxn modelId="{8CD25F49-5AEE-4213-BC70-B577CDFBA125}" type="presOf" srcId="{B8C5D003-3D5B-49F0-9650-71EAD523457F}" destId="{146090C9-8C2B-4AAA-937C-F328A1C42EC6}" srcOrd="0" destOrd="0" presId="urn:microsoft.com/office/officeart/2008/layout/PictureStrips"/>
    <dgm:cxn modelId="{E03154DC-F45A-40BF-A620-7CBA2AB3C1A8}" srcId="{F3D77E42-AA52-4C51-B9CC-37BAC40D7399}" destId="{4DF3E018-22C9-4E1C-9F58-898D76E30CBC}" srcOrd="0" destOrd="0" parTransId="{BCF1E568-8BA6-4443-8173-2D22B50B71FA}" sibTransId="{A6A990DF-400D-47DE-90E8-2D06A6E5AF35}"/>
    <dgm:cxn modelId="{95121401-49B0-4D3E-B934-6CDA6BCEDAB6}" type="presOf" srcId="{4DF3E018-22C9-4E1C-9F58-898D76E30CBC}" destId="{C0C0372A-B046-4F09-9A78-4545C7779408}" srcOrd="0" destOrd="0" presId="urn:microsoft.com/office/officeart/2008/layout/PictureStrips"/>
    <dgm:cxn modelId="{0A82A6A0-9E30-4E0C-B1DB-F49616343A8D}" type="presParOf" srcId="{02F9F453-9965-4E2C-80F2-6E96A53DB146}" destId="{90112650-F9B8-40FB-A063-160D7808B851}" srcOrd="0" destOrd="0" presId="urn:microsoft.com/office/officeart/2008/layout/PictureStrips"/>
    <dgm:cxn modelId="{FB86CD65-2628-4122-B993-A27AFC99D7FD}" type="presParOf" srcId="{90112650-F9B8-40FB-A063-160D7808B851}" destId="{C0C0372A-B046-4F09-9A78-4545C7779408}" srcOrd="0" destOrd="0" presId="urn:microsoft.com/office/officeart/2008/layout/PictureStrips"/>
    <dgm:cxn modelId="{52F8C885-FD36-4519-94AA-F9441ADA7FA5}" type="presParOf" srcId="{90112650-F9B8-40FB-A063-160D7808B851}" destId="{BAF1D68E-FB8E-4D20-A0B2-C89A7C7942FB}" srcOrd="1" destOrd="0" presId="urn:microsoft.com/office/officeart/2008/layout/PictureStrips"/>
    <dgm:cxn modelId="{93544039-591B-4307-AB51-6E4877B0721F}" type="presParOf" srcId="{02F9F453-9965-4E2C-80F2-6E96A53DB146}" destId="{4F100551-EA2C-4F64-B85F-10E67EBB79A7}" srcOrd="1" destOrd="0" presId="urn:microsoft.com/office/officeart/2008/layout/PictureStrips"/>
    <dgm:cxn modelId="{0968C5E8-947C-4ED3-8A67-ADC1E9883E1B}" type="presParOf" srcId="{02F9F453-9965-4E2C-80F2-6E96A53DB146}" destId="{8F308BE3-5924-44E8-86E5-804D5C04E418}" srcOrd="2" destOrd="0" presId="urn:microsoft.com/office/officeart/2008/layout/PictureStrips"/>
    <dgm:cxn modelId="{5B428371-A29B-4A11-8CE5-475D663F7059}" type="presParOf" srcId="{8F308BE3-5924-44E8-86E5-804D5C04E418}" destId="{146090C9-8C2B-4AAA-937C-F328A1C42EC6}" srcOrd="0" destOrd="0" presId="urn:microsoft.com/office/officeart/2008/layout/PictureStrips"/>
    <dgm:cxn modelId="{198FB5D0-941A-44B2-9018-A3F2C823A29D}" type="presParOf" srcId="{8F308BE3-5924-44E8-86E5-804D5C04E418}" destId="{E5691732-F726-4DF5-AF13-04E9005F64D0}" srcOrd="1" destOrd="0" presId="urn:microsoft.com/office/officeart/2008/layout/PictureStrips"/>
    <dgm:cxn modelId="{111DFC20-131E-4FFA-A77D-54591020CB67}" type="presParOf" srcId="{02F9F453-9965-4E2C-80F2-6E96A53DB146}" destId="{1BC2DAE4-BE06-438B-9938-95A22A3A5CAC}" srcOrd="3" destOrd="0" presId="urn:microsoft.com/office/officeart/2008/layout/PictureStrips"/>
    <dgm:cxn modelId="{697DB47A-2BF5-48CB-9A18-F15C6296B2C2}" type="presParOf" srcId="{02F9F453-9965-4E2C-80F2-6E96A53DB146}" destId="{C8CB5AC8-C875-4B92-B0BC-A7EAFFC3373D}" srcOrd="4" destOrd="0" presId="urn:microsoft.com/office/officeart/2008/layout/PictureStrips"/>
    <dgm:cxn modelId="{F7466984-240B-4824-BDAE-C23967D8DD87}" type="presParOf" srcId="{C8CB5AC8-C875-4B92-B0BC-A7EAFFC3373D}" destId="{6E3D9D34-A2D4-4A6B-9207-8206895E3B80}" srcOrd="0" destOrd="0" presId="urn:microsoft.com/office/officeart/2008/layout/PictureStrips"/>
    <dgm:cxn modelId="{5B152ACB-E8C7-4E96-AD56-0AF852E3833B}" type="presParOf" srcId="{C8CB5AC8-C875-4B92-B0BC-A7EAFFC3373D}" destId="{84D21F55-C526-4A8B-A9D2-54A4DA4B864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0372A-B046-4F09-9A78-4545C7779408}">
      <dsp:nvSpPr>
        <dsp:cNvPr id="0" name=""/>
        <dsp:cNvSpPr/>
      </dsp:nvSpPr>
      <dsp:spPr>
        <a:xfrm>
          <a:off x="2227611" y="306844"/>
          <a:ext cx="4256531" cy="1330166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Coordinador de Siniestros reporta a Coordinador de Autopista.</a:t>
          </a:r>
          <a:endParaRPr lang="es-ES" sz="2000" kern="1200" dirty="0"/>
        </a:p>
      </dsp:txBody>
      <dsp:txXfrm>
        <a:off x="2227611" y="306844"/>
        <a:ext cx="4256531" cy="1330166"/>
      </dsp:txXfrm>
    </dsp:sp>
    <dsp:sp modelId="{BAF1D68E-FB8E-4D20-A0B2-C89A7C7942FB}">
      <dsp:nvSpPr>
        <dsp:cNvPr id="0" name=""/>
        <dsp:cNvSpPr/>
      </dsp:nvSpPr>
      <dsp:spPr>
        <a:xfrm>
          <a:off x="2050256" y="114709"/>
          <a:ext cx="931116" cy="1396674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090C9-8C2B-4AAA-937C-F328A1C42EC6}">
      <dsp:nvSpPr>
        <dsp:cNvPr id="0" name=""/>
        <dsp:cNvSpPr/>
      </dsp:nvSpPr>
      <dsp:spPr>
        <a:xfrm>
          <a:off x="2227611" y="1981375"/>
          <a:ext cx="4256531" cy="1330166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Coordinador de Autopista concilia con </a:t>
          </a:r>
          <a:r>
            <a:rPr lang="es-ES" sz="2000" kern="1200" dirty="0" smtClean="0"/>
            <a:t>AXA y con CAPUFE.</a:t>
          </a:r>
          <a:endParaRPr lang="es-ES" sz="2000" kern="1200" dirty="0"/>
        </a:p>
      </dsp:txBody>
      <dsp:txXfrm>
        <a:off x="2227611" y="1981375"/>
        <a:ext cx="4256531" cy="1330166"/>
      </dsp:txXfrm>
    </dsp:sp>
    <dsp:sp modelId="{E5691732-F726-4DF5-AF13-04E9005F64D0}">
      <dsp:nvSpPr>
        <dsp:cNvPr id="0" name=""/>
        <dsp:cNvSpPr/>
      </dsp:nvSpPr>
      <dsp:spPr>
        <a:xfrm>
          <a:off x="2050256" y="1789240"/>
          <a:ext cx="931116" cy="1396674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D9D34-A2D4-4A6B-9207-8206895E3B80}">
      <dsp:nvSpPr>
        <dsp:cNvPr id="0" name=""/>
        <dsp:cNvSpPr/>
      </dsp:nvSpPr>
      <dsp:spPr>
        <a:xfrm>
          <a:off x="2227611" y="3655906"/>
          <a:ext cx="4256531" cy="1330166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0966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Coordinador de Autopistas  </a:t>
          </a:r>
          <a:r>
            <a:rPr lang="es-ES" sz="2000" kern="1200" dirty="0" smtClean="0"/>
            <a:t>solicita a Coordinador de Siniestros orden de Admisión y da </a:t>
          </a:r>
          <a:r>
            <a:rPr lang="es-ES" sz="2000" kern="1200" dirty="0" smtClean="0"/>
            <a:t>seguimiento a la reparacion.</a:t>
          </a:r>
          <a:endParaRPr lang="es-ES" sz="2000" kern="1200" dirty="0"/>
        </a:p>
      </dsp:txBody>
      <dsp:txXfrm>
        <a:off x="2227611" y="3655906"/>
        <a:ext cx="4256531" cy="1330166"/>
      </dsp:txXfrm>
    </dsp:sp>
    <dsp:sp modelId="{84D21F55-C526-4A8B-A9D2-54A4DA4B864B}">
      <dsp:nvSpPr>
        <dsp:cNvPr id="0" name=""/>
        <dsp:cNvSpPr/>
      </dsp:nvSpPr>
      <dsp:spPr>
        <a:xfrm>
          <a:off x="2050256" y="3463771"/>
          <a:ext cx="931116" cy="1396674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97753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1"/>
            <a:ext cx="4041775" cy="63976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924506"/>
            <a:ext cx="5781329" cy="266295"/>
          </a:xfrm>
          <a:prstGeom prst="rect">
            <a:avLst/>
          </a:prstGeom>
        </p:spPr>
        <p:txBody>
          <a:bodyPr vert="horz" lIns="178591" tIns="89296" rIns="178591" bIns="89296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8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Atencion Siniestros de Autopista</a:t>
            </a:r>
            <a:endParaRPr lang="es-ES_tradnl" sz="28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es-ES_tradnl" sz="2200" dirty="0" smtClean="0">
                <a:latin typeface="Arial"/>
                <a:cs typeface="Arial"/>
              </a:rPr>
              <a:t>Leonel Cadena Espinosa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9981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</a:t>
            </a: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Autopistas.</a:t>
            </a:r>
            <a:endParaRPr kumimoji="0" lang="en-US" sz="2400" b="1" i="0" u="none" strike="noStrike" kern="1200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4074" y="1908587"/>
            <a:ext cx="818803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kumimoji="0" lang="es-MX" sz="2400" i="0" u="none" strike="noStrike" normalizeH="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sym typeface="Calibri"/>
              </a:rPr>
              <a:t> </a:t>
            </a:r>
            <a:r>
              <a:rPr lang="es-MX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Realizar </a:t>
            </a:r>
            <a:r>
              <a:rPr lang="es-MX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un adecuado levantamiento de información en </a:t>
            </a:r>
            <a:r>
              <a:rPr lang="es-MX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autopistas, </a:t>
            </a:r>
            <a:r>
              <a:rPr lang="es-MX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que </a:t>
            </a:r>
            <a:r>
              <a:rPr lang="es-MX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garantice la oportuna gestión de las áreas involucradas hasta su conclusión, particularmente en lo que se refiere a los daños en </a:t>
            </a:r>
            <a:r>
              <a:rPr lang="es-MX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las mismas y </a:t>
            </a:r>
            <a:r>
              <a:rPr lang="es-MX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correcta cuantificación y </a:t>
            </a:r>
            <a:r>
              <a:rPr lang="es-MX" dirty="0" smtClean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conciliacion.</a:t>
            </a:r>
            <a:endParaRPr kumimoji="0" lang="es-MX" sz="24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sym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8003" y="123421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dirty="0" smtClean="0">
                <a:solidFill>
                  <a:schemeClr val="accent3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Objetivo.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4" y="3201245"/>
            <a:ext cx="8188036" cy="35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904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31858" y="1386601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 err="1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</a:t>
            </a:r>
            <a:r>
              <a:rPr kumimoji="0" lang="en-US" sz="2400" b="1" i="0" u="none" strike="noStrike" kern="1200" cap="none" spc="50" normalizeH="0" baseline="0" noProof="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.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</a:t>
            </a: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Autopistas.</a:t>
            </a:r>
            <a:endParaRPr kumimoji="0" lang="en-US" sz="2400" b="1" i="0" u="none" strike="noStrike" kern="1200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19834" y="1911918"/>
            <a:ext cx="3972057" cy="4391899"/>
            <a:chOff x="419834" y="1911918"/>
            <a:chExt cx="3972057" cy="439189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34" y="1911918"/>
              <a:ext cx="3750384" cy="4391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>
              <a:off x="775854" y="2286000"/>
              <a:ext cx="3616037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S_tradnl" b="1" kern="1200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Acudir al lugar del siniestro.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140029" y="1773390"/>
            <a:ext cx="3616037" cy="4705698"/>
            <a:chOff x="5140029" y="1773390"/>
            <a:chExt cx="3616037" cy="4705698"/>
          </a:xfrm>
        </p:grpSpPr>
        <p:sp>
          <p:nvSpPr>
            <p:cNvPr id="9" name="CuadroTexto 8"/>
            <p:cNvSpPr txBox="1"/>
            <p:nvPr/>
          </p:nvSpPr>
          <p:spPr>
            <a:xfrm>
              <a:off x="5140029" y="5832761"/>
              <a:ext cx="3616037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S_tradnl" b="1" kern="1200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Recaba y registra informacion de los involucrados.</a:t>
              </a: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l="22357" t="16380"/>
            <a:stretch/>
          </p:blipFill>
          <p:spPr>
            <a:xfrm>
              <a:off x="5583393" y="1773390"/>
              <a:ext cx="2886984" cy="3768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8041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</a:t>
            </a: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Autopistas.</a:t>
            </a:r>
            <a:endParaRPr kumimoji="0" lang="en-US" sz="2400" b="1" i="0" u="none" strike="noStrike" kern="1200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5873" y="1358593"/>
            <a:ext cx="5856997" cy="4210933"/>
            <a:chOff x="155873" y="1358593"/>
            <a:chExt cx="5856997" cy="4210933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34878" y="1358593"/>
              <a:ext cx="5477992" cy="4006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sz="2000" b="1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Visualiza, identifica y cuantifica los daños.</a:t>
              </a:r>
              <a:endParaRPr kumimoji="0" lang="en-US" sz="2000" b="1" i="0" u="none" strike="noStrike" kern="1200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73" y="1813386"/>
              <a:ext cx="3196936" cy="375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3555158" y="2134452"/>
            <a:ext cx="5477992" cy="3135331"/>
            <a:chOff x="3555158" y="2134452"/>
            <a:chExt cx="5477992" cy="3135331"/>
          </a:xfrm>
        </p:grpSpPr>
        <p:pic>
          <p:nvPicPr>
            <p:cNvPr id="2050" name="Picture 2" descr="Resultado de imagen para registro fotografico de accidentes via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7322" y="2707557"/>
              <a:ext cx="2047300" cy="256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itle 1"/>
            <p:cNvSpPr txBox="1">
              <a:spLocks/>
            </p:cNvSpPr>
            <p:nvPr/>
          </p:nvSpPr>
          <p:spPr>
            <a:xfrm>
              <a:off x="3555158" y="2134452"/>
              <a:ext cx="5477992" cy="4006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sz="2000" b="1" spc="5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Documenta los mismos con fotografías con señas y puntos de referencia.</a:t>
              </a:r>
              <a:endParaRPr kumimoji="0" lang="en-US" sz="2000" b="1" i="0" u="none" strike="noStrike" kern="1200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992582" y="3436781"/>
            <a:ext cx="4156363" cy="3282674"/>
            <a:chOff x="2992582" y="3436781"/>
            <a:chExt cx="4156363" cy="3282674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3707558" y="3436781"/>
              <a:ext cx="3139764" cy="4006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sz="2000" b="1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Marca los daños, etiquetas, plumón indeleble, spray.</a:t>
              </a:r>
              <a:r>
                <a:rPr lang="es-ES_tradnl" sz="2000" b="1" spc="5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.</a:t>
              </a:r>
              <a:endParaRPr kumimoji="0" lang="en-US" sz="2000" b="1" i="0" u="none" strike="noStrike" kern="1200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  <p:pic>
          <p:nvPicPr>
            <p:cNvPr id="2052" name="Picture 4" descr="Resultado de imagen para marcar muros con pintur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582" y="4322618"/>
              <a:ext cx="4156363" cy="2396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5219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</a:t>
            </a: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Autopistas.</a:t>
            </a:r>
            <a:endParaRPr kumimoji="0" lang="en-US" sz="2400" b="1" i="0" u="none" strike="noStrike" kern="1200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85488" y="1566411"/>
            <a:ext cx="5602694" cy="2849885"/>
            <a:chOff x="285488" y="1566411"/>
            <a:chExt cx="5602694" cy="2849885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85488" y="1566411"/>
              <a:ext cx="5602694" cy="81657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ES_tradnl" sz="2000" b="1" spc="5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El daño es menor a $150,000</a:t>
              </a:r>
              <a:r>
                <a:rPr lang="es-ES_tradnl" sz="2000" b="1" spc="5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</a:rPr>
                <a:t>.-</a:t>
              </a:r>
              <a:endParaRPr kumimoji="0" lang="en-US" sz="2000" b="1" i="0" u="none" strike="noStrike" kern="1200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59"/>
            <a:stretch/>
          </p:blipFill>
          <p:spPr bwMode="auto">
            <a:xfrm rot="5400000">
              <a:off x="2635678" y="1952135"/>
              <a:ext cx="2016133" cy="2912189"/>
            </a:xfrm>
            <a:prstGeom prst="rect">
              <a:avLst/>
            </a:prstGeom>
            <a:noFill/>
            <a:ln w="9525">
              <a:solidFill>
                <a:srgbClr val="4BACC6">
                  <a:lumMod val="40000"/>
                  <a:lumOff val="60000"/>
                </a:srgb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908624" y="2928179"/>
            <a:ext cx="7237225" cy="3415133"/>
            <a:chOff x="908624" y="2928179"/>
            <a:chExt cx="7237225" cy="34151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96108">
              <a:off x="5708697" y="2928179"/>
              <a:ext cx="2437152" cy="3415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908624" y="5029209"/>
              <a:ext cx="438517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1800" b="1" i="0" u="none" strike="noStrike" normalizeH="0" baseline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FillTx/>
                  <a:latin typeface="Yu Gothic UI Light" panose="020B0300000000000000" pitchFamily="34" charset="-128"/>
                  <a:ea typeface="Yu Gothic UI Light" panose="020B0300000000000000" pitchFamily="34" charset="-128"/>
                  <a:sym typeface="Calibri"/>
                </a:rPr>
                <a:t>Entregamos volante de admisión al afectado</a:t>
              </a:r>
              <a:endParaRPr kumimoji="0" lang="es-MX" sz="1800" b="1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Yu Gothic UI Light" panose="020B0300000000000000" pitchFamily="34" charset="-128"/>
                <a:ea typeface="Yu Gothic UI Light" panose="020B0300000000000000" pitchFamily="34" charset="-128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3883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Autopistas de CAPUFE y/o FONADIN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5487" y="1386299"/>
            <a:ext cx="7251385" cy="5135259"/>
            <a:chOff x="285487" y="1386299"/>
            <a:chExt cx="7251385" cy="5135259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85487" y="1386299"/>
              <a:ext cx="7251385" cy="4006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El daño es mayor a $150,000</a:t>
              </a: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.-</a:t>
              </a:r>
              <a:endParaRPr kumimoji="0" lang="en-US" sz="2000" b="1" i="0" u="none" strike="noStrike" kern="1200" cap="none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  <p:pic>
          <p:nvPicPr>
            <p:cNvPr id="9" name="Picture 25" descr="\\110.10.0.129\IQualifoto610\2016\Movidos(fechaAlta2014)\reportes14\140596\140596095A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63" y="2035399"/>
              <a:ext cx="5981547" cy="448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5043055" y="2924157"/>
            <a:ext cx="3477490" cy="3376547"/>
            <a:chOff x="5043055" y="2924157"/>
            <a:chExt cx="3477490" cy="337654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51171" t="24526" r="19759" b="7861"/>
            <a:stretch/>
          </p:blipFill>
          <p:spPr>
            <a:xfrm rot="1585272">
              <a:off x="5068052" y="4033891"/>
              <a:ext cx="1733445" cy="2266813"/>
            </a:xfrm>
            <a:prstGeom prst="rect">
              <a:avLst/>
            </a:prstGeom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5043055" y="2924157"/>
              <a:ext cx="3477490" cy="40063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R="0" lvl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_tradnl" sz="2000" b="1" i="0" u="none" strike="noStrike" kern="1200" cap="none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  <a:p>
              <a:pPr marL="342900" marR="0" lvl="0" indent="-34290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Entr</a:t>
              </a: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ega “Informe de </a:t>
              </a: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chemeClr val="bg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daños </a:t>
              </a:r>
              <a:r>
                <a:rPr kumimoji="0" lang="es-ES_tradnl" sz="2000" b="1" i="0" u="none" strike="noStrike" kern="1200" cap="none" spc="50" normalizeH="0" baseline="0" noProof="0" dirty="0" smtClean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uLnTx/>
                  <a:uFillTx/>
                  <a:latin typeface="Yu Gothic UI Semilight" panose="020B0400000000000000" pitchFamily="34" charset="-128"/>
                  <a:ea typeface="Yu Gothic UI Semilight" panose="020B0400000000000000" pitchFamily="34" charset="-128"/>
                  <a:cs typeface="Arial"/>
                  <a:sym typeface="Calibri"/>
                </a:rPr>
                <a:t>en autopistas de CAPUFE”</a:t>
              </a:r>
              <a:endParaRPr kumimoji="0" lang="en-US" sz="2000" b="1" i="0" u="none" strike="noStrike" kern="1200" cap="none" spc="50" normalizeH="0" baseline="0" noProof="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087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4" y="1959239"/>
            <a:ext cx="6550319" cy="47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6053502"/>
              </p:ext>
            </p:extLst>
          </p:nvPr>
        </p:nvGraphicFramePr>
        <p:xfrm>
          <a:off x="346364" y="1175328"/>
          <a:ext cx="8534399" cy="5100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Autopistas de CAPUFE y/o FONADIN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391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79141" y="1049007"/>
            <a:ext cx="4208974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normalizeH="0" baseline="0" noProof="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|   Concurrencia.</a:t>
            </a:r>
            <a:endParaRPr kumimoji="0" lang="es-ES_tradnl" sz="2400" b="1" i="0" u="none" strike="noStrike" kern="1200" normalizeH="0" baseline="0" noProof="0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6483" y="1700165"/>
            <a:ext cx="7562389" cy="4756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/>
                <a:cs typeface="Arial"/>
                <a:sym typeface="Calibri"/>
              </a:rPr>
              <a:t>|   Definición.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  <a:p>
            <a:pPr lvl="0" algn="just">
              <a:defRPr/>
            </a:pPr>
            <a:r>
              <a:rPr lang="es-MX" sz="1800" b="1" dirty="0">
                <a:solidFill>
                  <a:srgbClr val="7030A0"/>
                </a:solidFill>
              </a:rPr>
              <a:t>Situación que se plantea cuando </a:t>
            </a:r>
            <a:r>
              <a:rPr lang="es-MX" sz="1800" b="1" dirty="0">
                <a:solidFill>
                  <a:srgbClr val="7030A0"/>
                </a:solidFill>
              </a:rPr>
              <a:t>sobre el mismo objeto existen </a:t>
            </a:r>
            <a:r>
              <a:rPr lang="es-MX" sz="1800" b="1" dirty="0" smtClean="0">
                <a:solidFill>
                  <a:srgbClr val="7030A0"/>
                </a:solidFill>
              </a:rPr>
              <a:t>mas de un seguro amparando el mismo </a:t>
            </a:r>
            <a:r>
              <a:rPr lang="es-MX" sz="1800" b="1" dirty="0" smtClean="0">
                <a:solidFill>
                  <a:srgbClr val="7030A0"/>
                </a:solidFill>
              </a:rPr>
              <a:t>riesgo</a:t>
            </a:r>
            <a:r>
              <a:rPr lang="es-MX" sz="1800" dirty="0"/>
              <a:t>.</a:t>
            </a:r>
            <a:endParaRPr lang="es-MX" sz="1800" dirty="0" smtClean="0"/>
          </a:p>
          <a:p>
            <a:pPr lvl="0" algn="just">
              <a:defRPr/>
            </a:pPr>
            <a:endParaRPr lang="es-MX" sz="1800" dirty="0"/>
          </a:p>
          <a:p>
            <a:pPr lvl="0" algn="just">
              <a:defRPr/>
            </a:pPr>
            <a:r>
              <a:rPr lang="es-MX" sz="1800" dirty="0" smtClean="0"/>
              <a:t> </a:t>
            </a:r>
            <a:r>
              <a:rPr lang="es-MX" sz="1800" b="1" dirty="0">
                <a:solidFill>
                  <a:srgbClr val="7030A0"/>
                </a:solidFill>
              </a:rPr>
              <a:t>En el seguro de daños, cada </a:t>
            </a:r>
            <a:r>
              <a:rPr lang="es-MX" sz="1800" b="1" dirty="0" smtClean="0">
                <a:solidFill>
                  <a:srgbClr val="7030A0"/>
                </a:solidFill>
              </a:rPr>
              <a:t>aseguradora</a:t>
            </a:r>
            <a:r>
              <a:rPr lang="es-MX" sz="1800" dirty="0" smtClean="0"/>
              <a:t> </a:t>
            </a:r>
            <a:r>
              <a:rPr lang="es-MX" sz="1800" b="1" dirty="0" smtClean="0">
                <a:solidFill>
                  <a:srgbClr val="7030A0"/>
                </a:solidFill>
              </a:rPr>
              <a:t>paga </a:t>
            </a:r>
            <a:r>
              <a:rPr lang="es-MX" sz="1800" b="1" dirty="0">
                <a:solidFill>
                  <a:srgbClr val="7030A0"/>
                </a:solidFill>
              </a:rPr>
              <a:t>la parte proporcional </a:t>
            </a:r>
            <a:r>
              <a:rPr lang="es-MX" sz="1800" b="1" dirty="0" smtClean="0">
                <a:solidFill>
                  <a:srgbClr val="7030A0"/>
                </a:solidFill>
              </a:rPr>
              <a:t>de la suma asegurada, normalmente el 50%.</a:t>
            </a:r>
            <a:endParaRPr lang="es-ES_tradnl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cs typeface="A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Autopistas.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862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4817" y="1042565"/>
            <a:ext cx="5385038" cy="391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spc="50" normalizeH="0" baseline="0" noProof="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|   </a:t>
            </a:r>
            <a:r>
              <a:rPr lang="es-ES_tradnl" sz="2400" b="1" spc="50" dirty="0" smtClean="0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</a:rPr>
              <a:t>Concurrencia / Caso de Analisis</a:t>
            </a:r>
            <a:endParaRPr kumimoji="0" lang="es-ES_tradnl" sz="2400" b="1" i="0" u="none" strike="noStrike" kern="1200" spc="50" normalizeH="0" baseline="0" noProof="0" dirty="0">
              <a:ln w="0"/>
              <a:solidFill>
                <a:schemeClr val="accent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91896" y="2032662"/>
            <a:ext cx="7645521" cy="498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spc="50" normalizeH="0" baseline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Circulando sobre la autopista, nuestro </a:t>
            </a:r>
            <a:r>
              <a:rPr kumimoji="0" lang="es-ES_tradnl" sz="1800" b="1" i="0" u="none" strike="noStrike" kern="1200" spc="50" normalizeH="0" baseline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asegurado Honda </a:t>
            </a:r>
            <a:r>
              <a:rPr kumimoji="0" lang="es-ES_tradnl" sz="1800" b="1" i="0" u="none" strike="noStrike" kern="1200" spc="50" normalizeH="0" baseline="0" noProof="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Civic</a:t>
            </a:r>
            <a:r>
              <a:rPr kumimoji="0" lang="es-ES_tradnl" sz="1800" b="1" i="0" u="none" strike="noStrike" kern="1200" spc="50" normalizeH="0" baseline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 de uso particular</a:t>
            </a:r>
            <a:r>
              <a:rPr kumimoji="0" lang="es-ES_tradnl" sz="1800" b="1" i="0" u="none" strike="noStrike" kern="1200" spc="50" normalizeH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 </a:t>
            </a:r>
            <a:r>
              <a:rPr kumimoji="0" lang="es-ES_tradnl" sz="1800" b="1" i="0" u="none" strike="noStrike" kern="1200" spc="50" normalizeH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se queda sin frenos, impactándose vs la caseta de </a:t>
            </a:r>
            <a:r>
              <a:rPr kumimoji="0" lang="es-ES_tradnl" sz="1800" b="1" i="0" u="none" strike="noStrike" kern="1200" spc="50" normalizeH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cobro, incendiándose e incendiando la caseta </a:t>
            </a:r>
            <a:r>
              <a:rPr kumimoji="0" lang="es-ES_tradnl" sz="1800" b="1" i="0" u="none" strike="noStrike" kern="1200" spc="50" normalizeH="0" noProof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/>
                <a:cs typeface="Arial"/>
                <a:sym typeface="Calibri"/>
              </a:rPr>
              <a:t>posteriormente.</a:t>
            </a:r>
            <a:endParaRPr kumimoji="0" lang="es-ES_tradnl" sz="1800" b="1" i="0" u="none" strike="noStrike" kern="1200" spc="50" normalizeH="0" baseline="0" noProof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/>
              <a:cs typeface="Arial"/>
              <a:sym typeface="Calibri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5" y="3129638"/>
            <a:ext cx="7384472" cy="358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3345" y="2992575"/>
            <a:ext cx="1692126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normalizeH="0" baseline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FillTx/>
                <a:sym typeface="Calibri"/>
              </a:rPr>
              <a:t>Póliza:	Amplia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s-MX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DM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normalizeH="0" baseline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FillTx/>
                <a:sym typeface="Calibri"/>
              </a:rPr>
              <a:t>	</a:t>
            </a:r>
            <a:r>
              <a:rPr kumimoji="0" lang="es-MX" sz="1800" b="1" i="0" u="none" strike="noStrike" normalizeH="0" baseline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FillTx/>
                <a:sym typeface="Calibri"/>
              </a:rPr>
              <a:t>	GM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es-MX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RC</a:t>
            </a:r>
            <a:endParaRPr kumimoji="0" lang="es-MX" sz="1800" b="1" i="0" u="none" strike="noStrike" normalizeH="0" baseline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FillTx/>
              <a:sym typeface="Calibri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90" y="4635225"/>
            <a:ext cx="1793298" cy="179329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30986" y="2591952"/>
            <a:ext cx="3488639" cy="66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cs typeface="Arial"/>
                <a:sym typeface="Calibri"/>
              </a:rPr>
              <a:t>Aplica</a:t>
            </a:r>
            <a:r>
              <a:rPr kumimoji="0" lang="es-ES_tradnl" sz="2400" b="1" i="0" u="none" strike="noStrike" kern="120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/>
                <a:cs typeface="Arial"/>
                <a:sym typeface="Calibri"/>
              </a:rPr>
              <a:t> Concurrencia?</a:t>
            </a:r>
            <a:endParaRPr kumimoji="0" lang="en-US" sz="24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Arial"/>
              <a:cs typeface="Arial"/>
              <a:sym typeface="Calibri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1863" y="361366"/>
            <a:ext cx="5477992" cy="400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50" normalizeH="0" baseline="0" noProof="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Yu Gothic UI Semilight" panose="020B0400000000000000" pitchFamily="34" charset="-128"/>
                <a:ea typeface="Yu Gothic UI Semilight" panose="020B0400000000000000" pitchFamily="34" charset="-128"/>
                <a:cs typeface="Arial"/>
                <a:sym typeface="Calibri"/>
              </a:rPr>
              <a:t>Procedimiento de Atencion en Autopistas.</a:t>
            </a:r>
            <a:endParaRPr kumimoji="0" lang="en-US" sz="2400" b="1" i="0" u="none" strike="noStrike" kern="1200" cap="none" spc="50" normalizeH="0" baseline="0" noProof="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Yu Gothic UI Semilight" panose="020B0400000000000000" pitchFamily="34" charset="-128"/>
              <a:ea typeface="Yu Gothic UI Semilight" panose="020B0400000000000000" pitchFamily="34" charset="-128"/>
              <a:cs typeface="Arial"/>
              <a:sym typeface="Calibri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70622" y="3186541"/>
            <a:ext cx="76200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spc="50" normalizeH="0" baseline="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lgerian" panose="04020705040A02060702" pitchFamily="82" charset="0"/>
                <a:ea typeface="Yu Gothic UI Light" panose="020B0300000000000000" pitchFamily="34" charset="-128"/>
                <a:sym typeface="Calibri"/>
              </a:rPr>
              <a:t>SI</a:t>
            </a:r>
            <a:endParaRPr kumimoji="0" lang="es-MX" sz="3600" b="1" i="0" u="none" strike="noStrike" spc="50" normalizeH="0" baseline="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lgerian" panose="04020705040A02060702" pitchFamily="82" charset="0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638801" y="3851560"/>
            <a:ext cx="328082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En Gastos Medicos</a:t>
            </a:r>
            <a:endParaRPr kumimoji="0" lang="es-MX" sz="2000" b="1" i="0" u="none" strike="noStrike" spc="50" normalizeH="0" baseline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 Black" panose="020B0A04020102020204" pitchFamily="34" charset="0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21926" y="4350327"/>
            <a:ext cx="328082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En RC Bienes</a:t>
            </a:r>
            <a:endParaRPr kumimoji="0" lang="es-MX" sz="2000" b="1" i="0" u="none" strike="noStrike" spc="50" normalizeH="0" baseline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 Black" panose="020B0A04020102020204" pitchFamily="34" charset="0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08066" y="4946078"/>
            <a:ext cx="3280823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En RC Personas</a:t>
            </a:r>
            <a:endParaRPr kumimoji="0" lang="es-MX" sz="2000" b="1" i="0" u="none" strike="noStrike" spc="50" normalizeH="0" baseline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 Black" panose="020B0A04020102020204" pitchFamily="34" charset="0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710534" y="5555681"/>
            <a:ext cx="3280823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  <a:ea typeface="Yu Gothic UI Light" panose="020B0300000000000000" pitchFamily="34" charset="-128"/>
              </a:rPr>
              <a:t>Qualitas paga el deducible en RC?</a:t>
            </a:r>
            <a:endParaRPr kumimoji="0" lang="es-MX" sz="2000" b="1" i="0" u="none" strike="noStrike" spc="50" normalizeH="0" baseline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rial Black" panose="020B0A04020102020204" pitchFamily="34" charset="0"/>
              <a:ea typeface="Yu Gothic UI Light" panose="020B0300000000000000" pitchFamily="34" charset="-128"/>
              <a:sym typeface="Calibri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647717" y="5555676"/>
            <a:ext cx="76200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spc="50" normalizeH="0" baseline="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FillTx/>
                <a:latin typeface="Algerian" panose="04020705040A02060702" pitchFamily="82" charset="0"/>
                <a:ea typeface="Yu Gothic UI Light" panose="020B0300000000000000" pitchFamily="34" charset="-128"/>
                <a:sym typeface="Calibri"/>
              </a:rPr>
              <a:t>¡SI!</a:t>
            </a:r>
            <a:endParaRPr kumimoji="0" lang="es-MX" sz="2400" b="1" i="0" u="none" strike="noStrike" spc="50" normalizeH="0" baseline="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FillTx/>
              <a:latin typeface="Algerian" panose="04020705040A02060702" pitchFamily="82" charset="0"/>
              <a:ea typeface="Yu Gothic UI Light" panose="020B0300000000000000" pitchFamily="34" charset="-12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68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330</Words>
  <Application>Microsoft Office PowerPoint</Application>
  <PresentationFormat>Presentación en pantalla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Yu Gothic UI Light</vt:lpstr>
      <vt:lpstr>Yu Gothic UI Semilight</vt:lpstr>
      <vt:lpstr>Algerian</vt:lpstr>
      <vt:lpstr>Arial</vt:lpstr>
      <vt:lpstr>Arial Black</vt:lpstr>
      <vt:lpstr>Calibri</vt:lpstr>
      <vt:lpstr>Helvetica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Leonel Cadena [gerente siniestros]</dc:creator>
  <cp:lastModifiedBy>Leonel Cadena [gerente siniestros]</cp:lastModifiedBy>
  <cp:revision>53</cp:revision>
  <dcterms:modified xsi:type="dcterms:W3CDTF">2019-06-10T18:42:36Z</dcterms:modified>
</cp:coreProperties>
</file>