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8" r:id="rId2"/>
    <p:sldId id="260" r:id="rId3"/>
    <p:sldId id="261" r:id="rId4"/>
    <p:sldId id="257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78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56" r:id="rId33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1B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977533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22833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9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1"/>
            <a:ext cx="4041775" cy="639766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3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3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3" cy="8048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8422823" y="6404294"/>
            <a:ext cx="263978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924506"/>
            <a:ext cx="5781329" cy="266295"/>
          </a:xfrm>
          <a:prstGeom prst="rect">
            <a:avLst/>
          </a:prstGeom>
        </p:spPr>
        <p:txBody>
          <a:bodyPr vert="horz" lIns="178591" tIns="89296" rIns="178591" bIns="8929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800" b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Acuerdos AMIS</a:t>
            </a:r>
            <a:endParaRPr lang="es-ES_tradnl" sz="2800" b="1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s-ES_tradnl" sz="2200" dirty="0" smtClean="0">
                <a:latin typeface="Arial"/>
                <a:cs typeface="Arial"/>
              </a:rPr>
              <a:t>Sergio Enrique Alvarez Bourget</a:t>
            </a:r>
            <a:endParaRPr lang="en-US"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99817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84379" y="247200"/>
            <a:ext cx="2897918" cy="136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spcBef>
                <a:spcPct val="0"/>
              </a:spcBef>
              <a:defRPr sz="2000" b="1" kern="1200">
                <a:solidFill>
                  <a:schemeClr val="accent5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MX" dirty="0" smtClean="0"/>
              <a:t>ACUERDO  5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04410" y="121983"/>
            <a:ext cx="4524667" cy="391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400" dirty="0" smtClean="0">
                <a:solidFill>
                  <a:srgbClr val="595959"/>
                </a:solidFill>
                <a:latin typeface="Arial"/>
                <a:cs typeface="Arial"/>
              </a:rPr>
              <a:t>|     26 Acuerdos</a:t>
            </a:r>
            <a:endParaRPr lang="es-ES_tradnl" sz="14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84379" y="1968843"/>
            <a:ext cx="77224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Trebuchet MS" panose="020B0603020202020204" pitchFamily="34" charset="0"/>
              </a:rPr>
              <a:t>Se considerará alcance solamente </a:t>
            </a:r>
            <a:r>
              <a:rPr lang="es-ES" sz="2000" dirty="0" smtClean="0">
                <a:latin typeface="Trebuchet MS" panose="020B0603020202020204" pitchFamily="34" charset="0"/>
              </a:rPr>
              <a:t>sí el </a:t>
            </a:r>
            <a:r>
              <a:rPr lang="es-ES" sz="2000" dirty="0">
                <a:latin typeface="Trebuchet MS" panose="020B0603020202020204" pitchFamily="34" charset="0"/>
              </a:rPr>
              <a:t>daño se encuentra del </a:t>
            </a:r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vértice </a:t>
            </a:r>
            <a:r>
              <a:rPr lang="es-ES" sz="2000" dirty="0" smtClean="0">
                <a:solidFill>
                  <a:srgbClr val="DD1B85"/>
                </a:solidFill>
                <a:latin typeface="Trebuchet MS" panose="020B0603020202020204" pitchFamily="34" charset="0"/>
              </a:rPr>
              <a:t>trasero derecho </a:t>
            </a:r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o izquierdo hacia el centro de </a:t>
            </a:r>
            <a:r>
              <a:rPr lang="es-ES" sz="2000" dirty="0" smtClean="0">
                <a:solidFill>
                  <a:srgbClr val="DD1B85"/>
                </a:solidFill>
                <a:latin typeface="Trebuchet MS" panose="020B0603020202020204" pitchFamily="34" charset="0"/>
              </a:rPr>
              <a:t>la parte </a:t>
            </a:r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posterior del vehículo.</a:t>
            </a:r>
            <a:endParaRPr lang="es-MX" sz="2000" dirty="0">
              <a:solidFill>
                <a:srgbClr val="DD1B85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97798" y="3681765"/>
            <a:ext cx="2695631" cy="202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918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84379" y="247200"/>
            <a:ext cx="2897918" cy="136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spcBef>
                <a:spcPct val="0"/>
              </a:spcBef>
              <a:defRPr sz="2000" b="1" kern="1200">
                <a:solidFill>
                  <a:schemeClr val="accent5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MX" dirty="0" smtClean="0"/>
              <a:t>ACUERDO  6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04410" y="121983"/>
            <a:ext cx="4524667" cy="391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400" dirty="0" smtClean="0">
                <a:solidFill>
                  <a:srgbClr val="595959"/>
                </a:solidFill>
                <a:latin typeface="Arial"/>
                <a:cs typeface="Arial"/>
              </a:rPr>
              <a:t>|     26 Acuerdos</a:t>
            </a:r>
            <a:endParaRPr lang="es-ES_tradnl" sz="14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25234" y="1258388"/>
            <a:ext cx="74569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Trebuchet MS" panose="020B0603020202020204" pitchFamily="34" charset="0"/>
              </a:rPr>
              <a:t>En el caso de colisión entre un </a:t>
            </a:r>
            <a:r>
              <a:rPr lang="es-ES" sz="2000" dirty="0" smtClean="0">
                <a:latin typeface="Trebuchet MS" panose="020B0603020202020204" pitchFamily="34" charset="0"/>
              </a:rPr>
              <a:t>vehículo que </a:t>
            </a:r>
            <a:r>
              <a:rPr lang="es-ES" sz="2000" dirty="0">
                <a:latin typeface="Trebuchet MS" panose="020B0603020202020204" pitchFamily="34" charset="0"/>
              </a:rPr>
              <a:t>circula sobre carril exclusivo y un </a:t>
            </a:r>
            <a:r>
              <a:rPr lang="es-ES" sz="2000" dirty="0" smtClean="0">
                <a:latin typeface="Trebuchet MS" panose="020B0603020202020204" pitchFamily="34" charset="0"/>
              </a:rPr>
              <a:t>vehículo que </a:t>
            </a:r>
            <a:r>
              <a:rPr lang="es-ES" sz="2000" dirty="0">
                <a:latin typeface="Trebuchet MS" panose="020B0603020202020204" pitchFamily="34" charset="0"/>
              </a:rPr>
              <a:t>circula por una vía de </a:t>
            </a:r>
            <a:r>
              <a:rPr lang="es-ES" sz="2000" dirty="0" smtClean="0">
                <a:latin typeface="Trebuchet MS" panose="020B0603020202020204" pitchFamily="34" charset="0"/>
              </a:rPr>
              <a:t>mayor amplitud</a:t>
            </a:r>
            <a:r>
              <a:rPr lang="es-ES" sz="2000" dirty="0">
                <a:latin typeface="Trebuchet MS" panose="020B0603020202020204" pitchFamily="34" charset="0"/>
              </a:rPr>
              <a:t>, </a:t>
            </a:r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será responsable el </a:t>
            </a:r>
            <a:r>
              <a:rPr lang="es-ES" sz="2000" dirty="0" smtClean="0">
                <a:solidFill>
                  <a:srgbClr val="DD1B85"/>
                </a:solidFill>
                <a:latin typeface="Trebuchet MS" panose="020B0603020202020204" pitchFamily="34" charset="0"/>
              </a:rPr>
              <a:t>vehículo que </a:t>
            </a:r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circula por la vía de menor </a:t>
            </a:r>
            <a:r>
              <a:rPr lang="es-ES" sz="2000" dirty="0" smtClean="0">
                <a:solidFill>
                  <a:srgbClr val="DD1B85"/>
                </a:solidFill>
                <a:latin typeface="Trebuchet MS" panose="020B0603020202020204" pitchFamily="34" charset="0"/>
              </a:rPr>
              <a:t>dimensión, por </a:t>
            </a:r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responsabilidad de amplitud</a:t>
            </a:r>
            <a:r>
              <a:rPr lang="es-ES" sz="2000" dirty="0" smtClean="0">
                <a:solidFill>
                  <a:srgbClr val="DD1B85"/>
                </a:solidFill>
                <a:latin typeface="Trebuchet MS" panose="020B0603020202020204" pitchFamily="34" charset="0"/>
              </a:rPr>
              <a:t>.</a:t>
            </a:r>
          </a:p>
          <a:p>
            <a:pPr algn="just"/>
            <a:endParaRPr lang="es-ES" sz="2000" dirty="0" smtClean="0">
              <a:latin typeface="Trebuchet MS" panose="020B0603020202020204" pitchFamily="34" charset="0"/>
            </a:endParaRPr>
          </a:p>
          <a:p>
            <a:pPr algn="just"/>
            <a:r>
              <a:rPr lang="es-ES" sz="2000" b="1" dirty="0">
                <a:solidFill>
                  <a:srgbClr val="7030A0"/>
                </a:solidFill>
                <a:latin typeface="Trebuchet MS" panose="020B0603020202020204" pitchFamily="34" charset="0"/>
              </a:rPr>
              <a:t>Definición de responsabilidad por amplitud</a:t>
            </a:r>
            <a:r>
              <a:rPr lang="es-ES" sz="2000" b="1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:</a:t>
            </a:r>
          </a:p>
          <a:p>
            <a:pPr algn="just"/>
            <a:endParaRPr lang="es-ES" sz="2000" dirty="0">
              <a:latin typeface="Trebuchet MS" panose="020B0603020202020204" pitchFamily="34" charset="0"/>
            </a:endParaRPr>
          </a:p>
          <a:p>
            <a:pPr algn="just"/>
            <a:r>
              <a:rPr lang="es-ES" sz="2000" dirty="0" smtClean="0">
                <a:latin typeface="Trebuchet MS" panose="020B0603020202020204" pitchFamily="34" charset="0"/>
              </a:rPr>
              <a:t>Se </a:t>
            </a:r>
            <a:r>
              <a:rPr lang="es-ES" sz="2000" dirty="0">
                <a:latin typeface="Trebuchet MS" panose="020B0603020202020204" pitchFamily="34" charset="0"/>
              </a:rPr>
              <a:t>establece la amplitud </a:t>
            </a:r>
            <a:r>
              <a:rPr lang="es-ES" sz="2000" dirty="0" smtClean="0">
                <a:latin typeface="Trebuchet MS" panose="020B0603020202020204" pitchFamily="34" charset="0"/>
              </a:rPr>
              <a:t>cuando una </a:t>
            </a:r>
            <a:r>
              <a:rPr lang="es-ES" sz="2000" dirty="0">
                <a:latin typeface="Trebuchet MS" panose="020B0603020202020204" pitchFamily="34" charset="0"/>
              </a:rPr>
              <a:t>de las vías sea más amplia, </a:t>
            </a:r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esto </a:t>
            </a:r>
            <a:r>
              <a:rPr lang="es-ES" sz="2000" dirty="0" smtClean="0">
                <a:solidFill>
                  <a:srgbClr val="DD1B85"/>
                </a:solidFill>
                <a:latin typeface="Trebuchet MS" panose="020B0603020202020204" pitchFamily="34" charset="0"/>
              </a:rPr>
              <a:t>a partir </a:t>
            </a:r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de 80 cm. en adelante</a:t>
            </a:r>
            <a:r>
              <a:rPr lang="es-ES" sz="2000" dirty="0">
                <a:latin typeface="Trebuchet MS" panose="020B0603020202020204" pitchFamily="34" charset="0"/>
              </a:rPr>
              <a:t>. De </a:t>
            </a:r>
            <a:r>
              <a:rPr lang="es-ES" sz="2000" dirty="0" smtClean="0">
                <a:latin typeface="Trebuchet MS" panose="020B0603020202020204" pitchFamily="34" charset="0"/>
              </a:rPr>
              <a:t>considerarse menor</a:t>
            </a:r>
            <a:r>
              <a:rPr lang="es-ES" sz="2000" dirty="0">
                <a:latin typeface="Trebuchet MS" panose="020B0603020202020204" pitchFamily="34" charset="0"/>
              </a:rPr>
              <a:t>, se aplicará el criterio </a:t>
            </a:r>
            <a:r>
              <a:rPr lang="es-ES" sz="2000" dirty="0" smtClean="0">
                <a:latin typeface="Trebuchet MS" panose="020B0603020202020204" pitchFamily="34" charset="0"/>
              </a:rPr>
              <a:t>de </a:t>
            </a:r>
            <a:r>
              <a:rPr lang="es-ES" sz="2000" dirty="0" smtClean="0">
                <a:solidFill>
                  <a:srgbClr val="DD1B85"/>
                </a:solidFill>
                <a:latin typeface="Trebuchet MS" panose="020B0603020202020204" pitchFamily="34" charset="0"/>
              </a:rPr>
              <a:t>vista </a:t>
            </a:r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a la derecha</a:t>
            </a:r>
            <a:r>
              <a:rPr lang="es-ES" sz="2000" dirty="0">
                <a:latin typeface="Trebuchet MS" panose="020B0603020202020204" pitchFamily="34" charset="0"/>
              </a:rPr>
              <a:t>.</a:t>
            </a:r>
            <a:endParaRPr lang="es-MX" sz="2000" dirty="0">
              <a:latin typeface="Trebuchet MS" panose="020B0603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8529" y="4551835"/>
            <a:ext cx="1830407" cy="176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080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84379" y="247200"/>
            <a:ext cx="2897918" cy="136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spcBef>
                <a:spcPct val="0"/>
              </a:spcBef>
              <a:defRPr sz="2000" b="1" kern="1200">
                <a:solidFill>
                  <a:schemeClr val="accent5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MX" dirty="0" smtClean="0"/>
              <a:t>ACUERDO  7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04410" y="121983"/>
            <a:ext cx="4524667" cy="391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400" dirty="0" smtClean="0">
                <a:solidFill>
                  <a:srgbClr val="595959"/>
                </a:solidFill>
                <a:latin typeface="Arial"/>
                <a:cs typeface="Arial"/>
              </a:rPr>
              <a:t>|     26 Acuerdos</a:t>
            </a:r>
            <a:endParaRPr lang="es-ES_tradnl" sz="14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1492" y="1938120"/>
            <a:ext cx="77224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Trebuchet MS" panose="020B0603020202020204" pitchFamily="34" charset="0"/>
              </a:rPr>
              <a:t>Al salir de la cochera, el vehículo </a:t>
            </a:r>
            <a:r>
              <a:rPr lang="es-ES" sz="2000" dirty="0" smtClean="0">
                <a:latin typeface="Trebuchet MS" panose="020B0603020202020204" pitchFamily="34" charset="0"/>
              </a:rPr>
              <a:t>es colisionado </a:t>
            </a:r>
            <a:r>
              <a:rPr lang="es-ES" sz="2000" dirty="0">
                <a:latin typeface="Trebuchet MS" panose="020B0603020202020204" pitchFamily="34" charset="0"/>
              </a:rPr>
              <a:t>por otro que circula en </a:t>
            </a:r>
            <a:r>
              <a:rPr lang="es-ES" sz="2000" dirty="0" smtClean="0">
                <a:latin typeface="Trebuchet MS" panose="020B0603020202020204" pitchFamily="34" charset="0"/>
              </a:rPr>
              <a:t>reversa sobre </a:t>
            </a:r>
            <a:r>
              <a:rPr lang="es-ES" sz="2000" dirty="0">
                <a:latin typeface="Trebuchet MS" panose="020B0603020202020204" pitchFamily="34" charset="0"/>
              </a:rPr>
              <a:t>la vía a la cual se </a:t>
            </a:r>
            <a:r>
              <a:rPr lang="es-ES" sz="2000" dirty="0" smtClean="0">
                <a:latin typeface="Trebuchet MS" panose="020B0603020202020204" pitchFamily="34" charset="0"/>
              </a:rPr>
              <a:t>incorpora, responsable</a:t>
            </a:r>
            <a:r>
              <a:rPr lang="es-ES" sz="2000" dirty="0">
                <a:latin typeface="Trebuchet MS" panose="020B0603020202020204" pitchFamily="34" charset="0"/>
              </a:rPr>
              <a:t>: </a:t>
            </a:r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el conductor del </a:t>
            </a:r>
            <a:r>
              <a:rPr lang="es-ES" sz="2000" dirty="0" smtClean="0">
                <a:solidFill>
                  <a:srgbClr val="DD1B85"/>
                </a:solidFill>
                <a:latin typeface="Trebuchet MS" panose="020B0603020202020204" pitchFamily="34" charset="0"/>
              </a:rPr>
              <a:t>vehículo que </a:t>
            </a:r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hace la maniobra en reversa.</a:t>
            </a:r>
            <a:endParaRPr lang="es-MX" sz="2000" dirty="0">
              <a:solidFill>
                <a:srgbClr val="DD1B85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8"/>
          <a:stretch/>
        </p:blipFill>
        <p:spPr bwMode="auto">
          <a:xfrm>
            <a:off x="4482225" y="3620727"/>
            <a:ext cx="1677810" cy="226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0"/>
          <a:stretch/>
        </p:blipFill>
        <p:spPr bwMode="auto">
          <a:xfrm>
            <a:off x="2032712" y="3624409"/>
            <a:ext cx="1647661" cy="233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1119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94211" y="247200"/>
            <a:ext cx="2897918" cy="136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spcBef>
                <a:spcPct val="0"/>
              </a:spcBef>
              <a:defRPr sz="2000" b="1" kern="1200">
                <a:solidFill>
                  <a:schemeClr val="accent5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MX" dirty="0" smtClean="0"/>
              <a:t>ACUERDO  8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04410" y="121983"/>
            <a:ext cx="4524667" cy="391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400" dirty="0" smtClean="0">
                <a:solidFill>
                  <a:srgbClr val="595959"/>
                </a:solidFill>
                <a:latin typeface="Arial"/>
                <a:cs typeface="Arial"/>
              </a:rPr>
              <a:t>|     26 Acuerdos</a:t>
            </a:r>
            <a:endParaRPr lang="es-ES_tradnl" sz="14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0648" y="1580707"/>
            <a:ext cx="75758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Trebuchet MS" panose="020B0603020202020204" pitchFamily="34" charset="0"/>
              </a:rPr>
              <a:t>El conductor de un vehículo al </a:t>
            </a:r>
            <a:r>
              <a:rPr lang="es-ES" sz="2000" dirty="0" smtClean="0">
                <a:latin typeface="Trebuchet MS" panose="020B0603020202020204" pitchFamily="34" charset="0"/>
              </a:rPr>
              <a:t>pretender dar </a:t>
            </a:r>
            <a:r>
              <a:rPr lang="es-ES" sz="2000" dirty="0">
                <a:latin typeface="Trebuchet MS" panose="020B0603020202020204" pitchFamily="34" charset="0"/>
              </a:rPr>
              <a:t>vuelta en “U”, impacta, proyecta </a:t>
            </a:r>
            <a:r>
              <a:rPr lang="es-ES" sz="2000" dirty="0" smtClean="0">
                <a:latin typeface="Trebuchet MS" panose="020B0603020202020204" pitchFamily="34" charset="0"/>
              </a:rPr>
              <a:t>y se </a:t>
            </a:r>
            <a:r>
              <a:rPr lang="es-ES" sz="2000" dirty="0">
                <a:latin typeface="Trebuchet MS" panose="020B0603020202020204" pitchFamily="34" charset="0"/>
              </a:rPr>
              <a:t>da a la fuga, </a:t>
            </a:r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se asumirá la </a:t>
            </a:r>
            <a:r>
              <a:rPr lang="es-ES" sz="2000" dirty="0" smtClean="0">
                <a:solidFill>
                  <a:srgbClr val="DD1B85"/>
                </a:solidFill>
                <a:latin typeface="Trebuchet MS" panose="020B0603020202020204" pitchFamily="34" charset="0"/>
              </a:rPr>
              <a:t>responsabilidad del </a:t>
            </a:r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vehículo proyectado con </a:t>
            </a:r>
            <a:r>
              <a:rPr lang="es-ES" sz="2000" dirty="0" smtClean="0">
                <a:solidFill>
                  <a:srgbClr val="DD1B85"/>
                </a:solidFill>
                <a:latin typeface="Trebuchet MS" panose="020B0603020202020204" pitchFamily="34" charset="0"/>
              </a:rPr>
              <a:t>la aplicación </a:t>
            </a:r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de un solo deducible, </a:t>
            </a:r>
            <a:r>
              <a:rPr lang="es-ES" sz="2000" dirty="0" smtClean="0">
                <a:solidFill>
                  <a:srgbClr val="DD1B85"/>
                </a:solidFill>
                <a:latin typeface="Trebuchet MS" panose="020B0603020202020204" pitchFamily="34" charset="0"/>
              </a:rPr>
              <a:t>asumiendo la </a:t>
            </a:r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responsabilidad de los </a:t>
            </a:r>
            <a:r>
              <a:rPr lang="es-ES" sz="2000" dirty="0" smtClean="0">
                <a:solidFill>
                  <a:srgbClr val="DD1B85"/>
                </a:solidFill>
                <a:latin typeface="Trebuchet MS" panose="020B0603020202020204" pitchFamily="34" charset="0"/>
              </a:rPr>
              <a:t>daños causados </a:t>
            </a:r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al vehículo tercero que se </a:t>
            </a:r>
            <a:r>
              <a:rPr lang="es-ES" sz="2000" dirty="0" smtClean="0">
                <a:solidFill>
                  <a:srgbClr val="DD1B85"/>
                </a:solidFill>
                <a:latin typeface="Trebuchet MS" panose="020B0603020202020204" pitchFamily="34" charset="0"/>
              </a:rPr>
              <a:t>encuentre estático </a:t>
            </a:r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o en movimiento.</a:t>
            </a:r>
            <a:endParaRPr lang="es-MX" sz="2000" dirty="0">
              <a:solidFill>
                <a:srgbClr val="DD1B85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5324" y="3667380"/>
            <a:ext cx="4410430" cy="241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775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94211" y="247200"/>
            <a:ext cx="2897918" cy="136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spcBef>
                <a:spcPct val="0"/>
              </a:spcBef>
              <a:defRPr sz="2000" b="1" kern="1200">
                <a:solidFill>
                  <a:schemeClr val="accent5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MX" dirty="0" smtClean="0"/>
              <a:t>ACUERDO  9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04410" y="121983"/>
            <a:ext cx="4524667" cy="391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400" dirty="0" smtClean="0">
                <a:solidFill>
                  <a:srgbClr val="595959"/>
                </a:solidFill>
                <a:latin typeface="Arial"/>
                <a:cs typeface="Arial"/>
              </a:rPr>
              <a:t>|     26 Acuerdos</a:t>
            </a:r>
            <a:endParaRPr lang="es-ES_tradnl" sz="14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95887" y="1258529"/>
            <a:ext cx="738142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Trebuchet MS" panose="020B0603020202020204" pitchFamily="34" charset="0"/>
              </a:rPr>
              <a:t>Se considerará </a:t>
            </a:r>
            <a:r>
              <a:rPr lang="es-ES" sz="2000" dirty="0" smtClean="0">
                <a:latin typeface="Trebuchet MS" panose="020B0603020202020204" pitchFamily="34" charset="0"/>
              </a:rPr>
              <a:t>el mismo </a:t>
            </a:r>
            <a:r>
              <a:rPr lang="es-ES" sz="2000" dirty="0">
                <a:latin typeface="Trebuchet MS" panose="020B0603020202020204" pitchFamily="34" charset="0"/>
              </a:rPr>
              <a:t>criterio cuando derivado de </a:t>
            </a:r>
            <a:r>
              <a:rPr lang="es-ES" sz="2000" dirty="0" smtClean="0">
                <a:latin typeface="Trebuchet MS" panose="020B0603020202020204" pitchFamily="34" charset="0"/>
              </a:rPr>
              <a:t>una colisión </a:t>
            </a:r>
            <a:r>
              <a:rPr lang="es-ES" sz="2000" dirty="0">
                <a:latin typeface="Trebuchet MS" panose="020B0603020202020204" pitchFamily="34" charset="0"/>
              </a:rPr>
              <a:t>exista proyección de uno de </a:t>
            </a:r>
            <a:r>
              <a:rPr lang="es-ES" sz="2000" dirty="0" smtClean="0">
                <a:latin typeface="Trebuchet MS" panose="020B0603020202020204" pitchFamily="34" charset="0"/>
              </a:rPr>
              <a:t>los involucrados </a:t>
            </a:r>
            <a:r>
              <a:rPr lang="es-ES" sz="2000" dirty="0">
                <a:latin typeface="Trebuchet MS" panose="020B0603020202020204" pitchFamily="34" charset="0"/>
              </a:rPr>
              <a:t>y el responsable se dé a </a:t>
            </a:r>
            <a:r>
              <a:rPr lang="es-ES" sz="2000" dirty="0" smtClean="0">
                <a:latin typeface="Trebuchet MS" panose="020B0603020202020204" pitchFamily="34" charset="0"/>
              </a:rPr>
              <a:t>la fuga </a:t>
            </a:r>
            <a:r>
              <a:rPr lang="es-ES" sz="2000" dirty="0">
                <a:latin typeface="Trebuchet MS" panose="020B0603020202020204" pitchFamily="34" charset="0"/>
              </a:rPr>
              <a:t>aun cuando se cuente con datos </a:t>
            </a:r>
            <a:r>
              <a:rPr lang="es-ES" sz="2000" dirty="0" smtClean="0">
                <a:latin typeface="Trebuchet MS" panose="020B0603020202020204" pitchFamily="34" charset="0"/>
              </a:rPr>
              <a:t>de placas </a:t>
            </a:r>
            <a:r>
              <a:rPr lang="es-ES" sz="2000" dirty="0">
                <a:latin typeface="Trebuchet MS" panose="020B0603020202020204" pitchFamily="34" charset="0"/>
              </a:rPr>
              <a:t>del vehículo responsable</a:t>
            </a:r>
            <a:r>
              <a:rPr lang="es-ES" sz="2000" dirty="0" smtClean="0">
                <a:latin typeface="Trebuchet MS" panose="020B0603020202020204" pitchFamily="34" charset="0"/>
              </a:rPr>
              <a:t>.</a:t>
            </a:r>
          </a:p>
          <a:p>
            <a:pPr algn="just"/>
            <a:endParaRPr lang="es-ES" sz="2000" dirty="0">
              <a:latin typeface="Trebuchet MS" panose="020B0603020202020204" pitchFamily="34" charset="0"/>
            </a:endParaRPr>
          </a:p>
          <a:p>
            <a:pPr algn="just"/>
            <a:r>
              <a:rPr lang="es-ES" sz="2000" dirty="0">
                <a:latin typeface="Trebuchet MS" panose="020B0603020202020204" pitchFamily="34" charset="0"/>
              </a:rPr>
              <a:t>Si es deseo del asegurado del </a:t>
            </a:r>
            <a:r>
              <a:rPr lang="es-ES" sz="2000" dirty="0" smtClean="0">
                <a:latin typeface="Trebuchet MS" panose="020B0603020202020204" pitchFamily="34" charset="0"/>
              </a:rPr>
              <a:t>vehículo proyectado </a:t>
            </a:r>
            <a:r>
              <a:rPr lang="es-ES" sz="2000" dirty="0">
                <a:latin typeface="Trebuchet MS" panose="020B0603020202020204" pitchFamily="34" charset="0"/>
              </a:rPr>
              <a:t>iniciar querella en favor </a:t>
            </a:r>
            <a:r>
              <a:rPr lang="es-ES" sz="2000" dirty="0" smtClean="0">
                <a:latin typeface="Trebuchet MS" panose="020B0603020202020204" pitchFamily="34" charset="0"/>
              </a:rPr>
              <a:t>de sus </a:t>
            </a:r>
            <a:r>
              <a:rPr lang="es-ES" sz="2000" dirty="0">
                <a:latin typeface="Trebuchet MS" panose="020B0603020202020204" pitchFamily="34" charset="0"/>
              </a:rPr>
              <a:t>intereses, </a:t>
            </a:r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su compañía de </a:t>
            </a:r>
            <a:r>
              <a:rPr lang="es-ES" sz="2000" dirty="0" smtClean="0">
                <a:solidFill>
                  <a:srgbClr val="DD1B85"/>
                </a:solidFill>
                <a:latin typeface="Trebuchet MS" panose="020B0603020202020204" pitchFamily="34" charset="0"/>
              </a:rPr>
              <a:t>seguros brindará </a:t>
            </a:r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la atención jurídica hasta la </a:t>
            </a:r>
            <a:r>
              <a:rPr lang="es-ES" sz="2000" dirty="0" smtClean="0">
                <a:solidFill>
                  <a:srgbClr val="DD1B85"/>
                </a:solidFill>
                <a:latin typeface="Trebuchet MS" panose="020B0603020202020204" pitchFamily="34" charset="0"/>
              </a:rPr>
              <a:t>conclusión del </a:t>
            </a:r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proceso, no obstante se </a:t>
            </a:r>
            <a:r>
              <a:rPr lang="es-ES" sz="2000" dirty="0" smtClean="0">
                <a:solidFill>
                  <a:srgbClr val="DD1B85"/>
                </a:solidFill>
                <a:latin typeface="Trebuchet MS" panose="020B0603020202020204" pitchFamily="34" charset="0"/>
              </a:rPr>
              <a:t>respetarán los </a:t>
            </a:r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acuerdos </a:t>
            </a:r>
            <a:r>
              <a:rPr lang="es-ES" sz="2000" dirty="0" smtClean="0">
                <a:solidFill>
                  <a:srgbClr val="DD1B85"/>
                </a:solidFill>
                <a:latin typeface="Trebuchet MS" panose="020B0603020202020204" pitchFamily="34" charset="0"/>
              </a:rPr>
              <a:t>previamente establecidos </a:t>
            </a:r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por el Sector</a:t>
            </a:r>
            <a:r>
              <a:rPr lang="es-ES" sz="2000" dirty="0" smtClean="0">
                <a:latin typeface="Trebuchet MS" panose="020B0603020202020204" pitchFamily="34" charset="0"/>
              </a:rPr>
              <a:t>.</a:t>
            </a:r>
          </a:p>
          <a:p>
            <a:pPr algn="just"/>
            <a:endParaRPr lang="es-ES" sz="2000" dirty="0" smtClean="0">
              <a:latin typeface="Trebuchet MS" panose="020B0603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lum contrast="20000"/>
          </a:blip>
          <a:stretch>
            <a:fillRect/>
          </a:stretch>
        </p:blipFill>
        <p:spPr>
          <a:xfrm>
            <a:off x="1272702" y="4754967"/>
            <a:ext cx="2479725" cy="14532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lum contrast="20000"/>
          </a:blip>
          <a:stretch>
            <a:fillRect/>
          </a:stretch>
        </p:blipFill>
        <p:spPr>
          <a:xfrm>
            <a:off x="5054778" y="4719641"/>
            <a:ext cx="2614383" cy="148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752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94211" y="247200"/>
            <a:ext cx="2897918" cy="136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spcBef>
                <a:spcPct val="0"/>
              </a:spcBef>
              <a:defRPr sz="2000" b="1" kern="1200">
                <a:solidFill>
                  <a:schemeClr val="accent5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MX" dirty="0" smtClean="0"/>
              <a:t>ACUERDO  10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04410" y="121983"/>
            <a:ext cx="4524667" cy="391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400" dirty="0" smtClean="0">
                <a:solidFill>
                  <a:srgbClr val="595959"/>
                </a:solidFill>
                <a:latin typeface="Arial"/>
                <a:cs typeface="Arial"/>
              </a:rPr>
              <a:t>|     26 Acuerdos</a:t>
            </a:r>
            <a:endParaRPr lang="es-ES_tradnl" sz="14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39983" y="1435510"/>
            <a:ext cx="73685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Trebuchet MS" panose="020B0603020202020204" pitchFamily="34" charset="0"/>
              </a:rPr>
              <a:t>En un alcance con proyección </a:t>
            </a:r>
            <a:r>
              <a:rPr lang="es-ES" sz="2000" dirty="0" smtClean="0">
                <a:latin typeface="Trebuchet MS" panose="020B0603020202020204" pitchFamily="34" charset="0"/>
              </a:rPr>
              <a:t>donde el </a:t>
            </a:r>
            <a:r>
              <a:rPr lang="es-ES" sz="2000" dirty="0">
                <a:latin typeface="Trebuchet MS" panose="020B0603020202020204" pitchFamily="34" charset="0"/>
              </a:rPr>
              <a:t>segundo vehículo se retira, </a:t>
            </a:r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se </a:t>
            </a:r>
            <a:r>
              <a:rPr lang="es-ES" sz="2000" dirty="0" smtClean="0">
                <a:solidFill>
                  <a:srgbClr val="DD1B85"/>
                </a:solidFill>
                <a:latin typeface="Trebuchet MS" panose="020B0603020202020204" pitchFamily="34" charset="0"/>
              </a:rPr>
              <a:t>asumirá la </a:t>
            </a:r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responsabilidad por el conductor </a:t>
            </a:r>
            <a:r>
              <a:rPr lang="es-ES" sz="2000" dirty="0" smtClean="0">
                <a:solidFill>
                  <a:srgbClr val="DD1B85"/>
                </a:solidFill>
                <a:latin typeface="Trebuchet MS" panose="020B0603020202020204" pitchFamily="34" charset="0"/>
              </a:rPr>
              <a:t>que alcanza </a:t>
            </a:r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y proyecta</a:t>
            </a:r>
            <a:r>
              <a:rPr lang="es-ES" sz="2000" dirty="0">
                <a:latin typeface="Trebuchet MS" panose="020B0603020202020204" pitchFamily="34" charset="0"/>
              </a:rPr>
              <a:t>, tomando en cuenta </a:t>
            </a:r>
            <a:r>
              <a:rPr lang="es-ES" sz="2000" dirty="0" smtClean="0">
                <a:latin typeface="Trebuchet MS" panose="020B0603020202020204" pitchFamily="34" charset="0"/>
              </a:rPr>
              <a:t>la declaración </a:t>
            </a:r>
            <a:r>
              <a:rPr lang="es-ES" sz="2000" dirty="0">
                <a:latin typeface="Trebuchet MS" panose="020B0603020202020204" pitchFamily="34" charset="0"/>
              </a:rPr>
              <a:t>de ambos conductores, </a:t>
            </a:r>
            <a:r>
              <a:rPr lang="es-ES" sz="2000" dirty="0" smtClean="0">
                <a:latin typeface="Trebuchet MS" panose="020B0603020202020204" pitchFamily="34" charset="0"/>
              </a:rPr>
              <a:t>las cuales </a:t>
            </a:r>
            <a:r>
              <a:rPr lang="es-ES" sz="2000" dirty="0">
                <a:latin typeface="Trebuchet MS" panose="020B0603020202020204" pitchFamily="34" charset="0"/>
              </a:rPr>
              <a:t>deben coincidir conforme a </a:t>
            </a:r>
            <a:r>
              <a:rPr lang="es-ES" sz="2000" dirty="0" smtClean="0">
                <a:latin typeface="Trebuchet MS" panose="020B0603020202020204" pitchFamily="34" charset="0"/>
              </a:rPr>
              <a:t>sus versiones</a:t>
            </a:r>
            <a:endParaRPr lang="es-MX" sz="2000" dirty="0">
              <a:latin typeface="Trebuchet MS" panose="020B0603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01080" y="3577494"/>
            <a:ext cx="220027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419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94211" y="247200"/>
            <a:ext cx="2897918" cy="136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spcBef>
                <a:spcPct val="0"/>
              </a:spcBef>
              <a:defRPr sz="2000" b="1" kern="1200">
                <a:solidFill>
                  <a:schemeClr val="accent5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MX" dirty="0" smtClean="0"/>
              <a:t>ACUERDO  11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04410" y="121983"/>
            <a:ext cx="4524667" cy="391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400" dirty="0" smtClean="0">
                <a:solidFill>
                  <a:srgbClr val="595959"/>
                </a:solidFill>
                <a:latin typeface="Arial"/>
                <a:cs typeface="Arial"/>
              </a:rPr>
              <a:t>|     26 Acuerdos</a:t>
            </a:r>
            <a:endParaRPr lang="es-ES_tradnl" sz="14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95622" y="1590287"/>
            <a:ext cx="77224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Aplicación del convenio SIPAC</a:t>
            </a:r>
          </a:p>
          <a:p>
            <a:pPr algn="just"/>
            <a:endParaRPr lang="es-ES" sz="2000" dirty="0" smtClean="0">
              <a:latin typeface="Trebuchet MS" panose="020B0603020202020204" pitchFamily="34" charset="0"/>
            </a:endParaRPr>
          </a:p>
          <a:p>
            <a:pPr algn="just"/>
            <a:endParaRPr lang="es-ES" sz="2000" dirty="0">
              <a:latin typeface="Trebuchet MS" panose="020B0603020202020204" pitchFamily="34" charset="0"/>
            </a:endParaRPr>
          </a:p>
          <a:p>
            <a:pPr algn="just"/>
            <a:r>
              <a:rPr lang="es-ES" sz="2000" dirty="0" smtClean="0">
                <a:latin typeface="Trebuchet MS" panose="020B0603020202020204" pitchFamily="34" charset="0"/>
              </a:rPr>
              <a:t>Teniendo </a:t>
            </a:r>
            <a:r>
              <a:rPr lang="es-ES" sz="2000" dirty="0">
                <a:latin typeface="Trebuchet MS" panose="020B0603020202020204" pitchFamily="34" charset="0"/>
              </a:rPr>
              <a:t>como </a:t>
            </a:r>
            <a:r>
              <a:rPr lang="es-ES" sz="2000" dirty="0" smtClean="0">
                <a:latin typeface="Trebuchet MS" panose="020B0603020202020204" pitchFamily="34" charset="0"/>
              </a:rPr>
              <a:t>intermediario a </a:t>
            </a:r>
            <a:r>
              <a:rPr lang="es-ES" sz="2000" dirty="0">
                <a:latin typeface="Trebuchet MS" panose="020B0603020202020204" pitchFamily="34" charset="0"/>
              </a:rPr>
              <a:t>un Valet </a:t>
            </a:r>
            <a:r>
              <a:rPr lang="es-ES" sz="2000" dirty="0" smtClean="0">
                <a:latin typeface="Trebuchet MS" panose="020B0603020202020204" pitchFamily="34" charset="0"/>
              </a:rPr>
              <a:t>Parking. </a:t>
            </a:r>
            <a:r>
              <a:rPr lang="es-ES" sz="2000" dirty="0" smtClean="0">
                <a:solidFill>
                  <a:srgbClr val="DD1B85"/>
                </a:solidFill>
                <a:latin typeface="Trebuchet MS" panose="020B0603020202020204" pitchFamily="34" charset="0"/>
              </a:rPr>
              <a:t>De no llegar </a:t>
            </a:r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a un </a:t>
            </a:r>
            <a:r>
              <a:rPr lang="es-ES" sz="2000" dirty="0" smtClean="0">
                <a:solidFill>
                  <a:srgbClr val="DD1B85"/>
                </a:solidFill>
                <a:latin typeface="Trebuchet MS" panose="020B0603020202020204" pitchFamily="34" charset="0"/>
              </a:rPr>
              <a:t>acuerdo, </a:t>
            </a:r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se considerará lo siguiente</a:t>
            </a:r>
            <a:r>
              <a:rPr lang="es-ES" sz="2000" dirty="0" smtClean="0">
                <a:latin typeface="Trebuchet MS" panose="020B0603020202020204" pitchFamily="34" charset="0"/>
              </a:rPr>
              <a:t>:</a:t>
            </a:r>
          </a:p>
          <a:p>
            <a:pPr algn="just"/>
            <a:endParaRPr lang="es-ES" sz="2000" dirty="0" smtClean="0">
              <a:latin typeface="Trebuchet MS" panose="020B0603020202020204" pitchFamily="34" charset="0"/>
            </a:endParaRPr>
          </a:p>
          <a:p>
            <a:pPr algn="just"/>
            <a:r>
              <a:rPr lang="es-ES" sz="2000" dirty="0">
                <a:latin typeface="Trebuchet MS" panose="020B0603020202020204" pitchFamily="34" charset="0"/>
              </a:rPr>
              <a:t>Previa autorización del supervisor, </a:t>
            </a:r>
            <a:r>
              <a:rPr lang="es-ES" sz="2000" dirty="0" smtClean="0">
                <a:latin typeface="Trebuchet MS" panose="020B0603020202020204" pitchFamily="34" charset="0"/>
              </a:rPr>
              <a:t>se aceptará </a:t>
            </a:r>
            <a:r>
              <a:rPr lang="es-ES" sz="2000" dirty="0">
                <a:latin typeface="Trebuchet MS" panose="020B0603020202020204" pitchFamily="34" charset="0"/>
              </a:rPr>
              <a:t>o expedirá el convenio </a:t>
            </a:r>
            <a:r>
              <a:rPr lang="es-ES" sz="2000" dirty="0" smtClean="0">
                <a:latin typeface="Trebuchet MS" panose="020B0603020202020204" pitchFamily="34" charset="0"/>
              </a:rPr>
              <a:t>SIPAC, </a:t>
            </a:r>
            <a:r>
              <a:rPr lang="es-ES" sz="2000" dirty="0" smtClean="0">
                <a:solidFill>
                  <a:srgbClr val="DD1B85"/>
                </a:solidFill>
                <a:latin typeface="Trebuchet MS" panose="020B0603020202020204" pitchFamily="34" charset="0"/>
              </a:rPr>
              <a:t>siempre </a:t>
            </a:r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y cuando el asegurado haga </a:t>
            </a:r>
            <a:r>
              <a:rPr lang="es-ES" sz="2000" dirty="0" smtClean="0">
                <a:solidFill>
                  <a:srgbClr val="DD1B85"/>
                </a:solidFill>
                <a:latin typeface="Trebuchet MS" panose="020B0603020202020204" pitchFamily="34" charset="0"/>
              </a:rPr>
              <a:t>directamente la </a:t>
            </a:r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reclamación a la </a:t>
            </a:r>
            <a:r>
              <a:rPr lang="es-ES" sz="2000" dirty="0" smtClean="0">
                <a:solidFill>
                  <a:srgbClr val="DD1B85"/>
                </a:solidFill>
                <a:latin typeface="Trebuchet MS" panose="020B0603020202020204" pitchFamily="34" charset="0"/>
              </a:rPr>
              <a:t>Compañía de </a:t>
            </a:r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Seguros</a:t>
            </a:r>
            <a:r>
              <a:rPr lang="es-ES" sz="2000" dirty="0">
                <a:latin typeface="Trebuchet MS" panose="020B0603020202020204" pitchFamily="34" charset="0"/>
              </a:rPr>
              <a:t>, es decir, se deberá </a:t>
            </a:r>
            <a:r>
              <a:rPr lang="es-ES" sz="2000" dirty="0" smtClean="0">
                <a:latin typeface="Trebuchet MS" panose="020B0603020202020204" pitchFamily="34" charset="0"/>
              </a:rPr>
              <a:t>contar con </a:t>
            </a:r>
            <a:r>
              <a:rPr lang="es-ES" sz="2000" dirty="0">
                <a:latin typeface="Trebuchet MS" panose="020B0603020202020204" pitchFamily="34" charset="0"/>
              </a:rPr>
              <a:t>su consentimiento por escrito </a:t>
            </a:r>
            <a:r>
              <a:rPr lang="es-ES" sz="2000" dirty="0" smtClean="0">
                <a:latin typeface="Trebuchet MS" panose="020B0603020202020204" pitchFamily="34" charset="0"/>
              </a:rPr>
              <a:t>para afectar </a:t>
            </a:r>
            <a:r>
              <a:rPr lang="es-ES" sz="2000" dirty="0">
                <a:latin typeface="Trebuchet MS" panose="020B0603020202020204" pitchFamily="34" charset="0"/>
              </a:rPr>
              <a:t>su póliza. Esto en nada </a:t>
            </a:r>
            <a:r>
              <a:rPr lang="es-ES" sz="2000" dirty="0" smtClean="0">
                <a:latin typeface="Trebuchet MS" panose="020B0603020202020204" pitchFamily="34" charset="0"/>
              </a:rPr>
              <a:t>modificará las </a:t>
            </a:r>
            <a:r>
              <a:rPr lang="es-ES" sz="2000" dirty="0">
                <a:latin typeface="Trebuchet MS" panose="020B0603020202020204" pitchFamily="34" charset="0"/>
              </a:rPr>
              <a:t>condiciones y obligaciones con </a:t>
            </a:r>
            <a:r>
              <a:rPr lang="es-ES" sz="2000" dirty="0" smtClean="0">
                <a:latin typeface="Trebuchet MS" panose="020B0603020202020204" pitchFamily="34" charset="0"/>
              </a:rPr>
              <a:t>que cuente </a:t>
            </a:r>
            <a:r>
              <a:rPr lang="es-ES" sz="2000" dirty="0">
                <a:latin typeface="Trebuchet MS" panose="020B0603020202020204" pitchFamily="34" charset="0"/>
              </a:rPr>
              <a:t>cada </a:t>
            </a:r>
            <a:r>
              <a:rPr lang="es-ES" sz="2000" dirty="0" smtClean="0">
                <a:latin typeface="Trebuchet MS" panose="020B0603020202020204" pitchFamily="34" charset="0"/>
              </a:rPr>
              <a:t>asegurado.</a:t>
            </a:r>
            <a:endParaRPr lang="es-MX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8722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94211" y="247200"/>
            <a:ext cx="2897918" cy="136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spcBef>
                <a:spcPct val="0"/>
              </a:spcBef>
              <a:defRPr sz="2000" b="1" kern="1200">
                <a:solidFill>
                  <a:schemeClr val="accent5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MX" dirty="0" smtClean="0"/>
              <a:t>ACUERDO  12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04410" y="121983"/>
            <a:ext cx="4524667" cy="391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400" dirty="0" smtClean="0">
                <a:solidFill>
                  <a:srgbClr val="595959"/>
                </a:solidFill>
                <a:latin typeface="Arial"/>
                <a:cs typeface="Arial"/>
              </a:rPr>
              <a:t>|     26 Acuerdos</a:t>
            </a:r>
            <a:endParaRPr lang="es-ES_tradnl" sz="14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75957" y="1995294"/>
            <a:ext cx="77224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7030A0"/>
                </a:solidFill>
                <a:latin typeface="Trebuchet MS" panose="020B0603020202020204" pitchFamily="34" charset="0"/>
              </a:rPr>
              <a:t>Controversia en la aplicación </a:t>
            </a:r>
            <a:r>
              <a:rPr lang="es-ES" sz="20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del convenio </a:t>
            </a:r>
            <a:r>
              <a:rPr lang="es-ES" sz="2000" dirty="0">
                <a:solidFill>
                  <a:srgbClr val="7030A0"/>
                </a:solidFill>
                <a:latin typeface="Trebuchet MS" panose="020B0603020202020204" pitchFamily="34" charset="0"/>
              </a:rPr>
              <a:t>GXG (SIPAC</a:t>
            </a:r>
            <a:r>
              <a:rPr lang="es-ES" sz="20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)</a:t>
            </a:r>
          </a:p>
          <a:p>
            <a:pPr algn="just"/>
            <a:endParaRPr lang="es-ES" sz="2000" dirty="0">
              <a:latin typeface="Trebuchet MS" panose="020B0603020202020204" pitchFamily="34" charset="0"/>
            </a:endParaRPr>
          </a:p>
          <a:p>
            <a:pPr algn="just"/>
            <a:r>
              <a:rPr lang="es-ES" sz="2000" dirty="0" smtClean="0">
                <a:latin typeface="Trebuchet MS" panose="020B0603020202020204" pitchFamily="34" charset="0"/>
              </a:rPr>
              <a:t>Tratándose </a:t>
            </a:r>
            <a:r>
              <a:rPr lang="es-ES" sz="2000" dirty="0">
                <a:latin typeface="Trebuchet MS" panose="020B0603020202020204" pitchFamily="34" charset="0"/>
              </a:rPr>
              <a:t>de </a:t>
            </a:r>
            <a:r>
              <a:rPr lang="es-ES" sz="2000" dirty="0" smtClean="0">
                <a:latin typeface="Trebuchet MS" panose="020B0603020202020204" pitchFamily="34" charset="0"/>
              </a:rPr>
              <a:t>remolques estacionados </a:t>
            </a:r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(no </a:t>
            </a:r>
            <a:r>
              <a:rPr lang="es-ES" sz="2000" dirty="0" smtClean="0">
                <a:solidFill>
                  <a:srgbClr val="DD1B85"/>
                </a:solidFill>
                <a:latin typeface="Trebuchet MS" panose="020B0603020202020204" pitchFamily="34" charset="0"/>
              </a:rPr>
              <a:t>enganchados al </a:t>
            </a:r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tracto camión</a:t>
            </a:r>
            <a:r>
              <a:rPr lang="es-ES" sz="2000" dirty="0" smtClean="0">
                <a:solidFill>
                  <a:srgbClr val="DD1B85"/>
                </a:solidFill>
                <a:latin typeface="Trebuchet MS" panose="020B0603020202020204" pitchFamily="34" charset="0"/>
              </a:rPr>
              <a:t>)</a:t>
            </a:r>
            <a:r>
              <a:rPr lang="es-ES" sz="2000" dirty="0" smtClean="0">
                <a:latin typeface="Trebuchet MS" panose="020B0603020202020204" pitchFamily="34" charset="0"/>
              </a:rPr>
              <a:t>.</a:t>
            </a:r>
          </a:p>
          <a:p>
            <a:pPr algn="just"/>
            <a:endParaRPr lang="es-ES" sz="2000" dirty="0">
              <a:latin typeface="Trebuchet MS" panose="020B0603020202020204" pitchFamily="34" charset="0"/>
            </a:endParaRPr>
          </a:p>
          <a:p>
            <a:pPr algn="just"/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No aplica el convenio de GXG (SIPAC</a:t>
            </a:r>
            <a:r>
              <a:rPr lang="es-ES" sz="2000" dirty="0">
                <a:latin typeface="Trebuchet MS" panose="020B0603020202020204" pitchFamily="34" charset="0"/>
              </a:rPr>
              <a:t>), </a:t>
            </a:r>
            <a:r>
              <a:rPr lang="es-ES" sz="2000" dirty="0" smtClean="0">
                <a:latin typeface="Trebuchet MS" panose="020B0603020202020204" pitchFamily="34" charset="0"/>
              </a:rPr>
              <a:t>con base </a:t>
            </a:r>
            <a:r>
              <a:rPr lang="es-ES" sz="2000" dirty="0">
                <a:latin typeface="Trebuchet MS" panose="020B0603020202020204" pitchFamily="34" charset="0"/>
              </a:rPr>
              <a:t>en las condiciones del propio </a:t>
            </a:r>
            <a:r>
              <a:rPr lang="es-ES" sz="2000" dirty="0" smtClean="0">
                <a:latin typeface="Trebuchet MS" panose="020B0603020202020204" pitchFamily="34" charset="0"/>
              </a:rPr>
              <a:t>convenio.</a:t>
            </a:r>
            <a:endParaRPr lang="es-MX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9537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94211" y="247200"/>
            <a:ext cx="2897918" cy="136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spcBef>
                <a:spcPct val="0"/>
              </a:spcBef>
              <a:defRPr sz="2000" b="1" kern="1200">
                <a:solidFill>
                  <a:schemeClr val="accent5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MX" dirty="0" smtClean="0"/>
              <a:t>ACUERDO  13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04410" y="121983"/>
            <a:ext cx="4524667" cy="391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400" dirty="0" smtClean="0">
                <a:solidFill>
                  <a:srgbClr val="595959"/>
                </a:solidFill>
                <a:latin typeface="Arial"/>
                <a:cs typeface="Arial"/>
              </a:rPr>
              <a:t>|     26 Acuerdos</a:t>
            </a:r>
            <a:endParaRPr lang="es-ES_tradnl" sz="14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94211" y="2020470"/>
            <a:ext cx="77224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Trebuchet MS" panose="020B0603020202020204" pitchFamily="34" charset="0"/>
              </a:rPr>
              <a:t>Se considera </a:t>
            </a:r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aceptada la </a:t>
            </a:r>
            <a:r>
              <a:rPr lang="es-ES" sz="2000" dirty="0" smtClean="0">
                <a:solidFill>
                  <a:srgbClr val="DD1B85"/>
                </a:solidFill>
                <a:latin typeface="Trebuchet MS" panose="020B0603020202020204" pitchFamily="34" charset="0"/>
              </a:rPr>
              <a:t>responsabilidad de </a:t>
            </a:r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la expedición de los pases </a:t>
            </a:r>
            <a:r>
              <a:rPr lang="es-ES" sz="2000" dirty="0" smtClean="0">
                <a:solidFill>
                  <a:srgbClr val="DD1B85"/>
                </a:solidFill>
                <a:latin typeface="Trebuchet MS" panose="020B0603020202020204" pitchFamily="34" charset="0"/>
              </a:rPr>
              <a:t>médicos que </a:t>
            </a:r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correspondan</a:t>
            </a:r>
            <a:r>
              <a:rPr lang="es-ES" sz="2000" dirty="0">
                <a:latin typeface="Trebuchet MS" panose="020B0603020202020204" pitchFamily="34" charset="0"/>
              </a:rPr>
              <a:t>, con el hecho </a:t>
            </a:r>
            <a:r>
              <a:rPr lang="es-ES" sz="2000" dirty="0" smtClean="0">
                <a:latin typeface="Trebuchet MS" panose="020B0603020202020204" pitchFamily="34" charset="0"/>
              </a:rPr>
              <a:t>de que </a:t>
            </a:r>
            <a:r>
              <a:rPr lang="es-ES" sz="2000" dirty="0">
                <a:latin typeface="Trebuchet MS" panose="020B0603020202020204" pitchFamily="34" charset="0"/>
              </a:rPr>
              <a:t>la Compañía de Seguros </a:t>
            </a:r>
            <a:r>
              <a:rPr lang="es-ES" sz="2000" dirty="0" smtClean="0">
                <a:latin typeface="Trebuchet MS" panose="020B0603020202020204" pitchFamily="34" charset="0"/>
              </a:rPr>
              <a:t>extienda una </a:t>
            </a:r>
            <a:r>
              <a:rPr lang="es-ES" sz="2000" dirty="0">
                <a:latin typeface="Trebuchet MS" panose="020B0603020202020204" pitchFamily="34" charset="0"/>
              </a:rPr>
              <a:t>orden de admisión o convenio SIPAC.</a:t>
            </a:r>
            <a:endParaRPr lang="es-MX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9605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94211" y="247200"/>
            <a:ext cx="2897918" cy="136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spcBef>
                <a:spcPct val="0"/>
              </a:spcBef>
              <a:defRPr sz="2000" b="1" kern="1200">
                <a:solidFill>
                  <a:schemeClr val="accent5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MX" dirty="0" smtClean="0"/>
              <a:t>ACUERDO  14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04410" y="121983"/>
            <a:ext cx="4524667" cy="391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400" dirty="0" smtClean="0">
                <a:solidFill>
                  <a:srgbClr val="595959"/>
                </a:solidFill>
                <a:latin typeface="Arial"/>
                <a:cs typeface="Arial"/>
              </a:rPr>
              <a:t>|     26 Acuerdos</a:t>
            </a:r>
            <a:endParaRPr lang="es-ES_tradnl" sz="14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94211" y="1303037"/>
            <a:ext cx="772247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kern="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Pasadas de Alto</a:t>
            </a:r>
            <a:endParaRPr lang="es-MX" sz="2000" b="1" kern="0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es-ES" sz="2000" dirty="0" smtClean="0">
              <a:latin typeface="Trebuchet MS" panose="020B0603020202020204" pitchFamily="34" charset="0"/>
            </a:endParaRPr>
          </a:p>
          <a:p>
            <a:pPr algn="just"/>
            <a:r>
              <a:rPr lang="es-ES" sz="2000" dirty="0" smtClean="0">
                <a:latin typeface="Trebuchet MS" panose="020B0603020202020204" pitchFamily="34" charset="0"/>
              </a:rPr>
              <a:t>En </a:t>
            </a:r>
            <a:r>
              <a:rPr lang="es-ES" sz="2000" dirty="0">
                <a:latin typeface="Trebuchet MS" panose="020B0603020202020204" pitchFamily="34" charset="0"/>
              </a:rPr>
              <a:t>aquellos siniestros donde estén </a:t>
            </a:r>
            <a:r>
              <a:rPr lang="es-ES" sz="2000" dirty="0" smtClean="0">
                <a:latin typeface="Trebuchet MS" panose="020B0603020202020204" pitchFamily="34" charset="0"/>
              </a:rPr>
              <a:t>involucrados dos </a:t>
            </a:r>
            <a:r>
              <a:rPr lang="es-ES" sz="2000" dirty="0">
                <a:latin typeface="Trebuchet MS" panose="020B0603020202020204" pitchFamily="34" charset="0"/>
              </a:rPr>
              <a:t>o más conductores y </a:t>
            </a:r>
            <a:r>
              <a:rPr lang="es-ES" sz="2000" dirty="0" smtClean="0">
                <a:latin typeface="Trebuchet MS" panose="020B0603020202020204" pitchFamily="34" charset="0"/>
              </a:rPr>
              <a:t>donde el </a:t>
            </a:r>
            <a:r>
              <a:rPr lang="es-ES" sz="2000" dirty="0">
                <a:latin typeface="Trebuchet MS" panose="020B0603020202020204" pitchFamily="34" charset="0"/>
              </a:rPr>
              <a:t>deslinde de responsabilidades no </a:t>
            </a:r>
            <a:r>
              <a:rPr lang="es-ES" sz="2000" dirty="0" smtClean="0">
                <a:latin typeface="Trebuchet MS" panose="020B0603020202020204" pitchFamily="34" charset="0"/>
              </a:rPr>
              <a:t>sea claro</a:t>
            </a:r>
            <a:r>
              <a:rPr lang="es-ES" sz="2000" dirty="0">
                <a:latin typeface="Trebuchet MS" panose="020B0603020202020204" pitchFamily="34" charset="0"/>
              </a:rPr>
              <a:t>, se realizará el siguiente proceso</a:t>
            </a:r>
            <a:r>
              <a:rPr lang="es-ES" sz="2000" dirty="0" smtClean="0">
                <a:latin typeface="Trebuchet MS" panose="020B0603020202020204" pitchFamily="34" charset="0"/>
              </a:rPr>
              <a:t>:</a:t>
            </a:r>
          </a:p>
          <a:p>
            <a:pPr algn="just"/>
            <a:endParaRPr lang="es-ES" sz="2000" dirty="0" smtClean="0">
              <a:latin typeface="Trebuchet MS" panose="020B0603020202020204" pitchFamily="34" charset="0"/>
            </a:endParaRPr>
          </a:p>
          <a:p>
            <a:pPr algn="just"/>
            <a:r>
              <a:rPr lang="es-ES" sz="2000" dirty="0" smtClean="0">
                <a:latin typeface="Trebuchet MS" panose="020B0603020202020204" pitchFamily="34" charset="0"/>
              </a:rPr>
              <a:t>Se informará </a:t>
            </a:r>
            <a:r>
              <a:rPr lang="es-ES" sz="2000" dirty="0">
                <a:latin typeface="Trebuchet MS" panose="020B0603020202020204" pitchFamily="34" charset="0"/>
              </a:rPr>
              <a:t>a los </a:t>
            </a:r>
            <a:r>
              <a:rPr lang="es-ES" sz="2000" dirty="0" smtClean="0">
                <a:latin typeface="Trebuchet MS" panose="020B0603020202020204" pitchFamily="34" charset="0"/>
              </a:rPr>
              <a:t>conductores que </a:t>
            </a:r>
            <a:r>
              <a:rPr lang="es-ES" sz="2000" dirty="0">
                <a:latin typeface="Trebuchet MS" panose="020B0603020202020204" pitchFamily="34" charset="0"/>
              </a:rPr>
              <a:t>se trata de una </a:t>
            </a:r>
            <a:r>
              <a:rPr lang="es-ES" sz="2000" dirty="0" smtClean="0">
                <a:latin typeface="Trebuchet MS" panose="020B0603020202020204" pitchFamily="34" charset="0"/>
              </a:rPr>
              <a:t>corresponsabilidad, </a:t>
            </a:r>
            <a:r>
              <a:rPr lang="es-ES" sz="2000" dirty="0" smtClean="0">
                <a:solidFill>
                  <a:srgbClr val="DD1B85"/>
                </a:solidFill>
                <a:latin typeface="Trebuchet MS" panose="020B0603020202020204" pitchFamily="34" charset="0"/>
              </a:rPr>
              <a:t>buscando </a:t>
            </a:r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que cada quien asuma </a:t>
            </a:r>
            <a:r>
              <a:rPr lang="es-ES" sz="2000" dirty="0" smtClean="0">
                <a:solidFill>
                  <a:srgbClr val="DD1B85"/>
                </a:solidFill>
                <a:latin typeface="Trebuchet MS" panose="020B0603020202020204" pitchFamily="34" charset="0"/>
              </a:rPr>
              <a:t>su daño firmando el acta convenio</a:t>
            </a:r>
            <a:r>
              <a:rPr lang="es-ES" sz="2000" dirty="0" smtClean="0">
                <a:latin typeface="Trebuchet MS" panose="020B0603020202020204" pitchFamily="34" charset="0"/>
              </a:rPr>
              <a:t>, en el que manifiesten dicho acuerdo, </a:t>
            </a:r>
            <a:r>
              <a:rPr lang="es-ES" sz="2000" dirty="0">
                <a:latin typeface="Trebuchet MS" panose="020B0603020202020204" pitchFamily="34" charset="0"/>
              </a:rPr>
              <a:t>ya que no existe técnica pericial </a:t>
            </a:r>
            <a:r>
              <a:rPr lang="es-ES" sz="2000" dirty="0" smtClean="0">
                <a:latin typeface="Trebuchet MS" panose="020B0603020202020204" pitchFamily="34" charset="0"/>
              </a:rPr>
              <a:t>que </a:t>
            </a:r>
            <a:r>
              <a:rPr lang="es-ES" sz="2000" dirty="0">
                <a:latin typeface="Trebuchet MS" panose="020B0603020202020204" pitchFamily="34" charset="0"/>
              </a:rPr>
              <a:t>permita saber cuál de los </a:t>
            </a:r>
            <a:r>
              <a:rPr lang="es-ES" sz="2000" dirty="0" smtClean="0">
                <a:latin typeface="Trebuchet MS" panose="020B0603020202020204" pitchFamily="34" charset="0"/>
              </a:rPr>
              <a:t>dos conductores </a:t>
            </a:r>
            <a:r>
              <a:rPr lang="es-ES" sz="2000" dirty="0">
                <a:latin typeface="Trebuchet MS" panose="020B0603020202020204" pitchFamily="34" charset="0"/>
              </a:rPr>
              <a:t>hizo caso omiso de la </a:t>
            </a:r>
            <a:r>
              <a:rPr lang="es-ES" sz="2000" dirty="0" smtClean="0">
                <a:latin typeface="Trebuchet MS" panose="020B0603020202020204" pitchFamily="34" charset="0"/>
              </a:rPr>
              <a:t>luz roja </a:t>
            </a:r>
            <a:r>
              <a:rPr lang="es-ES" sz="2000" dirty="0">
                <a:latin typeface="Trebuchet MS" panose="020B0603020202020204" pitchFamily="34" charset="0"/>
              </a:rPr>
              <a:t>del semáforo</a:t>
            </a:r>
            <a:r>
              <a:rPr lang="es-ES" sz="2000" dirty="0" smtClean="0">
                <a:latin typeface="Trebuchet MS" panose="020B0603020202020204" pitchFamily="34" charset="0"/>
              </a:rPr>
              <a:t>.</a:t>
            </a:r>
          </a:p>
          <a:p>
            <a:pPr algn="just"/>
            <a:endParaRPr lang="es-ES" sz="2000" dirty="0" smtClean="0">
              <a:latin typeface="Trebuchet MS" panose="020B0603020202020204" pitchFamily="34" charset="0"/>
            </a:endParaRPr>
          </a:p>
          <a:p>
            <a:pPr algn="just"/>
            <a:r>
              <a:rPr lang="es-ES" sz="2000" dirty="0">
                <a:latin typeface="Trebuchet MS" panose="020B0603020202020204" pitchFamily="34" charset="0"/>
              </a:rPr>
              <a:t>En caso de no llegar a ningún </a:t>
            </a:r>
            <a:r>
              <a:rPr lang="es-ES" sz="2000" dirty="0" smtClean="0">
                <a:latin typeface="Trebuchet MS" panose="020B0603020202020204" pitchFamily="34" charset="0"/>
              </a:rPr>
              <a:t>acuerdo </a:t>
            </a:r>
            <a:r>
              <a:rPr lang="es-ES" sz="2000" dirty="0" smtClean="0">
                <a:solidFill>
                  <a:srgbClr val="DD1B85"/>
                </a:solidFill>
                <a:latin typeface="Trebuchet MS" panose="020B0603020202020204" pitchFamily="34" charset="0"/>
              </a:rPr>
              <a:t>se </a:t>
            </a:r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iniciará el proceso legal en el </a:t>
            </a:r>
            <a:r>
              <a:rPr lang="es-ES" sz="2000" dirty="0" smtClean="0">
                <a:solidFill>
                  <a:srgbClr val="DD1B85"/>
                </a:solidFill>
                <a:latin typeface="Trebuchet MS" panose="020B0603020202020204" pitchFamily="34" charset="0"/>
              </a:rPr>
              <a:t>interés de </a:t>
            </a:r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hacer valer sus derechos, </a:t>
            </a:r>
            <a:r>
              <a:rPr lang="es-ES" sz="2000" dirty="0" smtClean="0">
                <a:solidFill>
                  <a:srgbClr val="DD1B85"/>
                </a:solidFill>
                <a:latin typeface="Trebuchet MS" panose="020B0603020202020204" pitchFamily="34" charset="0"/>
              </a:rPr>
              <a:t>sujetándose al </a:t>
            </a:r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dictamen de la autoridad. </a:t>
            </a:r>
            <a:r>
              <a:rPr lang="es-E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Deben ser </a:t>
            </a:r>
            <a:r>
              <a:rPr lang="es-ES" sz="2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informados de </a:t>
            </a:r>
            <a:r>
              <a:rPr lang="es-E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sus derechos y </a:t>
            </a:r>
            <a:r>
              <a:rPr lang="es-ES" sz="2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obligaciones en </a:t>
            </a:r>
            <a:r>
              <a:rPr lang="es-E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dicho proceso.</a:t>
            </a:r>
            <a:endParaRPr lang="es-MX" sz="20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7265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31863" y="236671"/>
            <a:ext cx="2004470" cy="209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spcBef>
                <a:spcPct val="0"/>
              </a:spcBef>
              <a:defRPr sz="2000" b="1" kern="1200">
                <a:solidFill>
                  <a:schemeClr val="accent5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MX" dirty="0"/>
              <a:t>AMIS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26739" y="148448"/>
            <a:ext cx="4208974" cy="391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400" dirty="0" smtClean="0">
                <a:solidFill>
                  <a:srgbClr val="595959"/>
                </a:solidFill>
                <a:latin typeface="Arial"/>
                <a:cs typeface="Arial"/>
              </a:rPr>
              <a:t>|   Origen de la guía de deslinde</a:t>
            </a:r>
            <a:endParaRPr lang="es-ES_tradnl" sz="14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03782" y="1491881"/>
            <a:ext cx="762101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Segoe UI" panose="020B0502040204020203" pitchFamily="34" charset="0"/>
                <a:cs typeface="Segoe UI" panose="020B0502040204020203" pitchFamily="34" charset="0"/>
              </a:rPr>
              <a:t>La idea </a:t>
            </a:r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original de este documento nace del sistema de ajuste </a:t>
            </a:r>
            <a:r>
              <a:rPr lang="es-ES" dirty="0" smtClean="0">
                <a:latin typeface="Segoe UI" panose="020B0502040204020203" pitchFamily="34" charset="0"/>
                <a:cs typeface="Segoe UI" panose="020B0502040204020203" pitchFamily="34" charset="0"/>
              </a:rPr>
              <a:t>español, el </a:t>
            </a:r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cual contempla un </a:t>
            </a:r>
            <a:r>
              <a:rPr lang="es-ES" dirty="0" smtClean="0">
                <a:solidFill>
                  <a:srgbClr val="DD1B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sistema ágil </a:t>
            </a:r>
            <a:r>
              <a:rPr lang="es-ES" dirty="0">
                <a:solidFill>
                  <a:srgbClr val="DD1B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deslinde o de ajuste</a:t>
            </a:r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, a través </a:t>
            </a:r>
            <a:r>
              <a:rPr lang="es-ES" dirty="0" smtClean="0">
                <a:latin typeface="Segoe UI" panose="020B0502040204020203" pitchFamily="34" charset="0"/>
                <a:cs typeface="Segoe UI" panose="020B0502040204020203" pitchFamily="34" charset="0"/>
              </a:rPr>
              <a:t>de una </a:t>
            </a:r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tabla de circunstancias que involucra las acciones de </a:t>
            </a:r>
            <a:r>
              <a:rPr lang="es-ES" dirty="0" smtClean="0">
                <a:latin typeface="Segoe UI" panose="020B0502040204020203" pitchFamily="34" charset="0"/>
                <a:cs typeface="Segoe UI" panose="020B0502040204020203" pitchFamily="34" charset="0"/>
              </a:rPr>
              <a:t>los conductores </a:t>
            </a:r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de dos o más vehículos y de la cual se deriva una matriz </a:t>
            </a:r>
            <a:r>
              <a:rPr lang="es-ES" dirty="0" smtClean="0">
                <a:latin typeface="Segoe UI" panose="020B0502040204020203" pitchFamily="34" charset="0"/>
                <a:cs typeface="Segoe UI" panose="020B0502040204020203" pitchFamily="34" charset="0"/>
              </a:rPr>
              <a:t>de responsabilidades </a:t>
            </a:r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que permite a través de dos variables (A y B</a:t>
            </a:r>
            <a:r>
              <a:rPr lang="es-ES" dirty="0" smtClean="0">
                <a:latin typeface="Segoe UI" panose="020B0502040204020203" pitchFamily="34" charset="0"/>
                <a:cs typeface="Segoe UI" panose="020B0502040204020203" pitchFamily="34" charset="0"/>
              </a:rPr>
              <a:t>), encontrar </a:t>
            </a:r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y asignar la </a:t>
            </a:r>
            <a:r>
              <a:rPr lang="es-ES" dirty="0">
                <a:solidFill>
                  <a:srgbClr val="DD1B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responsabilidad de forma técnica, legal y </a:t>
            </a:r>
            <a:r>
              <a:rPr lang="es-ES" dirty="0" smtClean="0">
                <a:solidFill>
                  <a:srgbClr val="DD1B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objetiva.</a:t>
            </a:r>
          </a:p>
          <a:p>
            <a:pPr algn="just"/>
            <a:endParaRPr lang="es-E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La diferencia principal con el proyecto original español, </a:t>
            </a:r>
            <a:r>
              <a:rPr lang="es-ES" dirty="0" smtClean="0">
                <a:latin typeface="Segoe UI" panose="020B0502040204020203" pitchFamily="34" charset="0"/>
                <a:cs typeface="Segoe UI" panose="020B0502040204020203" pitchFamily="34" charset="0"/>
              </a:rPr>
              <a:t>radica precisamente </a:t>
            </a:r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en la </a:t>
            </a:r>
            <a:r>
              <a:rPr lang="es-ES" dirty="0">
                <a:solidFill>
                  <a:srgbClr val="DD1B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elaboración de </a:t>
            </a:r>
            <a:r>
              <a:rPr lang="es-ES" dirty="0" smtClean="0">
                <a:solidFill>
                  <a:srgbClr val="DD1B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guía de deslinde</a:t>
            </a:r>
            <a:r>
              <a:rPr lang="es-ES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que además </a:t>
            </a:r>
            <a:r>
              <a:rPr lang="es-ES" dirty="0" smtClean="0">
                <a:latin typeface="Segoe UI" panose="020B0502040204020203" pitchFamily="34" charset="0"/>
                <a:cs typeface="Segoe UI" panose="020B0502040204020203" pitchFamily="34" charset="0"/>
              </a:rPr>
              <a:t>de contar </a:t>
            </a:r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con la </a:t>
            </a:r>
            <a:r>
              <a:rPr lang="es-ES" dirty="0">
                <a:solidFill>
                  <a:srgbClr val="DD1B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tabla de circunstancias y la matriz de </a:t>
            </a:r>
            <a:r>
              <a:rPr lang="es-ES" dirty="0" smtClean="0">
                <a:solidFill>
                  <a:srgbClr val="DD1B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responsabilidades</a:t>
            </a:r>
            <a:r>
              <a:rPr lang="es-ES" dirty="0" smtClean="0">
                <a:latin typeface="Segoe UI" panose="020B0502040204020203" pitchFamily="34" charset="0"/>
                <a:cs typeface="Segoe UI" panose="020B0502040204020203" pitchFamily="34" charset="0"/>
              </a:rPr>
              <a:t>, se </a:t>
            </a:r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han elaborado </a:t>
            </a:r>
            <a:r>
              <a:rPr lang="es-ES" dirty="0">
                <a:solidFill>
                  <a:srgbClr val="DD1B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diagramas</a:t>
            </a:r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 que ejemplifican algunas de las </a:t>
            </a:r>
            <a:r>
              <a:rPr lang="es-ES" dirty="0" smtClean="0">
                <a:latin typeface="Segoe UI" panose="020B0502040204020203" pitchFamily="34" charset="0"/>
                <a:cs typeface="Segoe UI" panose="020B0502040204020203" pitchFamily="34" charset="0"/>
              </a:rPr>
              <a:t>dinámicas de </a:t>
            </a:r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colisión resultantes, mencionando la </a:t>
            </a:r>
            <a:r>
              <a:rPr lang="es-ES" dirty="0" smtClean="0">
                <a:latin typeface="Segoe UI" panose="020B0502040204020203" pitchFamily="34" charset="0"/>
                <a:cs typeface="Segoe UI" panose="020B0502040204020203" pitchFamily="34" charset="0"/>
              </a:rPr>
              <a:t>responsabilidad correspondiente</a:t>
            </a:r>
            <a:endParaRPr lang="es-MX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7761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94211" y="247200"/>
            <a:ext cx="2897918" cy="136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spcBef>
                <a:spcPct val="0"/>
              </a:spcBef>
              <a:defRPr sz="2000" b="1" kern="1200">
                <a:solidFill>
                  <a:schemeClr val="accent5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MX" dirty="0" smtClean="0"/>
              <a:t>ACUERDO  15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04410" y="121983"/>
            <a:ext cx="4524667" cy="391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400" dirty="0" smtClean="0">
                <a:solidFill>
                  <a:srgbClr val="595959"/>
                </a:solidFill>
                <a:latin typeface="Arial"/>
                <a:cs typeface="Arial"/>
              </a:rPr>
              <a:t>|     26 Acuerdos</a:t>
            </a:r>
            <a:endParaRPr lang="es-ES_tradnl" sz="14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94211" y="1012723"/>
            <a:ext cx="729293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kern="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Cambios de Carril </a:t>
            </a:r>
            <a:endParaRPr lang="es-ES" sz="2000" b="1" kern="0" dirty="0" smtClean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es-ES" sz="2000" b="1" kern="0" dirty="0" smtClean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s-ES" sz="2000" dirty="0" smtClean="0">
                <a:latin typeface="Trebuchet MS" panose="020B0603020202020204" pitchFamily="34" charset="0"/>
              </a:rPr>
              <a:t>En </a:t>
            </a:r>
            <a:r>
              <a:rPr lang="es-ES" sz="2000" dirty="0">
                <a:latin typeface="Trebuchet MS" panose="020B0603020202020204" pitchFamily="34" charset="0"/>
              </a:rPr>
              <a:t>los hechos de tránsito donde la </a:t>
            </a:r>
            <a:r>
              <a:rPr lang="es-ES" sz="2000" dirty="0" smtClean="0">
                <a:latin typeface="Trebuchet MS" panose="020B0603020202020204" pitchFamily="34" charset="0"/>
              </a:rPr>
              <a:t>mecánica de </a:t>
            </a:r>
            <a:r>
              <a:rPr lang="es-ES" sz="2000" dirty="0">
                <a:latin typeface="Trebuchet MS" panose="020B0603020202020204" pitchFamily="34" charset="0"/>
              </a:rPr>
              <a:t>colisión resulte de un cambio </a:t>
            </a:r>
            <a:r>
              <a:rPr lang="es-ES" sz="2000" dirty="0" smtClean="0">
                <a:latin typeface="Trebuchet MS" panose="020B0603020202020204" pitchFamily="34" charset="0"/>
              </a:rPr>
              <a:t>de carril </a:t>
            </a:r>
            <a:r>
              <a:rPr lang="es-ES" sz="2000" dirty="0">
                <a:latin typeface="Trebuchet MS" panose="020B0603020202020204" pitchFamily="34" charset="0"/>
              </a:rPr>
              <a:t>y no hubiese determinación </a:t>
            </a:r>
            <a:r>
              <a:rPr lang="es-ES" sz="2000" dirty="0" smtClean="0">
                <a:latin typeface="Trebuchet MS" panose="020B0603020202020204" pitchFamily="34" charset="0"/>
              </a:rPr>
              <a:t>fehaciente de </a:t>
            </a:r>
            <a:r>
              <a:rPr lang="es-ES" sz="2000" dirty="0">
                <a:latin typeface="Trebuchet MS" panose="020B0603020202020204" pitchFamily="34" charset="0"/>
              </a:rPr>
              <a:t>la responsabilidad, los </a:t>
            </a:r>
            <a:r>
              <a:rPr lang="es-ES" sz="2000" dirty="0" smtClean="0">
                <a:latin typeface="Trebuchet MS" panose="020B0603020202020204" pitchFamily="34" charset="0"/>
              </a:rPr>
              <a:t>ajustadores </a:t>
            </a:r>
            <a:r>
              <a:rPr lang="es-ES" sz="2000" dirty="0" smtClean="0">
                <a:solidFill>
                  <a:srgbClr val="DD1B85"/>
                </a:solidFill>
                <a:latin typeface="Trebuchet MS" panose="020B0603020202020204" pitchFamily="34" charset="0"/>
              </a:rPr>
              <a:t>ofrecerán </a:t>
            </a:r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a los asegurados </a:t>
            </a:r>
            <a:r>
              <a:rPr lang="es-ES" sz="2000" dirty="0" smtClean="0">
                <a:solidFill>
                  <a:srgbClr val="DD1B85"/>
                </a:solidFill>
                <a:latin typeface="Trebuchet MS" panose="020B0603020202020204" pitchFamily="34" charset="0"/>
              </a:rPr>
              <a:t>quedarse cada quien con su daño</a:t>
            </a:r>
            <a:r>
              <a:rPr lang="es-ES" sz="2000" dirty="0" smtClean="0">
                <a:latin typeface="Trebuchet MS" panose="020B0603020202020204" pitchFamily="34" charset="0"/>
              </a:rPr>
              <a:t>.</a:t>
            </a:r>
            <a:endParaRPr lang="es-ES" sz="2000" dirty="0" smtClean="0">
              <a:latin typeface="Trebuchet MS" panose="020B0603020202020204" pitchFamily="34" charset="0"/>
            </a:endParaRPr>
          </a:p>
          <a:p>
            <a:pPr algn="just"/>
            <a:endParaRPr lang="es-ES" sz="2000" dirty="0" smtClean="0">
              <a:latin typeface="Trebuchet MS" panose="020B0603020202020204" pitchFamily="34" charset="0"/>
            </a:endParaRPr>
          </a:p>
          <a:p>
            <a:pPr algn="just"/>
            <a:r>
              <a:rPr lang="es-ES" sz="2000" dirty="0" smtClean="0">
                <a:latin typeface="Trebuchet MS" panose="020B0603020202020204" pitchFamily="34" charset="0"/>
              </a:rPr>
              <a:t>En caso de no aceptar ninguno de los dos la responsabilidad se deberá acudir ante un juez cívico o ministerio público para la determinación de la responsabilidad.</a:t>
            </a:r>
            <a:endParaRPr lang="es-ES" sz="2000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1297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94211" y="247200"/>
            <a:ext cx="2897918" cy="136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spcBef>
                <a:spcPct val="0"/>
              </a:spcBef>
              <a:defRPr sz="2000" b="1" kern="1200">
                <a:solidFill>
                  <a:schemeClr val="accent5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MX" dirty="0" smtClean="0"/>
              <a:t>ACUERDO  16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04410" y="121983"/>
            <a:ext cx="4524667" cy="391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400" dirty="0" smtClean="0">
                <a:solidFill>
                  <a:srgbClr val="595959"/>
                </a:solidFill>
                <a:latin typeface="Arial"/>
                <a:cs typeface="Arial"/>
              </a:rPr>
              <a:t>|     26 Acuerdos</a:t>
            </a:r>
            <a:endParaRPr lang="es-ES_tradnl" sz="14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494212" y="1144265"/>
            <a:ext cx="7764886" cy="4797768"/>
            <a:chOff x="457211" y="1054794"/>
            <a:chExt cx="9213262" cy="5031000"/>
          </a:xfrm>
        </p:grpSpPr>
        <p:sp>
          <p:nvSpPr>
            <p:cNvPr id="7" name="Rectángulo 6"/>
            <p:cNvSpPr/>
            <p:nvPr/>
          </p:nvSpPr>
          <p:spPr>
            <a:xfrm>
              <a:off x="457211" y="1054794"/>
              <a:ext cx="9129239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b="1" kern="0" dirty="0">
                  <a:solidFill>
                    <a:srgbClr val="7030A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Alcances </a:t>
              </a:r>
              <a:r>
                <a:rPr lang="es-ES" b="1" kern="0" dirty="0" smtClean="0">
                  <a:solidFill>
                    <a:srgbClr val="7030A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múltiples</a:t>
              </a:r>
            </a:p>
            <a:p>
              <a:pPr algn="just"/>
              <a:endParaRPr lang="es-MX" b="1" kern="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just"/>
              <a:r>
                <a:rPr lang="es-ES" b="1" dirty="0" smtClean="0">
                  <a:solidFill>
                    <a:srgbClr val="DD1B85"/>
                  </a:solidFill>
                  <a:latin typeface="Trebuchet MS" panose="020B0603020202020204" pitchFamily="34" charset="0"/>
                </a:rPr>
                <a:t>Descripción</a:t>
              </a:r>
              <a:r>
                <a:rPr lang="es-ES" dirty="0" smtClean="0">
                  <a:latin typeface="Trebuchet MS" panose="020B0603020202020204" pitchFamily="34" charset="0"/>
                </a:rPr>
                <a:t> 	Alcance tras alcance</a:t>
              </a:r>
            </a:p>
            <a:p>
              <a:pPr algn="just"/>
              <a:r>
                <a:rPr lang="es-ES" b="1" dirty="0" smtClean="0">
                  <a:solidFill>
                    <a:srgbClr val="DD1B85"/>
                  </a:solidFill>
                  <a:latin typeface="Trebuchet MS" panose="020B0603020202020204" pitchFamily="34" charset="0"/>
                </a:rPr>
                <a:t>Responsabilidad</a:t>
              </a:r>
              <a:r>
                <a:rPr lang="es-ES" dirty="0" smtClean="0">
                  <a:latin typeface="Trebuchet MS" panose="020B0603020202020204" pitchFamily="34" charset="0"/>
                </a:rPr>
                <a:t> </a:t>
              </a:r>
              <a:r>
                <a:rPr lang="es-ES" dirty="0">
                  <a:latin typeface="Trebuchet MS" panose="020B0603020202020204" pitchFamily="34" charset="0"/>
                </a:rPr>
                <a:t>El vehículo B es </a:t>
              </a:r>
              <a:r>
                <a:rPr lang="es-ES" dirty="0" smtClean="0">
                  <a:latin typeface="Trebuchet MS" panose="020B0603020202020204" pitchFamily="34" charset="0"/>
                </a:rPr>
                <a:t>responsable del </a:t>
              </a:r>
              <a:r>
                <a:rPr lang="es-ES" dirty="0">
                  <a:latin typeface="Trebuchet MS" panose="020B0603020202020204" pitchFamily="34" charset="0"/>
                </a:rPr>
                <a:t>golpe entre B y C, y el </a:t>
              </a:r>
              <a:r>
                <a:rPr lang="es-ES" dirty="0" smtClean="0">
                  <a:latin typeface="Trebuchet MS" panose="020B0603020202020204" pitchFamily="34" charset="0"/>
                </a:rPr>
                <a:t>vehículo A </a:t>
              </a:r>
              <a:r>
                <a:rPr lang="es-ES" dirty="0">
                  <a:latin typeface="Trebuchet MS" panose="020B0603020202020204" pitchFamily="34" charset="0"/>
                </a:rPr>
                <a:t>es responsable del golpe entre A </a:t>
              </a:r>
              <a:r>
                <a:rPr lang="es-ES" dirty="0" smtClean="0">
                  <a:latin typeface="Trebuchet MS" panose="020B0603020202020204" pitchFamily="34" charset="0"/>
                </a:rPr>
                <a:t>y B</a:t>
              </a:r>
              <a:r>
                <a:rPr lang="es-ES" dirty="0">
                  <a:latin typeface="Trebuchet MS" panose="020B0603020202020204" pitchFamily="34" charset="0"/>
                </a:rPr>
                <a:t>, debido a que ninguno de los dos </a:t>
              </a:r>
              <a:r>
                <a:rPr lang="es-ES" dirty="0" smtClean="0">
                  <a:latin typeface="Trebuchet MS" panose="020B0603020202020204" pitchFamily="34" charset="0"/>
                </a:rPr>
                <a:t>conservó la </a:t>
              </a:r>
              <a:r>
                <a:rPr lang="es-ES" dirty="0">
                  <a:latin typeface="Trebuchet MS" panose="020B0603020202020204" pitchFamily="34" charset="0"/>
                </a:rPr>
                <a:t>distancia suficiente para </a:t>
              </a:r>
              <a:r>
                <a:rPr lang="es-ES" dirty="0" smtClean="0">
                  <a:latin typeface="Trebuchet MS" panose="020B0603020202020204" pitchFamily="34" charset="0"/>
                </a:rPr>
                <a:t>garantizar la detención </a:t>
              </a:r>
              <a:r>
                <a:rPr lang="es-ES" dirty="0">
                  <a:latin typeface="Trebuchet MS" panose="020B0603020202020204" pitchFamily="34" charset="0"/>
                </a:rPr>
                <a:t>oportuna.</a:t>
              </a:r>
            </a:p>
            <a:p>
              <a:pPr algn="just"/>
              <a:endParaRPr lang="es-ES" dirty="0">
                <a:latin typeface="Trebuchet MS" panose="020B0603020202020204" pitchFamily="34" charset="0"/>
              </a:endParaRPr>
            </a:p>
            <a:p>
              <a:pPr algn="just"/>
              <a:endParaRPr lang="es-ES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457211" y="3419544"/>
              <a:ext cx="912923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b="1" dirty="0" smtClean="0">
                  <a:solidFill>
                    <a:srgbClr val="DD1B85"/>
                  </a:solidFill>
                  <a:latin typeface="Trebuchet MS" panose="020B0603020202020204" pitchFamily="34" charset="0"/>
                </a:rPr>
                <a:t>Descripción</a:t>
              </a:r>
              <a:r>
                <a:rPr lang="es-ES" dirty="0" smtClean="0">
                  <a:latin typeface="Trebuchet MS" panose="020B0603020202020204" pitchFamily="34" charset="0"/>
                </a:rPr>
                <a:t> 	Alcance </a:t>
              </a:r>
              <a:r>
                <a:rPr lang="es-ES" dirty="0">
                  <a:latin typeface="Trebuchet MS" panose="020B0603020202020204" pitchFamily="34" charset="0"/>
                </a:rPr>
                <a:t>con </a:t>
              </a:r>
              <a:r>
                <a:rPr lang="es-ES" dirty="0" smtClean="0">
                  <a:latin typeface="Trebuchet MS" panose="020B0603020202020204" pitchFamily="34" charset="0"/>
                </a:rPr>
                <a:t>proyección</a:t>
              </a:r>
              <a:endParaRPr lang="es-ES" dirty="0">
                <a:latin typeface="Trebuchet MS" panose="020B0603020202020204" pitchFamily="34" charset="0"/>
              </a:endParaRPr>
            </a:p>
            <a:p>
              <a:pPr algn="just"/>
              <a:r>
                <a:rPr lang="es-ES" b="1" dirty="0" smtClean="0">
                  <a:solidFill>
                    <a:srgbClr val="DD1B85"/>
                  </a:solidFill>
                  <a:latin typeface="Trebuchet MS" panose="020B0603020202020204" pitchFamily="34" charset="0"/>
                </a:rPr>
                <a:t>Responsabilidad</a:t>
              </a:r>
              <a:r>
                <a:rPr lang="es-ES" dirty="0" smtClean="0">
                  <a:latin typeface="Trebuchet MS" panose="020B0603020202020204" pitchFamily="34" charset="0"/>
                </a:rPr>
                <a:t> </a:t>
              </a:r>
              <a:r>
                <a:rPr lang="es-ES" dirty="0">
                  <a:latin typeface="Trebuchet MS" panose="020B0603020202020204" pitchFamily="34" charset="0"/>
                </a:rPr>
                <a:t>El vehículo A es responsable del golpe entre A y B y el vehículo A también es responsable del golpe ente B y C, debido a que no conservó la distancia suficiente para garantizar la detención oportuna</a:t>
              </a:r>
              <a:r>
                <a:rPr lang="es-ES" dirty="0" smtClean="0">
                  <a:latin typeface="Trebuchet MS" panose="020B0603020202020204" pitchFamily="34" charset="0"/>
                </a:rPr>
                <a:t>.</a:t>
              </a:r>
              <a:endParaRPr lang="es-ES" dirty="0">
                <a:latin typeface="Trebuchet MS" panose="020B0603020202020204" pitchFamily="34" charset="0"/>
              </a:endParaRPr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467032" y="1360595"/>
              <a:ext cx="2236096" cy="651520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679467" y="3177306"/>
              <a:ext cx="2106787" cy="611938"/>
            </a:xfrm>
            <a:prstGeom prst="rect">
              <a:avLst/>
            </a:prstGeom>
          </p:spPr>
        </p:pic>
        <p:sp>
          <p:nvSpPr>
            <p:cNvPr id="11" name="Rectángulo 10"/>
            <p:cNvSpPr/>
            <p:nvPr/>
          </p:nvSpPr>
          <p:spPr>
            <a:xfrm>
              <a:off x="457211" y="4885465"/>
              <a:ext cx="921326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>
                  <a:solidFill>
                    <a:srgbClr val="DD1B85"/>
                  </a:solidFill>
                </a:rPr>
                <a:t>Sustento</a:t>
              </a:r>
              <a:r>
                <a:rPr lang="es-ES" dirty="0"/>
                <a:t> </a:t>
              </a:r>
              <a:endParaRPr lang="es-ES" dirty="0" smtClean="0"/>
            </a:p>
            <a:p>
              <a:pPr algn="just"/>
              <a:r>
                <a:rPr lang="es-ES" dirty="0">
                  <a:latin typeface="Trebuchet MS" panose="020B0603020202020204" pitchFamily="34" charset="0"/>
                </a:rPr>
                <a:t>Circular en el sentido que indique la vialidad, conservando la distancia necesaria respecto al vehículo que le preceda, que garantice la detención oportuna en los casos que éste frene intempestivamente.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72155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94211" y="247200"/>
            <a:ext cx="2897918" cy="136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spcBef>
                <a:spcPct val="0"/>
              </a:spcBef>
              <a:defRPr sz="2000" b="1" kern="1200">
                <a:solidFill>
                  <a:schemeClr val="accent5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MX" dirty="0" smtClean="0"/>
              <a:t>ACUERDO  17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04410" y="121983"/>
            <a:ext cx="4524667" cy="391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400" dirty="0" smtClean="0">
                <a:solidFill>
                  <a:srgbClr val="595959"/>
                </a:solidFill>
                <a:latin typeface="Arial"/>
                <a:cs typeface="Arial"/>
              </a:rPr>
              <a:t>|     26 Acuerdos</a:t>
            </a:r>
            <a:endParaRPr lang="es-ES_tradnl" sz="14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94211" y="1459073"/>
            <a:ext cx="71454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Trebuchet MS" panose="020B0603020202020204" pitchFamily="34" charset="0"/>
              </a:rPr>
              <a:t>En los cruceros regidos por semáforos en donde al menos uno de ellos no está operando correctamente (apagado, descompuesto, volteado, caído o las luces no regulen el paso) para el deslinde de responsabilidad aplicarán las </a:t>
            </a:r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reglas de crucero</a:t>
            </a:r>
            <a:r>
              <a:rPr lang="es-ES" sz="2000" dirty="0" smtClean="0">
                <a:latin typeface="Trebuchet MS" panose="020B0603020202020204" pitchFamily="34" charset="0"/>
              </a:rPr>
              <a:t>.</a:t>
            </a:r>
          </a:p>
          <a:p>
            <a:pPr algn="just"/>
            <a:endParaRPr lang="es-ES" sz="2000" dirty="0" smtClean="0">
              <a:latin typeface="Trebuchet MS" panose="020B0603020202020204" pitchFamily="34" charset="0"/>
            </a:endParaRPr>
          </a:p>
          <a:p>
            <a:pPr algn="just"/>
            <a:endParaRPr lang="es-ES" sz="2000" dirty="0">
              <a:latin typeface="Trebuchet MS" panose="020B060302020202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52718" y="3705842"/>
            <a:ext cx="2676639" cy="260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832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94211" y="247200"/>
            <a:ext cx="2897918" cy="136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spcBef>
                <a:spcPct val="0"/>
              </a:spcBef>
              <a:defRPr sz="2000" b="1" kern="1200">
                <a:solidFill>
                  <a:schemeClr val="accent5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MX" dirty="0" smtClean="0"/>
              <a:t>ACUERDO  18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04410" y="121983"/>
            <a:ext cx="4524667" cy="391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400" dirty="0" smtClean="0">
                <a:solidFill>
                  <a:srgbClr val="595959"/>
                </a:solidFill>
                <a:latin typeface="Arial"/>
                <a:cs typeface="Arial"/>
              </a:rPr>
              <a:t>|     26 Acuerdos</a:t>
            </a:r>
            <a:endParaRPr lang="es-ES_tradnl" sz="14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94211" y="1942195"/>
            <a:ext cx="73783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Trebuchet MS" panose="020B0603020202020204" pitchFamily="34" charset="0"/>
              </a:rPr>
              <a:t>En los estados donde el crucero </a:t>
            </a:r>
            <a:r>
              <a:rPr lang="es-ES" sz="2000" dirty="0" smtClean="0">
                <a:latin typeface="Trebuchet MS" panose="020B0603020202020204" pitchFamily="34" charset="0"/>
              </a:rPr>
              <a:t>indique paso </a:t>
            </a:r>
            <a:r>
              <a:rPr lang="es-ES" sz="2000" dirty="0">
                <a:latin typeface="Trebuchet MS" panose="020B0603020202020204" pitchFamily="34" charset="0"/>
              </a:rPr>
              <a:t>uno a uno, se considerará </a:t>
            </a:r>
            <a:r>
              <a:rPr lang="es-ES" sz="2000" dirty="0" smtClean="0">
                <a:latin typeface="Trebuchet MS" panose="020B0603020202020204" pitchFamily="34" charset="0"/>
              </a:rPr>
              <a:t>las preferencias </a:t>
            </a:r>
            <a:r>
              <a:rPr lang="es-ES" sz="2000" dirty="0">
                <a:latin typeface="Trebuchet MS" panose="020B0603020202020204" pitchFamily="34" charset="0"/>
              </a:rPr>
              <a:t>del crucero por </a:t>
            </a:r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vista a la </a:t>
            </a:r>
            <a:r>
              <a:rPr lang="es-ES" sz="2000" dirty="0" smtClean="0">
                <a:solidFill>
                  <a:srgbClr val="DD1B85"/>
                </a:solidFill>
                <a:latin typeface="Trebuchet MS" panose="020B0603020202020204" pitchFamily="34" charset="0"/>
              </a:rPr>
              <a:t>derecha y/o </a:t>
            </a:r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amplitud</a:t>
            </a:r>
            <a:r>
              <a:rPr lang="es-ES" sz="2000" dirty="0">
                <a:latin typeface="Trebuchet MS" panose="020B0603020202020204" pitchFamily="34" charset="0"/>
              </a:rPr>
              <a:t>, para el deslinde </a:t>
            </a:r>
            <a:r>
              <a:rPr lang="es-ES" sz="2000" dirty="0" smtClean="0">
                <a:latin typeface="Trebuchet MS" panose="020B0603020202020204" pitchFamily="34" charset="0"/>
              </a:rPr>
              <a:t>de responsabilidad</a:t>
            </a:r>
            <a:r>
              <a:rPr lang="es-ES" sz="2000" dirty="0">
                <a:latin typeface="Trebuchet MS" panose="020B0603020202020204" pitchFamily="34" charset="0"/>
              </a:rPr>
              <a:t>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41523" y="3620551"/>
            <a:ext cx="2662504" cy="243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744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94211" y="247200"/>
            <a:ext cx="2897918" cy="136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spcBef>
                <a:spcPct val="0"/>
              </a:spcBef>
              <a:defRPr sz="2000" b="1" kern="1200">
                <a:solidFill>
                  <a:schemeClr val="accent5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MX" dirty="0" smtClean="0"/>
              <a:t>ACUERDO  19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04410" y="121983"/>
            <a:ext cx="4524667" cy="391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400" dirty="0" smtClean="0">
                <a:solidFill>
                  <a:srgbClr val="595959"/>
                </a:solidFill>
                <a:latin typeface="Arial"/>
                <a:cs typeface="Arial"/>
              </a:rPr>
              <a:t>|     26 Acuerdos</a:t>
            </a:r>
            <a:endParaRPr lang="es-ES_tradnl" sz="14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94211" y="2156945"/>
            <a:ext cx="77224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Trebuchet MS" panose="020B0603020202020204" pitchFamily="34" charset="0"/>
              </a:rPr>
              <a:t>Para los Municipios que en su Reglamento de Tránsito y/o Ley de Movilidad, se contrapongan con el acuerdo anterior, </a:t>
            </a:r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se determinará la responsabilidad de conformidad a lo estipulado en la legislación local</a:t>
            </a:r>
            <a:r>
              <a:rPr lang="es-ES" sz="2000" dirty="0">
                <a:latin typeface="Trebuchet MS" panose="020B06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43742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94211" y="247200"/>
            <a:ext cx="2897918" cy="136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spcBef>
                <a:spcPct val="0"/>
              </a:spcBef>
              <a:defRPr sz="2000" b="1" kern="1200">
                <a:solidFill>
                  <a:schemeClr val="accent5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MX" dirty="0" smtClean="0"/>
              <a:t>ACUERDO  20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04410" y="121983"/>
            <a:ext cx="4524667" cy="391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400" dirty="0" smtClean="0">
                <a:solidFill>
                  <a:srgbClr val="595959"/>
                </a:solidFill>
                <a:latin typeface="Arial"/>
                <a:cs typeface="Arial"/>
              </a:rPr>
              <a:t>|     26 Acuerdos</a:t>
            </a:r>
            <a:endParaRPr lang="es-ES_tradnl" sz="14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991" y="3989807"/>
            <a:ext cx="3615300" cy="13494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94211" y="1589867"/>
            <a:ext cx="73910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Trebuchet MS" panose="020B0603020202020204" pitchFamily="34" charset="0"/>
              </a:rPr>
              <a:t>Para efectos de esta Guía, </a:t>
            </a:r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la señal de precaución se considera restrictiva </a:t>
            </a:r>
            <a:r>
              <a:rPr lang="es-ES" sz="2000" dirty="0">
                <a:latin typeface="Trebuchet MS" panose="020B0603020202020204" pitchFamily="34" charset="0"/>
              </a:rPr>
              <a:t>siempre y cuando en el crucero no exista una señal de </a:t>
            </a:r>
            <a:r>
              <a:rPr lang="es-ES" sz="2000" b="1" dirty="0">
                <a:solidFill>
                  <a:srgbClr val="7030A0"/>
                </a:solidFill>
                <a:latin typeface="Trebuchet MS" panose="020B0603020202020204" pitchFamily="34" charset="0"/>
              </a:rPr>
              <a:t>“ALTO” o “CEDA EL PASO”</a:t>
            </a:r>
            <a:r>
              <a:rPr lang="es-ES" sz="2000" dirty="0">
                <a:latin typeface="Trebuchet MS" panose="020B0603020202020204" pitchFamily="34" charset="0"/>
              </a:rPr>
              <a:t> que regule la circulación. Ningún otro señalamiento preventivo tendrá este efecto.</a:t>
            </a:r>
          </a:p>
        </p:txBody>
      </p:sp>
    </p:spTree>
    <p:extLst>
      <p:ext uri="{BB962C8B-B14F-4D97-AF65-F5344CB8AC3E}">
        <p14:creationId xmlns:p14="http://schemas.microsoft.com/office/powerpoint/2010/main" val="11026889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94211" y="247200"/>
            <a:ext cx="2897918" cy="136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spcBef>
                <a:spcPct val="0"/>
              </a:spcBef>
              <a:defRPr sz="2000" b="1" kern="1200">
                <a:solidFill>
                  <a:schemeClr val="accent5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MX" dirty="0" smtClean="0"/>
              <a:t>ACUERDO  21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04410" y="121983"/>
            <a:ext cx="4524667" cy="391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400" dirty="0" smtClean="0">
                <a:solidFill>
                  <a:srgbClr val="595959"/>
                </a:solidFill>
                <a:latin typeface="Arial"/>
                <a:cs typeface="Arial"/>
              </a:rPr>
              <a:t>|     26 Acuerdos</a:t>
            </a:r>
            <a:endParaRPr lang="es-ES_tradnl" sz="14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94211" y="1474838"/>
            <a:ext cx="74600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Trebuchet MS" panose="020B0603020202020204" pitchFamily="34" charset="0"/>
              </a:rPr>
              <a:t>Las calles donde no existan señalamientos que indiquen circulación de la vía, los ajustadores deberán recorrer el arroyo en ambos sentidos ubicando las esquinas próximas si existe señalamiento, se sujetarán a éste, </a:t>
            </a:r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en caso contrario se considerará una doble circulación.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75819" y="3986878"/>
            <a:ext cx="2205838" cy="187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574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94211" y="247200"/>
            <a:ext cx="2897918" cy="136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spcBef>
                <a:spcPct val="0"/>
              </a:spcBef>
              <a:defRPr sz="2000" b="1" kern="1200">
                <a:solidFill>
                  <a:schemeClr val="accent5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MX" dirty="0" smtClean="0"/>
              <a:t>ACUERDO  22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04410" y="121983"/>
            <a:ext cx="4524667" cy="391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400" dirty="0" smtClean="0">
                <a:solidFill>
                  <a:srgbClr val="595959"/>
                </a:solidFill>
                <a:latin typeface="Arial"/>
                <a:cs typeface="Arial"/>
              </a:rPr>
              <a:t>|     26 Acuerdos</a:t>
            </a:r>
            <a:endParaRPr lang="es-ES_tradnl" sz="14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94211" y="1434514"/>
            <a:ext cx="731260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Trebuchet MS" panose="020B0603020202020204" pitchFamily="34" charset="0"/>
              </a:rPr>
              <a:t>Si se suscitan 2 eventos distintos con los mismos vehículos asegurados, el responsable de ambos siniestros es el mismo y los daños son ocasionados en las mismas partes del vehículo, </a:t>
            </a:r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procede la entrega de una sola orden SIPAC o tradicional</a:t>
            </a:r>
            <a:r>
              <a:rPr lang="es-ES" sz="2000" dirty="0">
                <a:latin typeface="Trebuchet MS" panose="020B0603020202020204" pitchFamily="34" charset="0"/>
              </a:rPr>
              <a:t>, según corresponda.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97395" y="3986878"/>
            <a:ext cx="3821780" cy="156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187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94211" y="247200"/>
            <a:ext cx="2897918" cy="136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spcBef>
                <a:spcPct val="0"/>
              </a:spcBef>
              <a:defRPr sz="2000" b="1" kern="1200">
                <a:solidFill>
                  <a:schemeClr val="accent5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MX" dirty="0" smtClean="0"/>
              <a:t>ACUERDO  23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04410" y="121983"/>
            <a:ext cx="4524667" cy="391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400" dirty="0" smtClean="0">
                <a:solidFill>
                  <a:srgbClr val="595959"/>
                </a:solidFill>
                <a:latin typeface="Arial"/>
                <a:cs typeface="Arial"/>
              </a:rPr>
              <a:t>|     26 Acuerdos</a:t>
            </a:r>
            <a:endParaRPr lang="es-ES_tradnl" sz="14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94211" y="1213716"/>
            <a:ext cx="71820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Es responsable el vehículo que circula entre carriles </a:t>
            </a:r>
            <a:r>
              <a:rPr lang="es-ES" sz="2000" dirty="0">
                <a:latin typeface="Trebuchet MS" panose="020B0603020202020204" pitchFamily="34" charset="0"/>
              </a:rPr>
              <a:t>(moto), toda vez que el hecho ofrece forma de comprobación fehaciente de la maniobra incorrecta al existir una proyección contra otro auto al momento de la colisión o de la apertura de puerta. </a:t>
            </a:r>
            <a:endParaRPr lang="es-ES" sz="2000" dirty="0" smtClean="0">
              <a:latin typeface="Trebuchet MS" panose="020B0603020202020204" pitchFamily="34" charset="0"/>
            </a:endParaRPr>
          </a:p>
          <a:p>
            <a:pPr algn="just"/>
            <a:endParaRPr lang="es-ES" sz="2000" dirty="0">
              <a:latin typeface="Trebuchet MS" panose="020B0603020202020204" pitchFamily="34" charset="0"/>
            </a:endParaRPr>
          </a:p>
          <a:p>
            <a:pPr algn="just"/>
            <a:r>
              <a:rPr lang="es-ES" sz="2000" dirty="0">
                <a:latin typeface="Trebuchet MS" panose="020B0603020202020204" pitchFamily="34" charset="0"/>
              </a:rPr>
              <a:t>En caso de no existir proyección, </a:t>
            </a:r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la declaración del conductor del vehículo</a:t>
            </a:r>
            <a:r>
              <a:rPr lang="es-ES" sz="2000" dirty="0">
                <a:latin typeface="Trebuchet MS" panose="020B0603020202020204" pitchFamily="34" charset="0"/>
              </a:rPr>
              <a:t> (moto), será elemento contundente para el cobro o pago correspondiente.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46323" y="4449223"/>
            <a:ext cx="2674374" cy="186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51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94211" y="247200"/>
            <a:ext cx="2897918" cy="136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spcBef>
                <a:spcPct val="0"/>
              </a:spcBef>
              <a:defRPr sz="2000" b="1" kern="1200">
                <a:solidFill>
                  <a:schemeClr val="accent5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MX" dirty="0" smtClean="0"/>
              <a:t>ACUERDO  24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04410" y="121983"/>
            <a:ext cx="4524667" cy="391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400" dirty="0" smtClean="0">
                <a:solidFill>
                  <a:srgbClr val="595959"/>
                </a:solidFill>
                <a:latin typeface="Arial"/>
                <a:cs typeface="Arial"/>
              </a:rPr>
              <a:t>|     26 Acuerdos</a:t>
            </a:r>
            <a:endParaRPr lang="es-ES_tradnl" sz="14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54067" y="2437479"/>
            <a:ext cx="76027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Trebuchet MS" panose="020B0603020202020204" pitchFamily="34" charset="0"/>
              </a:rPr>
              <a:t>En todos los casos en donde una </a:t>
            </a:r>
            <a:r>
              <a:rPr lang="es-ES" sz="2000" dirty="0" smtClean="0">
                <a:latin typeface="Trebuchet MS" panose="020B0603020202020204" pitchFamily="34" charset="0"/>
              </a:rPr>
              <a:t>compañía decide </a:t>
            </a:r>
            <a:r>
              <a:rPr lang="es-ES" sz="2000" dirty="0">
                <a:latin typeface="Trebuchet MS" panose="020B0603020202020204" pitchFamily="34" charset="0"/>
              </a:rPr>
              <a:t>entregar un documento </a:t>
            </a:r>
            <a:r>
              <a:rPr lang="es-ES" sz="2000" dirty="0" smtClean="0">
                <a:latin typeface="Trebuchet MS" panose="020B0603020202020204" pitchFamily="34" charset="0"/>
              </a:rPr>
              <a:t>de pago </a:t>
            </a:r>
            <a:r>
              <a:rPr lang="es-ES" sz="2000" dirty="0">
                <a:latin typeface="Trebuchet MS" panose="020B0603020202020204" pitchFamily="34" charset="0"/>
              </a:rPr>
              <a:t>en razón de la naturaleza de </a:t>
            </a:r>
            <a:r>
              <a:rPr lang="es-ES" sz="2000" dirty="0" smtClean="0">
                <a:latin typeface="Trebuchet MS" panose="020B0603020202020204" pitchFamily="34" charset="0"/>
              </a:rPr>
              <a:t>su cliente</a:t>
            </a:r>
            <a:r>
              <a:rPr lang="es-ES" sz="2000" dirty="0">
                <a:latin typeface="Trebuchet MS" panose="020B0603020202020204" pitchFamily="34" charset="0"/>
              </a:rPr>
              <a:t>, condición del siniestro, </a:t>
            </a:r>
            <a:r>
              <a:rPr lang="es-ES" sz="2000" dirty="0" smtClean="0">
                <a:latin typeface="Trebuchet MS" panose="020B0603020202020204" pitchFamily="34" charset="0"/>
              </a:rPr>
              <a:t>beneficio comercial</a:t>
            </a:r>
            <a:r>
              <a:rPr lang="es-ES" sz="2000" dirty="0">
                <a:latin typeface="Trebuchet MS" panose="020B0603020202020204" pitchFamily="34" charset="0"/>
              </a:rPr>
              <a:t>, condición especial, etc. </a:t>
            </a:r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Se </a:t>
            </a:r>
            <a:r>
              <a:rPr lang="es-ES" sz="2000" dirty="0" smtClean="0">
                <a:solidFill>
                  <a:srgbClr val="DD1B85"/>
                </a:solidFill>
                <a:latin typeface="Trebuchet MS" panose="020B0603020202020204" pitchFamily="34" charset="0"/>
              </a:rPr>
              <a:t>tendrá como </a:t>
            </a:r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resuelto el siniestro y </a:t>
            </a:r>
            <a:r>
              <a:rPr lang="es-ES" sz="2000" dirty="0" smtClean="0">
                <a:solidFill>
                  <a:srgbClr val="DD1B85"/>
                </a:solidFill>
                <a:latin typeface="Trebuchet MS" panose="020B0603020202020204" pitchFamily="34" charset="0"/>
              </a:rPr>
              <a:t>que asume </a:t>
            </a:r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el costo del mismo</a:t>
            </a:r>
            <a:r>
              <a:rPr lang="es-ES" sz="2000" dirty="0">
                <a:latin typeface="Trebuchet MS" panose="020B0603020202020204" pitchFamily="34" charset="0"/>
              </a:rPr>
              <a:t> no tendrá </a:t>
            </a:r>
            <a:r>
              <a:rPr lang="es-ES" sz="2000" dirty="0" smtClean="0">
                <a:latin typeface="Trebuchet MS" panose="020B0603020202020204" pitchFamily="34" charset="0"/>
              </a:rPr>
              <a:t>el derecho </a:t>
            </a:r>
            <a:r>
              <a:rPr lang="es-ES" sz="2000" dirty="0">
                <a:latin typeface="Trebuchet MS" panose="020B0603020202020204" pitchFamily="34" charset="0"/>
              </a:rPr>
              <a:t>de repetir contra la otra </a:t>
            </a:r>
            <a:r>
              <a:rPr lang="es-ES" sz="2000" dirty="0" smtClean="0">
                <a:latin typeface="Trebuchet MS" panose="020B0603020202020204" pitchFamily="34" charset="0"/>
              </a:rPr>
              <a:t>compañía o </a:t>
            </a:r>
            <a:r>
              <a:rPr lang="es-ES" sz="2000" dirty="0">
                <a:latin typeface="Trebuchet MS" panose="020B0603020202020204" pitchFamily="34" charset="0"/>
              </a:rPr>
              <a:t>su cliente aun cuando no sea </a:t>
            </a:r>
            <a:r>
              <a:rPr lang="es-ES" sz="2000" dirty="0" smtClean="0">
                <a:latin typeface="Trebuchet MS" panose="020B0603020202020204" pitchFamily="34" charset="0"/>
              </a:rPr>
              <a:t>responsable del </a:t>
            </a:r>
            <a:r>
              <a:rPr lang="es-ES" sz="2000" dirty="0">
                <a:latin typeface="Trebuchet MS" panose="020B0603020202020204" pitchFamily="34" charset="0"/>
              </a:rPr>
              <a:t>hecho dándose </a:t>
            </a:r>
            <a:r>
              <a:rPr lang="es-ES" sz="2000" dirty="0" smtClean="0">
                <a:latin typeface="Trebuchet MS" panose="020B0603020202020204" pitchFamily="34" charset="0"/>
              </a:rPr>
              <a:t>por finiquitado </a:t>
            </a:r>
            <a:r>
              <a:rPr lang="es-ES" sz="2000" dirty="0">
                <a:latin typeface="Trebuchet MS" panose="020B0603020202020204" pitchFamily="34" charset="0"/>
              </a:rPr>
              <a:t>el siniestro.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94211" y="1420545"/>
            <a:ext cx="76626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kern="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Aplicación de pagos especiales por condiciones de pólizas.</a:t>
            </a:r>
            <a:endParaRPr lang="es-MX" b="1" kern="0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9739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84379" y="247200"/>
            <a:ext cx="2897918" cy="136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spcBef>
                <a:spcPct val="0"/>
              </a:spcBef>
              <a:defRPr sz="2000" b="1" kern="1200">
                <a:solidFill>
                  <a:schemeClr val="accent5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MX" dirty="0" smtClean="0"/>
              <a:t>GUIA DE DESLINDE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75668" y="109456"/>
            <a:ext cx="4524667" cy="391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400" dirty="0" smtClean="0">
                <a:solidFill>
                  <a:srgbClr val="595959"/>
                </a:solidFill>
                <a:latin typeface="Arial"/>
                <a:cs typeface="Arial"/>
              </a:rPr>
              <a:t>|   Tabla de circunstancias y Matriz de responsabilidad</a:t>
            </a:r>
            <a:endParaRPr lang="es-ES_tradnl" sz="14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94" y="1122729"/>
            <a:ext cx="4076594" cy="541661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3052" y="1278192"/>
            <a:ext cx="3484061" cy="50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131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94211" y="247200"/>
            <a:ext cx="2897918" cy="136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spcBef>
                <a:spcPct val="0"/>
              </a:spcBef>
              <a:defRPr sz="2000" b="1" kern="1200">
                <a:solidFill>
                  <a:schemeClr val="accent5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MX" dirty="0" smtClean="0"/>
              <a:t>ACUERDO  25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04410" y="121983"/>
            <a:ext cx="4524667" cy="391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400" dirty="0" smtClean="0">
                <a:solidFill>
                  <a:srgbClr val="595959"/>
                </a:solidFill>
                <a:latin typeface="Arial"/>
                <a:cs typeface="Arial"/>
              </a:rPr>
              <a:t>|     26 Acuerdos</a:t>
            </a:r>
            <a:endParaRPr lang="es-ES_tradnl" sz="14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94211" y="2261571"/>
            <a:ext cx="76027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Trebuchet MS" panose="020B0603020202020204" pitchFamily="34" charset="0"/>
              </a:rPr>
              <a:t>Si el asegurado técnicamente es </a:t>
            </a:r>
            <a:r>
              <a:rPr lang="es-ES" sz="2000" dirty="0" smtClean="0">
                <a:latin typeface="Trebuchet MS" panose="020B0603020202020204" pitchFamily="34" charset="0"/>
              </a:rPr>
              <a:t>responsable y </a:t>
            </a:r>
            <a:r>
              <a:rPr lang="es-ES" sz="2000" dirty="0">
                <a:latin typeface="Trebuchet MS" panose="020B0603020202020204" pitchFamily="34" charset="0"/>
              </a:rPr>
              <a:t>decide ya no iniciar el </a:t>
            </a:r>
            <a:r>
              <a:rPr lang="es-ES" sz="2000" dirty="0" smtClean="0">
                <a:latin typeface="Trebuchet MS" panose="020B0603020202020204" pitchFamily="34" charset="0"/>
              </a:rPr>
              <a:t>procedimiento legal</a:t>
            </a:r>
            <a:r>
              <a:rPr lang="es-ES" sz="2000" dirty="0">
                <a:latin typeface="Trebuchet MS" panose="020B0603020202020204" pitchFamily="34" charset="0"/>
              </a:rPr>
              <a:t>, </a:t>
            </a:r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la compañía </a:t>
            </a:r>
            <a:r>
              <a:rPr lang="es-ES" sz="2000" dirty="0" smtClean="0">
                <a:solidFill>
                  <a:srgbClr val="DD1B85"/>
                </a:solidFill>
                <a:latin typeface="Trebuchet MS" panose="020B0603020202020204" pitchFamily="34" charset="0"/>
              </a:rPr>
              <a:t>responsable entregará </a:t>
            </a:r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a la compañía </a:t>
            </a:r>
            <a:r>
              <a:rPr lang="es-ES" sz="2000" dirty="0" smtClean="0">
                <a:solidFill>
                  <a:srgbClr val="DD1B85"/>
                </a:solidFill>
                <a:latin typeface="Trebuchet MS" panose="020B0603020202020204" pitchFamily="34" charset="0"/>
              </a:rPr>
              <a:t>técnicamente afectada </a:t>
            </a:r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la orden de pago</a:t>
            </a:r>
            <a:r>
              <a:rPr lang="es-ES" sz="2000" dirty="0">
                <a:latin typeface="Trebuchet MS" panose="020B0603020202020204" pitchFamily="34" charset="0"/>
              </a:rPr>
              <a:t>, aún y </a:t>
            </a:r>
            <a:r>
              <a:rPr lang="es-ES" sz="2000" dirty="0" smtClean="0">
                <a:latin typeface="Trebuchet MS" panose="020B0603020202020204" pitchFamily="34" charset="0"/>
              </a:rPr>
              <a:t>cuando su </a:t>
            </a:r>
            <a:r>
              <a:rPr lang="es-ES" sz="2000" dirty="0">
                <a:latin typeface="Trebuchet MS" panose="020B0603020202020204" pitchFamily="34" charset="0"/>
              </a:rPr>
              <a:t>asegurado no acepte la responsabilidad.</a:t>
            </a:r>
          </a:p>
        </p:txBody>
      </p:sp>
    </p:spTree>
    <p:extLst>
      <p:ext uri="{BB962C8B-B14F-4D97-AF65-F5344CB8AC3E}">
        <p14:creationId xmlns:p14="http://schemas.microsoft.com/office/powerpoint/2010/main" val="33640423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94211" y="247200"/>
            <a:ext cx="2897918" cy="136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spcBef>
                <a:spcPct val="0"/>
              </a:spcBef>
              <a:defRPr sz="2000" b="1" kern="1200">
                <a:solidFill>
                  <a:schemeClr val="accent5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MX" dirty="0" smtClean="0"/>
              <a:t>ACUERDO  26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04410" y="121983"/>
            <a:ext cx="4524667" cy="391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400" dirty="0" smtClean="0">
                <a:solidFill>
                  <a:srgbClr val="595959"/>
                </a:solidFill>
                <a:latin typeface="Arial"/>
                <a:cs typeface="Arial"/>
              </a:rPr>
              <a:t>|     26 Acuerdos</a:t>
            </a:r>
            <a:endParaRPr lang="es-ES_tradnl" sz="14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94211" y="1425677"/>
            <a:ext cx="71946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Trebuchet MS" panose="020B0603020202020204" pitchFamily="34" charset="0"/>
              </a:rPr>
              <a:t>Que aún y cuando derivado del </a:t>
            </a:r>
            <a:r>
              <a:rPr lang="es-ES" sz="2000" dirty="0" smtClean="0">
                <a:latin typeface="Trebuchet MS" panose="020B0603020202020204" pitchFamily="34" charset="0"/>
              </a:rPr>
              <a:t>accidente que </a:t>
            </a:r>
            <a:r>
              <a:rPr lang="es-ES" sz="2000" dirty="0">
                <a:latin typeface="Trebuchet MS" panose="020B0603020202020204" pitchFamily="34" charset="0"/>
              </a:rPr>
              <a:t>por la magnitud del </a:t>
            </a:r>
            <a:r>
              <a:rPr lang="es-ES" sz="2000" dirty="0" smtClean="0">
                <a:latin typeface="Trebuchet MS" panose="020B0603020202020204" pitchFamily="34" charset="0"/>
              </a:rPr>
              <a:t>mismo fallezca </a:t>
            </a:r>
            <a:r>
              <a:rPr lang="es-ES" sz="2000" dirty="0">
                <a:latin typeface="Trebuchet MS" panose="020B0603020202020204" pitchFamily="34" charset="0"/>
              </a:rPr>
              <a:t>el conductor responsable, </a:t>
            </a:r>
            <a:r>
              <a:rPr lang="es-ES" sz="2000" dirty="0" smtClean="0">
                <a:latin typeface="Trebuchet MS" panose="020B0603020202020204" pitchFamily="34" charset="0"/>
              </a:rPr>
              <a:t>luego de </a:t>
            </a:r>
            <a:r>
              <a:rPr lang="es-ES" sz="2000" dirty="0">
                <a:latin typeface="Trebuchet MS" panose="020B0603020202020204" pitchFamily="34" charset="0"/>
              </a:rPr>
              <a:t>realizar el trámite legal y obtener </a:t>
            </a:r>
            <a:r>
              <a:rPr lang="es-ES" sz="2000" dirty="0" smtClean="0">
                <a:latin typeface="Trebuchet MS" panose="020B0603020202020204" pitchFamily="34" charset="0"/>
              </a:rPr>
              <a:t>un dictamen </a:t>
            </a:r>
            <a:r>
              <a:rPr lang="es-ES" sz="2000" dirty="0">
                <a:latin typeface="Trebuchet MS" panose="020B0603020202020204" pitchFamily="34" charset="0"/>
              </a:rPr>
              <a:t>pericial donde se confirme </a:t>
            </a:r>
            <a:r>
              <a:rPr lang="es-ES" sz="2000" dirty="0" smtClean="0">
                <a:latin typeface="Trebuchet MS" panose="020B0603020202020204" pitchFamily="34" charset="0"/>
              </a:rPr>
              <a:t>su responsabilidad</a:t>
            </a:r>
            <a:r>
              <a:rPr lang="es-ES" sz="2000" dirty="0">
                <a:latin typeface="Trebuchet MS" panose="020B0603020202020204" pitchFamily="34" charset="0"/>
              </a:rPr>
              <a:t>, la Compañía </a:t>
            </a:r>
            <a:r>
              <a:rPr lang="es-ES" sz="2000" dirty="0" smtClean="0">
                <a:latin typeface="Trebuchet MS" panose="020B0603020202020204" pitchFamily="34" charset="0"/>
              </a:rPr>
              <a:t>Aseguradora de </a:t>
            </a:r>
            <a:r>
              <a:rPr lang="es-ES" sz="2000" dirty="0">
                <a:latin typeface="Trebuchet MS" panose="020B0603020202020204" pitchFamily="34" charset="0"/>
              </a:rPr>
              <a:t>éste </a:t>
            </a:r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deberá entregar el pago a </a:t>
            </a:r>
            <a:r>
              <a:rPr lang="es-ES" sz="2000" dirty="0" smtClean="0">
                <a:solidFill>
                  <a:srgbClr val="DD1B85"/>
                </a:solidFill>
                <a:latin typeface="Trebuchet MS" panose="020B0603020202020204" pitchFamily="34" charset="0"/>
              </a:rPr>
              <a:t>la compañía </a:t>
            </a:r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afectada sin esperar un </a:t>
            </a:r>
            <a:r>
              <a:rPr lang="es-ES" sz="2000" dirty="0" smtClean="0">
                <a:solidFill>
                  <a:srgbClr val="DD1B85"/>
                </a:solidFill>
                <a:latin typeface="Trebuchet MS" panose="020B0603020202020204" pitchFamily="34" charset="0"/>
              </a:rPr>
              <a:t>juicio por </a:t>
            </a:r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la vía civil para el cobro</a:t>
            </a:r>
            <a:r>
              <a:rPr lang="es-ES" sz="2000" dirty="0" smtClean="0">
                <a:solidFill>
                  <a:srgbClr val="DD1B85"/>
                </a:solidFill>
                <a:latin typeface="Trebuchet MS" panose="020B0603020202020204" pitchFamily="34" charset="0"/>
              </a:rPr>
              <a:t>.</a:t>
            </a:r>
          </a:p>
          <a:p>
            <a:pPr algn="just"/>
            <a:endParaRPr lang="es-ES" sz="2000" dirty="0">
              <a:latin typeface="Trebuchet MS" panose="020B0603020202020204" pitchFamily="34" charset="0"/>
            </a:endParaRPr>
          </a:p>
          <a:p>
            <a:pPr algn="just"/>
            <a:r>
              <a:rPr lang="es-ES" sz="2000" dirty="0">
                <a:latin typeface="Trebuchet MS" panose="020B0603020202020204" pitchFamily="34" charset="0"/>
              </a:rPr>
              <a:t>En caso de que la autoridad emita solo </a:t>
            </a:r>
            <a:r>
              <a:rPr lang="es-ES" sz="2000" dirty="0" smtClean="0">
                <a:latin typeface="Trebuchet MS" panose="020B0603020202020204" pitchFamily="34" charset="0"/>
              </a:rPr>
              <a:t>el informe </a:t>
            </a:r>
            <a:r>
              <a:rPr lang="es-ES" sz="2000" dirty="0">
                <a:latin typeface="Trebuchet MS" panose="020B0603020202020204" pitchFamily="34" charset="0"/>
              </a:rPr>
              <a:t>del accidente, éste considere </a:t>
            </a:r>
            <a:r>
              <a:rPr lang="es-ES" sz="2000" dirty="0" smtClean="0">
                <a:latin typeface="Trebuchet MS" panose="020B0603020202020204" pitchFamily="34" charset="0"/>
              </a:rPr>
              <a:t>elementos que </a:t>
            </a:r>
            <a:r>
              <a:rPr lang="es-ES" sz="2000" dirty="0">
                <a:latin typeface="Trebuchet MS" panose="020B0603020202020204" pitchFamily="34" charset="0"/>
              </a:rPr>
              <a:t>permitan claramente </a:t>
            </a:r>
            <a:r>
              <a:rPr lang="es-ES" sz="2000" dirty="0" smtClean="0">
                <a:latin typeface="Trebuchet MS" panose="020B0603020202020204" pitchFamily="34" charset="0"/>
              </a:rPr>
              <a:t>deslindar la </a:t>
            </a:r>
            <a:r>
              <a:rPr lang="es-ES" sz="2000" dirty="0">
                <a:latin typeface="Trebuchet MS" panose="020B0603020202020204" pitchFamily="34" charset="0"/>
              </a:rPr>
              <a:t>responsabilidad con base en </a:t>
            </a:r>
            <a:r>
              <a:rPr lang="es-ES" sz="2000" dirty="0" smtClean="0">
                <a:latin typeface="Trebuchet MS" panose="020B0603020202020204" pitchFamily="34" charset="0"/>
              </a:rPr>
              <a:t>esta Guía</a:t>
            </a:r>
            <a:r>
              <a:rPr lang="es-ES" sz="2000" dirty="0">
                <a:latin typeface="Trebuchet MS" panose="020B0603020202020204" pitchFamily="34" charset="0"/>
              </a:rPr>
              <a:t>, de igual manera se procederá </a:t>
            </a:r>
            <a:r>
              <a:rPr lang="es-ES" sz="2000" dirty="0" smtClean="0">
                <a:latin typeface="Trebuchet MS" panose="020B0603020202020204" pitchFamily="34" charset="0"/>
              </a:rPr>
              <a:t>al pago </a:t>
            </a:r>
            <a:r>
              <a:rPr lang="es-ES" sz="2000" dirty="0">
                <a:latin typeface="Trebuchet MS" panose="020B0603020202020204" pitchFamily="34" charset="0"/>
              </a:rPr>
              <a:t>a la Compañía del asegurado </a:t>
            </a:r>
            <a:r>
              <a:rPr lang="es-ES" sz="2000" dirty="0" smtClean="0">
                <a:latin typeface="Trebuchet MS" panose="020B0603020202020204" pitchFamily="34" charset="0"/>
              </a:rPr>
              <a:t>civilmente afectado</a:t>
            </a:r>
            <a:r>
              <a:rPr lang="es-ES" sz="2000" dirty="0">
                <a:latin typeface="Trebuchet MS" panose="020B06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19252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75992" y="239526"/>
            <a:ext cx="2004470" cy="209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000" b="1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AMIS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26739" y="148448"/>
            <a:ext cx="4208974" cy="391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400" dirty="0" smtClean="0">
                <a:solidFill>
                  <a:srgbClr val="595959"/>
                </a:solidFill>
                <a:latin typeface="Arial"/>
                <a:cs typeface="Arial"/>
              </a:rPr>
              <a:t>|   Comité de Autos y Acuerdos</a:t>
            </a:r>
            <a:endParaRPr lang="es-ES_tradnl" sz="14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08809" y="1170039"/>
            <a:ext cx="75651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srgbClr val="DD1B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COMITÉ DE AUTOS</a:t>
            </a:r>
          </a:p>
          <a:p>
            <a:pPr algn="just"/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Promover el sano desarrollo del mercado de Autos con la finalidad de incrementar la penetración de este tipo de productos en México de forma rentable y sustentable en el largo </a:t>
            </a:r>
            <a:r>
              <a:rPr lang="es-ES" dirty="0" smtClean="0">
                <a:latin typeface="Segoe UI" panose="020B0502040204020203" pitchFamily="34" charset="0"/>
                <a:cs typeface="Segoe UI" panose="020B0502040204020203" pitchFamily="34" charset="0"/>
              </a:rPr>
              <a:t>plazo.</a:t>
            </a:r>
          </a:p>
          <a:p>
            <a:pPr algn="just"/>
            <a:endParaRPr lang="es-E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s-ES" dirty="0" smtClean="0">
                <a:solidFill>
                  <a:srgbClr val="DD1B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ACUERDOS</a:t>
            </a:r>
          </a:p>
          <a:p>
            <a:pPr algn="just"/>
            <a:endParaRPr lang="es-ES" dirty="0">
              <a:solidFill>
                <a:srgbClr val="DD1B8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Establecer </a:t>
            </a:r>
            <a:r>
              <a:rPr lang="es-ES" dirty="0" smtClean="0">
                <a:latin typeface="Segoe UI" panose="020B0502040204020203" pitchFamily="34" charset="0"/>
                <a:cs typeface="Segoe UI" panose="020B0502040204020203" pitchFamily="34" charset="0"/>
              </a:rPr>
              <a:t>lineamientos, </a:t>
            </a:r>
            <a:r>
              <a:rPr lang="es-ES" dirty="0" smtClean="0">
                <a:solidFill>
                  <a:srgbClr val="DD1B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 este caso 26 acuerdos de operación</a:t>
            </a:r>
            <a:r>
              <a:rPr lang="es-ES" dirty="0" smtClean="0">
                <a:latin typeface="Segoe UI" panose="020B0502040204020203" pitchFamily="34" charset="0"/>
                <a:cs typeface="Segoe UI" panose="020B0502040204020203" pitchFamily="34" charset="0"/>
              </a:rPr>
              <a:t>,  </a:t>
            </a:r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que permiten lograr un deslinde de la responsabilidad dentro de los parámetros del convenio amistoso y obtener una mejor resolución disminuyendo el tiempo en crucero y evitar las unidades sean detenidas en un Ministerio Público o Juzgado Cívico.</a:t>
            </a:r>
          </a:p>
          <a:p>
            <a:pPr algn="just"/>
            <a:endParaRPr lang="es-E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Todas las compañías que han participado en el desarrollo o que pretendan adherirse tienen la obligación de respetarlos </a:t>
            </a:r>
            <a:r>
              <a:rPr lang="es-ES" dirty="0" smtClean="0">
                <a:latin typeface="Segoe UI" panose="020B0502040204020203" pitchFamily="34" charset="0"/>
                <a:cs typeface="Segoe UI" panose="020B0502040204020203" pitchFamily="34" charset="0"/>
              </a:rPr>
              <a:t>y </a:t>
            </a:r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promover su cumplimiento</a:t>
            </a:r>
          </a:p>
          <a:p>
            <a:pPr algn="just"/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es-MX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31863" y="236671"/>
            <a:ext cx="2004470" cy="209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spcBef>
                <a:spcPct val="0"/>
              </a:spcBef>
              <a:defRPr sz="2000" b="1" kern="1200">
                <a:solidFill>
                  <a:schemeClr val="accent5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MX" dirty="0"/>
              <a:t>AMIS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26739" y="148448"/>
            <a:ext cx="4208974" cy="391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400" dirty="0" smtClean="0">
                <a:solidFill>
                  <a:srgbClr val="595959"/>
                </a:solidFill>
                <a:latin typeface="Arial"/>
                <a:cs typeface="Arial"/>
              </a:rPr>
              <a:t>|   Sanciones y Aseguradoras no adheridas</a:t>
            </a:r>
            <a:endParaRPr lang="es-ES_tradnl" sz="14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59648" y="953463"/>
            <a:ext cx="747666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srgbClr val="DD1B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SANCIONES</a:t>
            </a:r>
          </a:p>
          <a:p>
            <a:pPr algn="just"/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s-ES" dirty="0" smtClean="0">
                <a:latin typeface="Segoe UI" panose="020B0502040204020203" pitchFamily="34" charset="0"/>
                <a:cs typeface="Segoe UI" panose="020B0502040204020203" pitchFamily="34" charset="0"/>
              </a:rPr>
              <a:t>En caso de no cumplir con los acuerdos dispuestos en la guía de deslinde deberá subirse a la </a:t>
            </a:r>
            <a:r>
              <a:rPr lang="es-ES" dirty="0" smtClean="0">
                <a:solidFill>
                  <a:srgbClr val="DD1B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mesa de controversias</a:t>
            </a:r>
            <a:r>
              <a:rPr lang="es-ES" dirty="0" smtClean="0">
                <a:latin typeface="Segoe UI" panose="020B0502040204020203" pitchFamily="34" charset="0"/>
                <a:cs typeface="Segoe UI" panose="020B0502040204020203" pitchFamily="34" charset="0"/>
              </a:rPr>
              <a:t>, y en su caso, la aplicación de la sanción acordada equivalente al cobro de un </a:t>
            </a:r>
            <a:r>
              <a:rPr lang="es-ES" dirty="0" smtClean="0">
                <a:solidFill>
                  <a:srgbClr val="DD1B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doble SIPAC</a:t>
            </a:r>
            <a:r>
              <a:rPr lang="es-ES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algn="just"/>
            <a:endParaRPr lang="es-E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s-ES" dirty="0" smtClean="0">
                <a:solidFill>
                  <a:srgbClr val="DD1B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ASEGURADORAS QUE NO SE ENCUENTRAN ADHERIDOS</a:t>
            </a:r>
          </a:p>
          <a:p>
            <a:pPr algn="just"/>
            <a:endParaRPr lang="es-ES" dirty="0">
              <a:solidFill>
                <a:srgbClr val="DD1B8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s-ES" dirty="0" smtClean="0">
                <a:latin typeface="Segoe UI" panose="020B0502040204020203" pitchFamily="34" charset="0"/>
                <a:cs typeface="Segoe UI" panose="020B0502040204020203" pitchFamily="34" charset="0"/>
              </a:rPr>
              <a:t>Actualmente de las 26 instituciones que operan siniestros de automóviles solo </a:t>
            </a:r>
            <a:r>
              <a:rPr lang="es-ES" dirty="0">
                <a:solidFill>
                  <a:srgbClr val="DD1B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las siguientes </a:t>
            </a:r>
            <a:r>
              <a:rPr lang="es-ES" dirty="0" smtClean="0">
                <a:solidFill>
                  <a:srgbClr val="DD1B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 no están adheridos al convenio</a:t>
            </a:r>
            <a:r>
              <a:rPr lang="es-ES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algn="just"/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657350" lvl="3" indent="-285750" algn="just">
              <a:buClr>
                <a:srgbClr val="DD1B85"/>
              </a:buClr>
              <a:buFont typeface="Wingdings" panose="05000000000000000000" pitchFamily="2" charset="2"/>
              <a:buChar char="ü"/>
            </a:pPr>
            <a:r>
              <a:rPr lang="es-ES" dirty="0" smtClean="0">
                <a:latin typeface="Segoe UI" panose="020B0502040204020203" pitchFamily="34" charset="0"/>
                <a:cs typeface="Segoe UI" panose="020B0502040204020203" pitchFamily="34" charset="0"/>
              </a:rPr>
              <a:t>Allianz</a:t>
            </a:r>
          </a:p>
          <a:p>
            <a:pPr marL="1657350" lvl="3" indent="-285750" algn="just">
              <a:buClr>
                <a:srgbClr val="DD1B85"/>
              </a:buClr>
              <a:buFont typeface="Wingdings" panose="05000000000000000000" pitchFamily="2" charset="2"/>
              <a:buChar char="ü"/>
            </a:pPr>
            <a:r>
              <a:rPr lang="es-ES" dirty="0" smtClean="0">
                <a:latin typeface="Segoe UI" panose="020B0502040204020203" pitchFamily="34" charset="0"/>
                <a:cs typeface="Segoe UI" panose="020B0502040204020203" pitchFamily="34" charset="0"/>
              </a:rPr>
              <a:t>Interacciones</a:t>
            </a:r>
          </a:p>
          <a:p>
            <a:pPr marL="1657350" lvl="3" indent="-285750" algn="just">
              <a:buClr>
                <a:srgbClr val="DD1B85"/>
              </a:buClr>
              <a:buFont typeface="Wingdings" panose="05000000000000000000" pitchFamily="2" charset="2"/>
              <a:buChar char="ü"/>
            </a:pPr>
            <a:r>
              <a:rPr lang="es-ES" dirty="0" smtClean="0">
                <a:latin typeface="Segoe UI" panose="020B0502040204020203" pitchFamily="34" charset="0"/>
                <a:cs typeface="Segoe UI" panose="020B0502040204020203" pitchFamily="34" charset="0"/>
              </a:rPr>
              <a:t>Mutualistas</a:t>
            </a:r>
          </a:p>
          <a:p>
            <a:pPr marL="1657350" lvl="3" indent="-285750" algn="just">
              <a:buClr>
                <a:srgbClr val="DD1B85"/>
              </a:buClr>
              <a:buFont typeface="Wingdings" panose="05000000000000000000" pitchFamily="2" charset="2"/>
              <a:buChar char="ü"/>
            </a:pPr>
            <a:r>
              <a:rPr lang="es-ES" dirty="0" smtClean="0">
                <a:latin typeface="Segoe UI" panose="020B0502040204020203" pitchFamily="34" charset="0"/>
                <a:cs typeface="Segoe UI" panose="020B0502040204020203" pitchFamily="34" charset="0"/>
              </a:rPr>
              <a:t>Seguros Azteca Daños</a:t>
            </a:r>
          </a:p>
          <a:p>
            <a:pPr algn="just"/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es-MX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3246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84379" y="247200"/>
            <a:ext cx="2897918" cy="136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spcBef>
                <a:spcPct val="0"/>
              </a:spcBef>
              <a:defRPr sz="2000" b="1" kern="1200">
                <a:solidFill>
                  <a:schemeClr val="accent5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MX" dirty="0" smtClean="0"/>
              <a:t>ACUERDO  1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04410" y="121983"/>
            <a:ext cx="4524667" cy="391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400" dirty="0" smtClean="0">
                <a:solidFill>
                  <a:srgbClr val="595959"/>
                </a:solidFill>
                <a:latin typeface="Arial"/>
                <a:cs typeface="Arial"/>
              </a:rPr>
              <a:t>|     26 Acuerdos</a:t>
            </a:r>
            <a:endParaRPr lang="es-ES_tradnl" sz="14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84379" y="1311851"/>
            <a:ext cx="738142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Segoe UI" panose="020B0502040204020203" pitchFamily="34" charset="0"/>
                <a:cs typeface="Segoe UI" panose="020B0502040204020203" pitchFamily="34" charset="0"/>
              </a:rPr>
              <a:t>Vehículo temporalmente </a:t>
            </a:r>
            <a:r>
              <a:rPr lang="es-E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detenido al estar </a:t>
            </a:r>
            <a:r>
              <a:rPr lang="es-ES" sz="2000" dirty="0">
                <a:latin typeface="Segoe UI" panose="020B0502040204020203" pitchFamily="34" charset="0"/>
                <a:cs typeface="Segoe UI" panose="020B0502040204020203" pitchFamily="34" charset="0"/>
              </a:rPr>
              <a:t>realizando </a:t>
            </a:r>
            <a:r>
              <a:rPr lang="es-E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maniobras de:</a:t>
            </a:r>
          </a:p>
          <a:p>
            <a:pPr algn="just"/>
            <a:endParaRPr lang="es-ES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57300" lvl="2" indent="-342900" algn="just">
              <a:buClr>
                <a:srgbClr val="DD1B85"/>
              </a:buClr>
              <a:buFont typeface="Wingdings" panose="05000000000000000000" pitchFamily="2" charset="2"/>
              <a:buChar char="ü"/>
            </a:pPr>
            <a:r>
              <a:rPr lang="es-E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Incorporación</a:t>
            </a:r>
          </a:p>
          <a:p>
            <a:pPr marL="1257300" lvl="2" indent="-342900" algn="just">
              <a:buClr>
                <a:srgbClr val="DD1B85"/>
              </a:buClr>
              <a:buFont typeface="Wingdings" panose="05000000000000000000" pitchFamily="2" charset="2"/>
              <a:buChar char="ü"/>
            </a:pPr>
            <a:r>
              <a:rPr lang="es-E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Vuelta </a:t>
            </a:r>
            <a:r>
              <a:rPr lang="es-ES" sz="2000" dirty="0">
                <a:latin typeface="Segoe UI" panose="020B0502040204020203" pitchFamily="34" charset="0"/>
                <a:cs typeface="Segoe UI" panose="020B0502040204020203" pitchFamily="34" charset="0"/>
              </a:rPr>
              <a:t>en </a:t>
            </a:r>
            <a:r>
              <a:rPr lang="es-E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U</a:t>
            </a:r>
          </a:p>
          <a:p>
            <a:pPr marL="1257300" lvl="2" indent="-342900" algn="just">
              <a:buClr>
                <a:srgbClr val="DD1B85"/>
              </a:buClr>
              <a:buFont typeface="Wingdings" panose="05000000000000000000" pitchFamily="2" charset="2"/>
              <a:buChar char="ü"/>
            </a:pPr>
            <a:r>
              <a:rPr lang="es-E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Cruce</a:t>
            </a:r>
          </a:p>
          <a:p>
            <a:pPr marL="1257300" lvl="2" indent="-342900" algn="just">
              <a:buClr>
                <a:srgbClr val="DD1B85"/>
              </a:buClr>
              <a:buFont typeface="Wingdings" panose="05000000000000000000" pitchFamily="2" charset="2"/>
              <a:buChar char="ü"/>
            </a:pPr>
            <a:r>
              <a:rPr lang="es-ES" sz="2000" dirty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s-E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stacionándose o </a:t>
            </a:r>
            <a:r>
              <a:rPr lang="es-ES" sz="2000" dirty="0">
                <a:latin typeface="Segoe UI" panose="020B0502040204020203" pitchFamily="34" charset="0"/>
                <a:cs typeface="Segoe UI" panose="020B0502040204020203" pitchFamily="34" charset="0"/>
              </a:rPr>
              <a:t>saliendo del </a:t>
            </a:r>
            <a:r>
              <a:rPr lang="es-E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estacionamiento</a:t>
            </a:r>
          </a:p>
          <a:p>
            <a:pPr algn="just"/>
            <a:endParaRPr lang="es-E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s-E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Se </a:t>
            </a:r>
            <a:r>
              <a:rPr lang="es-ES" sz="2000" dirty="0">
                <a:latin typeface="Segoe UI" panose="020B0502040204020203" pitchFamily="34" charset="0"/>
                <a:cs typeface="Segoe UI" panose="020B0502040204020203" pitchFamily="34" charset="0"/>
              </a:rPr>
              <a:t>tomará como si estuviera en </a:t>
            </a:r>
            <a:r>
              <a:rPr lang="es-E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marcha para </a:t>
            </a:r>
            <a:r>
              <a:rPr lang="es-ES" sz="2000" dirty="0">
                <a:latin typeface="Segoe UI" panose="020B0502040204020203" pitchFamily="34" charset="0"/>
                <a:cs typeface="Segoe UI" panose="020B0502040204020203" pitchFamily="34" charset="0"/>
              </a:rPr>
              <a:t>el deslinde de la responsabilidad.</a:t>
            </a:r>
            <a:endParaRPr lang="es-MX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lum contrast="20000"/>
          </a:blip>
          <a:stretch>
            <a:fillRect/>
          </a:stretch>
        </p:blipFill>
        <p:spPr>
          <a:xfrm>
            <a:off x="3322593" y="4732488"/>
            <a:ext cx="2688300" cy="185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942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84379" y="247200"/>
            <a:ext cx="2897918" cy="136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spcBef>
                <a:spcPct val="0"/>
              </a:spcBef>
              <a:defRPr sz="2000" b="1" kern="1200">
                <a:solidFill>
                  <a:schemeClr val="accent5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MX" dirty="0" smtClean="0"/>
              <a:t>ACUERDO  2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04410" y="121983"/>
            <a:ext cx="4524667" cy="391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400" dirty="0" smtClean="0">
                <a:solidFill>
                  <a:srgbClr val="595959"/>
                </a:solidFill>
                <a:latin typeface="Arial"/>
                <a:cs typeface="Arial"/>
              </a:rPr>
              <a:t>|     26 Acuerdos</a:t>
            </a:r>
            <a:endParaRPr lang="es-ES_tradnl" sz="14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1493" y="1355036"/>
            <a:ext cx="77224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Segoe UI" panose="020B0502040204020203" pitchFamily="34" charset="0"/>
                <a:cs typeface="Segoe UI" panose="020B0502040204020203" pitchFamily="34" charset="0"/>
              </a:rPr>
              <a:t>En accidentes donde uno de los conductores abrió o esté abriendo la puerta será responsable; </a:t>
            </a:r>
            <a:r>
              <a:rPr lang="es-ES" sz="2000" b="1" dirty="0">
                <a:solidFill>
                  <a:srgbClr val="DD1B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siempre y cuando la apertura de la puerta se realice hacía el arroyo vehicular invadiendo o no</a:t>
            </a:r>
            <a:r>
              <a:rPr lang="es-E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es-ES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es-E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s-E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En </a:t>
            </a:r>
            <a:r>
              <a:rPr lang="es-ES" sz="2000" dirty="0">
                <a:latin typeface="Segoe UI" panose="020B0502040204020203" pitchFamily="34" charset="0"/>
                <a:cs typeface="Segoe UI" panose="020B0502040204020203" pitchFamily="34" charset="0"/>
              </a:rPr>
              <a:t>el caso de que la apertura de la puerta se realice hacía la acera, </a:t>
            </a:r>
            <a:r>
              <a:rPr lang="es-ES" sz="2000" b="1" dirty="0">
                <a:solidFill>
                  <a:srgbClr val="DD1B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será responsable quien circule entre el vehículo y la acera</a:t>
            </a:r>
            <a:r>
              <a:rPr lang="es-ES" sz="20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s-MX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2791" y="3741351"/>
            <a:ext cx="1383912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899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84379" y="247200"/>
            <a:ext cx="2897918" cy="136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spcBef>
                <a:spcPct val="0"/>
              </a:spcBef>
              <a:defRPr sz="2000" b="1" kern="1200">
                <a:solidFill>
                  <a:schemeClr val="accent5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MX" dirty="0" smtClean="0"/>
              <a:t>ACUERDO  3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04410" y="121983"/>
            <a:ext cx="4524667" cy="391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400" dirty="0" smtClean="0">
                <a:solidFill>
                  <a:srgbClr val="595959"/>
                </a:solidFill>
                <a:latin typeface="Arial"/>
                <a:cs typeface="Arial"/>
              </a:rPr>
              <a:t>|     26 Acuerdos</a:t>
            </a:r>
            <a:endParaRPr lang="es-ES_tradnl" sz="14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90261" y="1859352"/>
            <a:ext cx="77224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Trebuchet MS" panose="020B0603020202020204" pitchFamily="34" charset="0"/>
              </a:rPr>
              <a:t>Cuando ambos vehículos </a:t>
            </a:r>
            <a:r>
              <a:rPr lang="es-ES" sz="2000" dirty="0" smtClean="0">
                <a:latin typeface="Trebuchet MS" panose="020B0603020202020204" pitchFamily="34" charset="0"/>
              </a:rPr>
              <a:t>pretendan incorporarse </a:t>
            </a:r>
            <a:r>
              <a:rPr lang="es-ES" sz="2000" dirty="0">
                <a:latin typeface="Trebuchet MS" panose="020B0603020202020204" pitchFamily="34" charset="0"/>
              </a:rPr>
              <a:t>a una calle de un solo </a:t>
            </a:r>
            <a:r>
              <a:rPr lang="es-ES" sz="2000" dirty="0" smtClean="0">
                <a:latin typeface="Trebuchet MS" panose="020B0603020202020204" pitchFamily="34" charset="0"/>
              </a:rPr>
              <a:t>carril considerará </a:t>
            </a:r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el nombre de la calle</a:t>
            </a:r>
            <a:r>
              <a:rPr lang="es-ES" sz="2000" dirty="0">
                <a:latin typeface="Trebuchet MS" panose="020B0603020202020204" pitchFamily="34" charset="0"/>
              </a:rPr>
              <a:t>, si </a:t>
            </a:r>
            <a:r>
              <a:rPr lang="es-ES" sz="2000" dirty="0" smtClean="0">
                <a:latin typeface="Trebuchet MS" panose="020B0603020202020204" pitchFamily="34" charset="0"/>
              </a:rPr>
              <a:t>ésta es </a:t>
            </a:r>
            <a:r>
              <a:rPr lang="es-ES" sz="2000" dirty="0">
                <a:latin typeface="Trebuchet MS" panose="020B0603020202020204" pitchFamily="34" charset="0"/>
              </a:rPr>
              <a:t>continúa, </a:t>
            </a:r>
            <a:r>
              <a:rPr lang="es-ES" sz="2000" dirty="0">
                <a:solidFill>
                  <a:srgbClr val="DD1B85"/>
                </a:solidFill>
                <a:latin typeface="Trebuchet MS" panose="020B0603020202020204" pitchFamily="34" charset="0"/>
              </a:rPr>
              <a:t>quien circule por ésta</a:t>
            </a:r>
            <a:r>
              <a:rPr lang="es-ES" sz="2000" dirty="0">
                <a:latin typeface="Trebuchet MS" panose="020B0603020202020204" pitchFamily="34" charset="0"/>
              </a:rPr>
              <a:t>, </a:t>
            </a:r>
            <a:r>
              <a:rPr lang="es-ES" sz="2000" dirty="0" smtClean="0">
                <a:latin typeface="Trebuchet MS" panose="020B0603020202020204" pitchFamily="34" charset="0"/>
              </a:rPr>
              <a:t>tendrá la </a:t>
            </a:r>
            <a:r>
              <a:rPr lang="es-ES" sz="2000" dirty="0">
                <a:latin typeface="Trebuchet MS" panose="020B0603020202020204" pitchFamily="34" charset="0"/>
              </a:rPr>
              <a:t>preferencia de paso.</a:t>
            </a:r>
            <a:endParaRPr lang="es-MX" sz="2000" dirty="0">
              <a:latin typeface="Trebuchet MS" panose="020B0603020202020204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774" y="3387947"/>
            <a:ext cx="2879125" cy="207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2571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84379" y="247200"/>
            <a:ext cx="2897918" cy="136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spcBef>
                <a:spcPct val="0"/>
              </a:spcBef>
              <a:defRPr sz="2000" b="1" kern="1200">
                <a:solidFill>
                  <a:schemeClr val="accent5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MX" dirty="0" smtClean="0"/>
              <a:t>ACUERDO  4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04410" y="121983"/>
            <a:ext cx="4524667" cy="391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400" dirty="0" smtClean="0">
                <a:solidFill>
                  <a:srgbClr val="595959"/>
                </a:solidFill>
                <a:latin typeface="Arial"/>
                <a:cs typeface="Arial"/>
              </a:rPr>
              <a:t>|     26 Acuerdos</a:t>
            </a:r>
            <a:endParaRPr lang="es-ES_tradnl" sz="14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35218" y="1949486"/>
            <a:ext cx="77224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Trebuchet MS" panose="020B0603020202020204" pitchFamily="34" charset="0"/>
              </a:rPr>
              <a:t>Saliendo de una vía rápida, tendrá </a:t>
            </a:r>
            <a:r>
              <a:rPr lang="es-ES" sz="2000" dirty="0" smtClean="0">
                <a:latin typeface="Trebuchet MS" panose="020B0603020202020204" pitchFamily="34" charset="0"/>
              </a:rPr>
              <a:t>la preferencia </a:t>
            </a:r>
            <a:r>
              <a:rPr lang="es-ES" sz="2000" dirty="0">
                <a:latin typeface="Trebuchet MS" panose="020B0603020202020204" pitchFamily="34" charset="0"/>
              </a:rPr>
              <a:t>de paso aquel vehículo </a:t>
            </a:r>
            <a:r>
              <a:rPr lang="es-ES" sz="2000" dirty="0" smtClean="0">
                <a:latin typeface="Trebuchet MS" panose="020B0603020202020204" pitchFamily="34" charset="0"/>
              </a:rPr>
              <a:t>que abandone </a:t>
            </a:r>
            <a:r>
              <a:rPr lang="es-ES" sz="2000" dirty="0">
                <a:latin typeface="Trebuchet MS" panose="020B0603020202020204" pitchFamily="34" charset="0"/>
              </a:rPr>
              <a:t>la vía </a:t>
            </a:r>
            <a:r>
              <a:rPr lang="es-ES" sz="2000" b="1" dirty="0">
                <a:solidFill>
                  <a:srgbClr val="DD1B85"/>
                </a:solidFill>
                <a:latin typeface="Trebuchet MS" panose="020B0603020202020204" pitchFamily="34" charset="0"/>
              </a:rPr>
              <a:t>solo si se incorpora </a:t>
            </a:r>
            <a:r>
              <a:rPr lang="es-ES" sz="2000" b="1" dirty="0" smtClean="0">
                <a:solidFill>
                  <a:srgbClr val="DD1B85"/>
                </a:solidFill>
                <a:latin typeface="Trebuchet MS" panose="020B0603020202020204" pitchFamily="34" charset="0"/>
              </a:rPr>
              <a:t>al carril </a:t>
            </a:r>
            <a:r>
              <a:rPr lang="es-ES" sz="2000" b="1" dirty="0">
                <a:solidFill>
                  <a:srgbClr val="DD1B85"/>
                </a:solidFill>
                <a:latin typeface="Trebuchet MS" panose="020B0603020202020204" pitchFamily="34" charset="0"/>
              </a:rPr>
              <a:t>extremo izquierdo de la lateral.</a:t>
            </a:r>
            <a:endParaRPr lang="es-MX" sz="2000" b="1" dirty="0">
              <a:solidFill>
                <a:srgbClr val="DD1B85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279" y="3956382"/>
            <a:ext cx="172720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6476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</TotalTime>
  <Words>1894</Words>
  <Application>Microsoft Office PowerPoint</Application>
  <PresentationFormat>Presentación en pantalla (4:3)</PresentationFormat>
  <Paragraphs>164</Paragraphs>
  <Slides>32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9" baseType="lpstr">
      <vt:lpstr>Arial</vt:lpstr>
      <vt:lpstr>Calibri</vt:lpstr>
      <vt:lpstr>Helvetica</vt:lpstr>
      <vt:lpstr>Segoe UI</vt:lpstr>
      <vt:lpstr>Trebuchet MS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Sergio Enrique Alvarez (gerente de siniestros) [Guadalajara]</dc:creator>
  <cp:lastModifiedBy>Sergio Enrique Alvarez (gerente de siniestros) [Guadalajara]</cp:lastModifiedBy>
  <cp:revision>24</cp:revision>
  <dcterms:modified xsi:type="dcterms:W3CDTF">2019-06-07T22:29:19Z</dcterms:modified>
</cp:coreProperties>
</file>