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8" r:id="rId2"/>
    <p:sldId id="257" r:id="rId3"/>
    <p:sldId id="259" r:id="rId4"/>
    <p:sldId id="260" r:id="rId5"/>
    <p:sldId id="266" r:id="rId6"/>
    <p:sldId id="261" r:id="rId7"/>
    <p:sldId id="262" r:id="rId8"/>
    <p:sldId id="263" r:id="rId9"/>
    <p:sldId id="264" r:id="rId10"/>
    <p:sldId id="265" r:id="rId11"/>
    <p:sldId id="256" r:id="rId1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97753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9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1"/>
            <a:ext cx="4041775" cy="639766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3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3" cy="8048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8422823" y="6404294"/>
            <a:ext cx="263978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924506"/>
            <a:ext cx="5781329" cy="266295"/>
          </a:xfrm>
          <a:prstGeom prst="rect">
            <a:avLst/>
          </a:prstGeom>
        </p:spPr>
        <p:txBody>
          <a:bodyPr vert="horz" lIns="178591" tIns="89296" rIns="178591" bIns="8929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Productos Frontera</a:t>
            </a:r>
            <a:endParaRPr lang="es-ES_tradnl" sz="2800" b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s-ES_tradnl" sz="2200" dirty="0" smtClean="0">
                <a:latin typeface="Arial"/>
                <a:cs typeface="Arial"/>
              </a:rPr>
              <a:t>Verónica Fernández Gutiérrez</a:t>
            </a:r>
            <a:endParaRPr lang="en-US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998170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1862" y="236671"/>
            <a:ext cx="2331145" cy="209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800" b="1" dirty="0" smtClean="0">
                <a:solidFill>
                  <a:srgbClr val="859294"/>
                </a:solidFill>
                <a:latin typeface="Arial"/>
                <a:cs typeface="Arial"/>
              </a:rPr>
              <a:t>Productos Frontera</a:t>
            </a:r>
            <a:endParaRPr lang="en-US" sz="1800" b="1" dirty="0">
              <a:solidFill>
                <a:srgbClr val="859294"/>
              </a:solidFill>
              <a:latin typeface="Arial"/>
              <a:cs typeface="Arial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804808" y="156219"/>
            <a:ext cx="4208974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 smtClean="0">
                <a:solidFill>
                  <a:srgbClr val="595959"/>
                </a:solidFill>
                <a:latin typeface="Arial"/>
                <a:cs typeface="Arial"/>
              </a:rPr>
              <a:t>|   RC Extranjero</a:t>
            </a:r>
            <a:endParaRPr lang="es-ES_tradnl" sz="1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28599" y="1129216"/>
            <a:ext cx="76581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b="1" kern="1200" dirty="0">
                <a:solidFill>
                  <a:prstClr val="black"/>
                </a:solidFill>
              </a:rPr>
              <a:t>Seguro de Responsabilidad Civil Automóviles en el Extranjero (sólo E.U.A. y Canadá)</a:t>
            </a:r>
          </a:p>
          <a:p>
            <a:pPr marL="800100" lvl="1" indent="-342900" algn="just" hangingPunct="1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MX" kern="1200" dirty="0">
                <a:solidFill>
                  <a:prstClr val="black"/>
                </a:solidFill>
              </a:rPr>
              <a:t>Se aseguran automóviles y pickups hasta 3 ½ ton., de uso particular, matriculados y registrados en México propiedad de personas o instituciones residentes en México; amparando la responsabilidad civil que ocasionen a terceros en sus bienes y personas en los EUA y Canadá.</a:t>
            </a:r>
          </a:p>
          <a:p>
            <a:pPr marL="1257300" lvl="2" indent="-342900" algn="just" hangingPunct="1">
              <a:buFont typeface="Wingdings" panose="05000000000000000000" pitchFamily="2" charset="2"/>
              <a:buChar char="§"/>
            </a:pPr>
            <a:r>
              <a:rPr lang="es-MX" kern="1200" dirty="0">
                <a:solidFill>
                  <a:prstClr val="black"/>
                </a:solidFill>
              </a:rPr>
              <a:t>Este paquete de cobertura se puede ofrecer hasta con una antigüedad máxima de 20 años.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3725368"/>
            <a:ext cx="5562600" cy="89535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31862" y="4914800"/>
            <a:ext cx="72548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Tarifas especiales:</a:t>
            </a:r>
          </a:p>
          <a:p>
            <a:pPr marL="742950" marR="0" lvl="1" indent="-28575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Noroeste	0410 entrada por California.</a:t>
            </a:r>
          </a:p>
          <a:p>
            <a:pPr marL="742950" marR="0" lvl="1" indent="-28575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Noreste	0501 entrada por Texas.</a:t>
            </a:r>
          </a:p>
        </p:txBody>
      </p:sp>
    </p:spTree>
    <p:extLst>
      <p:ext uri="{BB962C8B-B14F-4D97-AF65-F5344CB8AC3E}">
        <p14:creationId xmlns:p14="http://schemas.microsoft.com/office/powerpoint/2010/main" val="160813282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1862" y="236671"/>
            <a:ext cx="2331145" cy="209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800" b="1" dirty="0" smtClean="0">
                <a:solidFill>
                  <a:srgbClr val="859294"/>
                </a:solidFill>
                <a:latin typeface="Arial"/>
                <a:cs typeface="Arial"/>
              </a:rPr>
              <a:t>Productos Frontera</a:t>
            </a:r>
            <a:endParaRPr lang="en-US" sz="1800" b="1" dirty="0">
              <a:solidFill>
                <a:srgbClr val="859294"/>
              </a:solidFill>
              <a:latin typeface="Arial"/>
              <a:cs typeface="Arial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804808" y="156219"/>
            <a:ext cx="4208974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 smtClean="0">
                <a:solidFill>
                  <a:srgbClr val="595959"/>
                </a:solidFill>
                <a:latin typeface="Arial"/>
                <a:cs typeface="Arial"/>
              </a:rPr>
              <a:t>|   </a:t>
            </a:r>
            <a:r>
              <a:rPr lang="es-ES_tradnl" sz="1400" dirty="0">
                <a:solidFill>
                  <a:srgbClr val="595959"/>
                </a:solidFill>
                <a:latin typeface="Arial"/>
                <a:cs typeface="Arial"/>
              </a:rPr>
              <a:t>Automóviles y Pickups Fronterizos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12177" y="751344"/>
            <a:ext cx="701626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/>
              <a:t>Automóviles y Pickups Fronterizos </a:t>
            </a:r>
          </a:p>
          <a:p>
            <a:endParaRPr lang="es-MX" dirty="0"/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Vehículos de procedencia extranjera que </a:t>
            </a:r>
            <a:r>
              <a:rPr lang="es-MX" dirty="0"/>
              <a:t>circulan en la franja fronteriza </a:t>
            </a:r>
            <a:r>
              <a:rPr lang="es-MX" dirty="0" smtClean="0"/>
              <a:t>de nuestro país y </a:t>
            </a:r>
            <a:r>
              <a:rPr lang="es-MX" dirty="0"/>
              <a:t>que cuentan con los permisos correspondientes emitidos por las autoridades.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Requisitos:</a:t>
            </a:r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Pedimento de importación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Título de propiedad o factura expedida por la aduana o el lote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Tarjeta de circulación</a:t>
            </a:r>
          </a:p>
          <a:p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934" y="2741812"/>
            <a:ext cx="4279763" cy="109737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1862" y="236671"/>
            <a:ext cx="2331145" cy="209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800" b="1" dirty="0" smtClean="0">
                <a:solidFill>
                  <a:srgbClr val="859294"/>
                </a:solidFill>
                <a:latin typeface="Arial"/>
                <a:cs typeface="Arial"/>
              </a:rPr>
              <a:t>Productos Frontera</a:t>
            </a:r>
            <a:endParaRPr lang="en-US" sz="1800" b="1" dirty="0">
              <a:solidFill>
                <a:srgbClr val="859294"/>
              </a:solidFill>
              <a:latin typeface="Arial"/>
              <a:cs typeface="Arial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804808" y="156219"/>
            <a:ext cx="4208974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 smtClean="0">
                <a:solidFill>
                  <a:srgbClr val="595959"/>
                </a:solidFill>
                <a:latin typeface="Arial"/>
                <a:cs typeface="Arial"/>
              </a:rPr>
              <a:t>|   </a:t>
            </a:r>
            <a:r>
              <a:rPr lang="es-ES_tradnl" sz="1400" dirty="0">
                <a:solidFill>
                  <a:srgbClr val="595959"/>
                </a:solidFill>
                <a:latin typeface="Arial"/>
                <a:cs typeface="Arial"/>
              </a:rPr>
              <a:t>Automóviles y Pickups Fronterizos 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645154"/>
              </p:ext>
            </p:extLst>
          </p:nvPr>
        </p:nvGraphicFramePr>
        <p:xfrm>
          <a:off x="844348" y="1401154"/>
          <a:ext cx="6600689" cy="1542288"/>
        </p:xfrm>
        <a:graphic>
          <a:graphicData uri="http://schemas.openxmlformats.org/drawingml/2006/table">
            <a:tbl>
              <a:tblPr firstRow="1" firstCol="1" bandRow="1"/>
              <a:tblGrid>
                <a:gridCol w="2389505">
                  <a:extLst>
                    <a:ext uri="{9D8B030D-6E8A-4147-A177-3AD203B41FA5}">
                      <a16:colId xmlns:a16="http://schemas.microsoft.com/office/drawing/2014/main" val="3397417101"/>
                    </a:ext>
                  </a:extLst>
                </a:gridCol>
                <a:gridCol w="1351915">
                  <a:extLst>
                    <a:ext uri="{9D8B030D-6E8A-4147-A177-3AD203B41FA5}">
                      <a16:colId xmlns:a16="http://schemas.microsoft.com/office/drawing/2014/main" val="712417191"/>
                    </a:ext>
                  </a:extLst>
                </a:gridCol>
                <a:gridCol w="287655">
                  <a:extLst>
                    <a:ext uri="{9D8B030D-6E8A-4147-A177-3AD203B41FA5}">
                      <a16:colId xmlns:a16="http://schemas.microsoft.com/office/drawing/2014/main" val="329477648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984968745"/>
                    </a:ext>
                  </a:extLst>
                </a:gridCol>
                <a:gridCol w="1581014">
                  <a:extLst>
                    <a:ext uri="{9D8B030D-6E8A-4147-A177-3AD203B41FA5}">
                      <a16:colId xmlns:a16="http://schemas.microsoft.com/office/drawing/2014/main" val="874669853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Título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Depreciación del Valor Convenido 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Sellos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11261"/>
                  </a:ext>
                </a:extLst>
              </a:tr>
              <a:tr h="0"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Original / Normal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Parts Only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s-MX" sz="1100" b="1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se acepta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385600"/>
                  </a:ext>
                </a:extLst>
              </a:tr>
              <a:tr h="0"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Certificate / Copia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Export Only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Previa valoración *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90345"/>
                  </a:ext>
                </a:extLst>
              </a:tr>
              <a:tr h="0"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Salvage / Salvamento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25 a 50% *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851629"/>
                  </a:ext>
                </a:extLst>
              </a:tr>
              <a:tr h="0"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Nonrepairable / Destrucción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s-MX" sz="1100" b="1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se acepta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488834"/>
                  </a:ext>
                </a:extLst>
              </a:tr>
              <a:tr h="0"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Flood / Inundación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s-MX" sz="1100" b="1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se acepta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562739"/>
                  </a:ext>
                </a:extLst>
              </a:tr>
              <a:tr h="0"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Junk / Deshuesadero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s-MX" sz="1100" b="1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se acepta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5622330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617463" y="958685"/>
            <a:ext cx="3671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dirty="0" smtClean="0"/>
              <a:t>Tipos de Título de propiedad y sellos: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5834" t="5981" r="5998"/>
          <a:stretch/>
        </p:blipFill>
        <p:spPr>
          <a:xfrm>
            <a:off x="703385" y="3314700"/>
            <a:ext cx="3736730" cy="15375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27093" t="7486" r="49074" b="3904"/>
          <a:stretch/>
        </p:blipFill>
        <p:spPr>
          <a:xfrm rot="5400000">
            <a:off x="3855424" y="4092822"/>
            <a:ext cx="1635371" cy="342020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l="15551" t="10010" r="13828" b="68719"/>
          <a:stretch/>
        </p:blipFill>
        <p:spPr>
          <a:xfrm>
            <a:off x="4673109" y="3312506"/>
            <a:ext cx="3530114" cy="153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0407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1862" y="236671"/>
            <a:ext cx="2331145" cy="209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800" b="1" dirty="0" smtClean="0">
                <a:solidFill>
                  <a:srgbClr val="859294"/>
                </a:solidFill>
                <a:latin typeface="Arial"/>
                <a:cs typeface="Arial"/>
              </a:rPr>
              <a:t>Productos Frontera</a:t>
            </a:r>
            <a:endParaRPr lang="en-US" sz="1800" b="1" dirty="0">
              <a:solidFill>
                <a:srgbClr val="859294"/>
              </a:solidFill>
              <a:latin typeface="Arial"/>
              <a:cs typeface="Arial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804808" y="156219"/>
            <a:ext cx="4208974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 smtClean="0">
                <a:solidFill>
                  <a:srgbClr val="595959"/>
                </a:solidFill>
                <a:latin typeface="Arial"/>
                <a:cs typeface="Arial"/>
              </a:rPr>
              <a:t>|   </a:t>
            </a:r>
            <a:r>
              <a:rPr lang="es-ES_tradnl" sz="1400" dirty="0">
                <a:solidFill>
                  <a:srgbClr val="595959"/>
                </a:solidFill>
                <a:latin typeface="Arial"/>
                <a:cs typeface="Arial"/>
              </a:rPr>
              <a:t>Automóviles y Pickups Fronterizos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411143" y="343840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000" dirty="0" smtClean="0"/>
              <a:t>*La disminución aplica sobre el valor obtenido de la guía.</a:t>
            </a:r>
            <a:endParaRPr lang="es-MX" sz="1000" dirty="0"/>
          </a:p>
        </p:txBody>
      </p:sp>
      <p:sp>
        <p:nvSpPr>
          <p:cNvPr id="7" name="Rectángulo 6"/>
          <p:cNvSpPr/>
          <p:nvPr/>
        </p:nvSpPr>
        <p:spPr>
          <a:xfrm>
            <a:off x="925425" y="1183524"/>
            <a:ext cx="65469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SALVAMENTOS Y/O SELLO “EXPORT ONLY</a:t>
            </a:r>
            <a:r>
              <a:rPr lang="es-MX" dirty="0" smtClean="0"/>
              <a:t>”</a:t>
            </a:r>
          </a:p>
          <a:p>
            <a:endParaRPr lang="es-MX" dirty="0"/>
          </a:p>
          <a:p>
            <a:r>
              <a:rPr lang="es-MX" dirty="0" smtClean="0"/>
              <a:t>Porcentajes de depreciación de acuerdo con el porcentaje de daños:</a:t>
            </a: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872378"/>
              </p:ext>
            </p:extLst>
          </p:nvPr>
        </p:nvGraphicFramePr>
        <p:xfrm>
          <a:off x="2411143" y="2477092"/>
          <a:ext cx="3741420" cy="963930"/>
        </p:xfrm>
        <a:graphic>
          <a:graphicData uri="http://schemas.openxmlformats.org/drawingml/2006/table">
            <a:tbl>
              <a:tblPr firstRow="1" firstCol="1" bandRow="1"/>
              <a:tblGrid>
                <a:gridCol w="2389505">
                  <a:extLst>
                    <a:ext uri="{9D8B030D-6E8A-4147-A177-3AD203B41FA5}">
                      <a16:colId xmlns:a16="http://schemas.microsoft.com/office/drawing/2014/main" val="3723174772"/>
                    </a:ext>
                  </a:extLst>
                </a:gridCol>
                <a:gridCol w="1351915">
                  <a:extLst>
                    <a:ext uri="{9D8B030D-6E8A-4147-A177-3AD203B41FA5}">
                      <a16:colId xmlns:a16="http://schemas.microsoft.com/office/drawing/2014/main" val="4648232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Valuación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s-MX" sz="1100" b="1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Depreciación*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176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Daños </a:t>
                      </a: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 0%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644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Daños al </a:t>
                      </a:r>
                      <a:r>
                        <a:rPr lang="es-MX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54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Daños al 50%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 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933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Mas de 50%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Solo paquete básico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1636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6998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1862" y="236671"/>
            <a:ext cx="2331145" cy="209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800" b="1" dirty="0" smtClean="0">
                <a:solidFill>
                  <a:srgbClr val="859294"/>
                </a:solidFill>
                <a:latin typeface="Arial"/>
                <a:cs typeface="Arial"/>
              </a:rPr>
              <a:t>Productos Frontera</a:t>
            </a:r>
            <a:endParaRPr lang="en-US" sz="1800" b="1" dirty="0">
              <a:solidFill>
                <a:srgbClr val="859294"/>
              </a:solidFill>
              <a:latin typeface="Arial"/>
              <a:cs typeface="Arial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804808" y="156219"/>
            <a:ext cx="4208974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 smtClean="0">
                <a:solidFill>
                  <a:srgbClr val="595959"/>
                </a:solidFill>
                <a:latin typeface="Arial"/>
                <a:cs typeface="Arial"/>
              </a:rPr>
              <a:t>|   </a:t>
            </a:r>
            <a:r>
              <a:rPr lang="es-ES_tradnl" sz="1400" dirty="0">
                <a:solidFill>
                  <a:srgbClr val="595959"/>
                </a:solidFill>
                <a:latin typeface="Arial"/>
                <a:cs typeface="Arial"/>
              </a:rPr>
              <a:t>Automóviles y Pickups Fronterizos 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764076"/>
              </p:ext>
            </p:extLst>
          </p:nvPr>
        </p:nvGraphicFramePr>
        <p:xfrm>
          <a:off x="925425" y="1942649"/>
          <a:ext cx="6707140" cy="348600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040959">
                  <a:extLst>
                    <a:ext uri="{9D8B030D-6E8A-4147-A177-3AD203B41FA5}">
                      <a16:colId xmlns:a16="http://schemas.microsoft.com/office/drawing/2014/main" val="1876680887"/>
                    </a:ext>
                  </a:extLst>
                </a:gridCol>
                <a:gridCol w="888727">
                  <a:extLst>
                    <a:ext uri="{9D8B030D-6E8A-4147-A177-3AD203B41FA5}">
                      <a16:colId xmlns:a16="http://schemas.microsoft.com/office/drawing/2014/main" val="3697763620"/>
                    </a:ext>
                  </a:extLst>
                </a:gridCol>
                <a:gridCol w="888727">
                  <a:extLst>
                    <a:ext uri="{9D8B030D-6E8A-4147-A177-3AD203B41FA5}">
                      <a16:colId xmlns:a16="http://schemas.microsoft.com/office/drawing/2014/main" val="2312869333"/>
                    </a:ext>
                  </a:extLst>
                </a:gridCol>
                <a:gridCol w="888727">
                  <a:extLst>
                    <a:ext uri="{9D8B030D-6E8A-4147-A177-3AD203B41FA5}">
                      <a16:colId xmlns:a16="http://schemas.microsoft.com/office/drawing/2014/main" val="2960076185"/>
                    </a:ext>
                  </a:extLst>
                </a:gridCol>
              </a:tblGrid>
              <a:tr h="205059"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Riesgos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Amplia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Limitada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Básico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663441"/>
                  </a:ext>
                </a:extLst>
              </a:tr>
              <a:tr h="205059"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Daños Materiales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 o --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 o --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668878"/>
                  </a:ext>
                </a:extLst>
              </a:tr>
              <a:tr h="205059"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Robo Total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 o --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932568"/>
                  </a:ext>
                </a:extLst>
              </a:tr>
              <a:tr h="205059"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Responsabilidad Civil por Daños a Terceros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280745"/>
                  </a:ext>
                </a:extLst>
              </a:tr>
              <a:tr h="205059"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Gastos Médicos Ocupantes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5340125"/>
                  </a:ext>
                </a:extLst>
              </a:tr>
              <a:tr h="205059"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Gastos Legales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995967"/>
                  </a:ext>
                </a:extLst>
              </a:tr>
              <a:tr h="205059"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Asistencia Vial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3838921"/>
                  </a:ext>
                </a:extLst>
              </a:tr>
              <a:tr h="205059"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Responsabilidad Civil en Estados Unidos de América	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839183"/>
                  </a:ext>
                </a:extLst>
              </a:tr>
              <a:tr h="205059"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Extensión de Cobertura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Opcional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Opcional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Opcional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747652"/>
                  </a:ext>
                </a:extLst>
              </a:tr>
              <a:tr h="205059"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Responsabilidad Civil por Daños a Ocupantes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Opcional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Opcional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Opcional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186020"/>
                  </a:ext>
                </a:extLst>
              </a:tr>
              <a:tr h="205059"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Cancelación de deducible de DM por colisión o vuelco (CADE)*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Opcional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 o --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 o --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973730"/>
                  </a:ext>
                </a:extLst>
              </a:tr>
              <a:tr h="205059"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Equipo Especial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Opcional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Opcional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 o --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688577"/>
                  </a:ext>
                </a:extLst>
              </a:tr>
              <a:tr h="205059"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Adaptaciones a la Carrocería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Opcional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Opcional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 o --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857975"/>
                  </a:ext>
                </a:extLst>
              </a:tr>
              <a:tr h="205059"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Muerte del conductor por accidente automovilístico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Opcional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Opcional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 o --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52437"/>
                  </a:ext>
                </a:extLst>
              </a:tr>
              <a:tr h="205059"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Responsabilidad Civil Complementaria Personas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Opcional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Opcional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Opcional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625582"/>
                  </a:ext>
                </a:extLst>
              </a:tr>
              <a:tr h="205059"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Responsabilidad Cruzada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Opcional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Opcional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Opcional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802591"/>
                  </a:ext>
                </a:extLst>
              </a:tr>
              <a:tr h="205059"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Arrastre de Remolque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Opcional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Opcional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0" algn="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Opcional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267534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925425" y="544620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000" dirty="0"/>
              <a:t>*Esta cobertura se puede ofrecer hasta con una antigüedad máxima de 15 años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25425" y="1183524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PAQUETES DE COBERTURA</a:t>
            </a:r>
          </a:p>
        </p:txBody>
      </p:sp>
    </p:spTree>
    <p:extLst>
      <p:ext uri="{BB962C8B-B14F-4D97-AF65-F5344CB8AC3E}">
        <p14:creationId xmlns:p14="http://schemas.microsoft.com/office/powerpoint/2010/main" val="380653228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1862" y="236671"/>
            <a:ext cx="2331145" cy="209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800" b="1" dirty="0" smtClean="0">
                <a:solidFill>
                  <a:srgbClr val="859294"/>
                </a:solidFill>
                <a:latin typeface="Arial"/>
                <a:cs typeface="Arial"/>
              </a:rPr>
              <a:t>Productos Frontera</a:t>
            </a:r>
            <a:endParaRPr lang="en-US" sz="1800" b="1" dirty="0">
              <a:solidFill>
                <a:srgbClr val="859294"/>
              </a:solidFill>
              <a:latin typeface="Arial"/>
              <a:cs typeface="Arial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804808" y="156219"/>
            <a:ext cx="4208974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 smtClean="0">
                <a:solidFill>
                  <a:srgbClr val="595959"/>
                </a:solidFill>
                <a:latin typeface="Arial"/>
                <a:cs typeface="Arial"/>
              </a:rPr>
              <a:t>|   Turistas</a:t>
            </a:r>
            <a:endParaRPr lang="es-ES_tradnl" sz="1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43651" y="784715"/>
            <a:ext cx="73251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/>
              <a:t>Turistas</a:t>
            </a:r>
          </a:p>
          <a:p>
            <a:pPr algn="just"/>
            <a:r>
              <a:rPr lang="es-MX" dirty="0" smtClean="0"/>
              <a:t>Vehículos que </a:t>
            </a:r>
            <a:r>
              <a:rPr lang="es-MX" dirty="0"/>
              <a:t>cuenten con placa o matrícula </a:t>
            </a:r>
            <a:r>
              <a:rPr lang="es-MX" dirty="0" smtClean="0"/>
              <a:t>extranjera que circulan </a:t>
            </a:r>
            <a:r>
              <a:rPr lang="es-MX" dirty="0"/>
              <a:t>en nuestro país con permiso de internación temporal, </a:t>
            </a:r>
            <a:r>
              <a:rPr lang="es-MX" dirty="0" smtClean="0"/>
              <a:t>que </a:t>
            </a:r>
            <a:r>
              <a:rPr lang="es-MX" dirty="0"/>
              <a:t>sean propiedad de compañías o personas residentes en el </a:t>
            </a:r>
            <a:r>
              <a:rPr lang="es-MX" dirty="0" smtClean="0"/>
              <a:t>extranjero.</a:t>
            </a:r>
          </a:p>
          <a:p>
            <a:pPr algn="just"/>
            <a:endParaRPr lang="es-MX" dirty="0" smtClean="0"/>
          </a:p>
          <a:p>
            <a:pPr algn="just"/>
            <a:endParaRPr lang="es-MX" dirty="0"/>
          </a:p>
          <a:p>
            <a:endParaRPr lang="es-MX" dirty="0" smtClean="0"/>
          </a:p>
          <a:p>
            <a:r>
              <a:rPr lang="es-MX" dirty="0" smtClean="0"/>
              <a:t>Requisitos</a:t>
            </a:r>
            <a:r>
              <a:rPr lang="es-MX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Permiso vigente de internación y estadía del vehículo.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Residencia y/o ciudadanía en el extranjero.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Domicilio en el extranjero.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Cotizar valor de la unidad en la guía nada o kelley blue book según corresponda.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Comprobante de pago de derechos en la aduana.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Para unidades  </a:t>
            </a:r>
            <a:r>
              <a:rPr lang="es-MX" dirty="0"/>
              <a:t>con valor  mayor a 30,000 </a:t>
            </a:r>
            <a:r>
              <a:rPr lang="es-MX" dirty="0" smtClean="0"/>
              <a:t>dólares</a:t>
            </a:r>
            <a:r>
              <a:rPr lang="es-MX" dirty="0"/>
              <a:t> </a:t>
            </a:r>
            <a:r>
              <a:rPr lang="es-MX" dirty="0" smtClean="0"/>
              <a:t>se deberán </a:t>
            </a:r>
            <a:r>
              <a:rPr lang="es-MX" dirty="0"/>
              <a:t>solicitar al agente calcas del número de serie y </a:t>
            </a:r>
            <a:r>
              <a:rPr lang="es-MX" dirty="0" smtClean="0"/>
              <a:t>fotografías</a:t>
            </a:r>
            <a:r>
              <a:rPr lang="es-MX" dirty="0"/>
              <a:t> </a:t>
            </a:r>
            <a:r>
              <a:rPr lang="es-MX" dirty="0" smtClean="0"/>
              <a:t>de </a:t>
            </a:r>
            <a:r>
              <a:rPr lang="es-MX" dirty="0"/>
              <a:t>costados,  frente y parte posterior donde  se  vea con claridad número de placas y copia de la póliza de seguro en su país de origen</a:t>
            </a:r>
            <a:r>
              <a:rPr lang="es-MX" dirty="0" smtClean="0"/>
              <a:t>.</a:t>
            </a:r>
          </a:p>
          <a:p>
            <a:endParaRPr lang="es-MX" dirty="0" smtClean="0"/>
          </a:p>
          <a:p>
            <a:pPr marL="1257300" indent="-342900" algn="just" defTabSz="914400" hangingPunct="1">
              <a:buFont typeface="Wingdings" panose="05000000000000000000" pitchFamily="2" charset="2"/>
              <a:buChar char="§"/>
              <a:defRPr/>
            </a:pPr>
            <a:r>
              <a:rPr lang="es-MX" kern="1200" dirty="0">
                <a:solidFill>
                  <a:prstClr val="black"/>
                </a:solidFill>
              </a:rPr>
              <a:t>Paquete:		Amplia, Limitada, Básico.</a:t>
            </a:r>
          </a:p>
          <a:p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185" y="2090848"/>
            <a:ext cx="4098109" cy="53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9816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1862" y="236671"/>
            <a:ext cx="2331145" cy="209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800" b="1" dirty="0" smtClean="0">
                <a:solidFill>
                  <a:srgbClr val="859294"/>
                </a:solidFill>
                <a:latin typeface="Arial"/>
                <a:cs typeface="Arial"/>
              </a:rPr>
              <a:t>Productos Frontera</a:t>
            </a:r>
            <a:endParaRPr lang="en-US" sz="1800" b="1" dirty="0">
              <a:solidFill>
                <a:srgbClr val="859294"/>
              </a:solidFill>
              <a:latin typeface="Arial"/>
              <a:cs typeface="Arial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804808" y="156219"/>
            <a:ext cx="4208974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 smtClean="0">
                <a:solidFill>
                  <a:srgbClr val="595959"/>
                </a:solidFill>
                <a:latin typeface="Arial"/>
                <a:cs typeface="Arial"/>
              </a:rPr>
              <a:t>|   Turistas</a:t>
            </a:r>
            <a:endParaRPr lang="es-ES_tradnl" sz="1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28599" y="560195"/>
            <a:ext cx="76581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Automóviles Turistas Seguro Tradicional</a:t>
            </a:r>
          </a:p>
          <a:p>
            <a:pPr marL="1257300" lvl="2" indent="-342900" algn="just" defTabSz="914400" hangingPunct="1">
              <a:buFont typeface="Wingdings" panose="05000000000000000000" pitchFamily="2" charset="2"/>
              <a:buChar char="§"/>
              <a:defRPr/>
            </a:pPr>
            <a:r>
              <a:rPr lang="es-MX" kern="1200" dirty="0">
                <a:solidFill>
                  <a:prstClr val="black"/>
                </a:solidFill>
              </a:rPr>
              <a:t>Tarifa por día </a:t>
            </a:r>
            <a:r>
              <a:rPr lang="pt-BR" kern="1200" dirty="0">
                <a:solidFill>
                  <a:prstClr val="black"/>
                </a:solidFill>
              </a:rPr>
              <a:t> de 1 a 365 dias</a:t>
            </a:r>
            <a:endParaRPr lang="es-MX" kern="1200" dirty="0">
              <a:solidFill>
                <a:prstClr val="black"/>
              </a:solidFill>
            </a:endParaRPr>
          </a:p>
          <a:p>
            <a:pPr marL="1257300" lvl="2" indent="-342900" algn="just" defTabSz="914400" hangingPunct="1">
              <a:buFont typeface="Wingdings" panose="05000000000000000000" pitchFamily="2" charset="2"/>
              <a:buChar char="§"/>
              <a:defRPr/>
            </a:pPr>
            <a:r>
              <a:rPr lang="es-MX" kern="1200" dirty="0">
                <a:solidFill>
                  <a:prstClr val="black"/>
                </a:solidFill>
              </a:rPr>
              <a:t>Paquete:		Amplia, Limitada, Básico.</a:t>
            </a:r>
          </a:p>
          <a:p>
            <a:pPr marL="1257300" lvl="2" indent="-342900" algn="just" defTabSz="914400" hangingPunct="1">
              <a:buFont typeface="Wingdings" panose="05000000000000000000" pitchFamily="2" charset="2"/>
              <a:buChar char="§"/>
              <a:defRPr/>
            </a:pPr>
            <a:r>
              <a:rPr lang="es-MX" kern="1200" dirty="0">
                <a:solidFill>
                  <a:prstClr val="black"/>
                </a:solidFill>
              </a:rPr>
              <a:t>Formas de pago:	Solamente de Contado.</a:t>
            </a:r>
          </a:p>
          <a:p>
            <a:pPr marL="1257300" lvl="2" indent="-342900" algn="just" defTabSz="914400" hangingPunct="1">
              <a:buFont typeface="Wingdings" panose="05000000000000000000" pitchFamily="2" charset="2"/>
              <a:buChar char="§"/>
              <a:defRPr/>
            </a:pPr>
            <a:r>
              <a:rPr lang="es-MX" kern="1200" dirty="0">
                <a:solidFill>
                  <a:prstClr val="black"/>
                </a:solidFill>
              </a:rPr>
              <a:t>Plazo de pago:    	Contra entrega de Póliza.</a:t>
            </a:r>
          </a:p>
          <a:p>
            <a:pPr marL="914400" marR="0" lvl="2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Automóviles Turistas Seguro de Entradas Múltiples</a:t>
            </a:r>
          </a:p>
          <a:p>
            <a:pPr marL="800100" lvl="1" indent="-342900" algn="just" defTabSz="914400" hangingPunct="1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s-MX" kern="1200" dirty="0">
                <a:solidFill>
                  <a:prstClr val="black"/>
                </a:solidFill>
              </a:rPr>
              <a:t>Póliza </a:t>
            </a:r>
            <a:r>
              <a:rPr lang="es-MX" kern="1200" dirty="0" smtClean="0">
                <a:solidFill>
                  <a:prstClr val="black"/>
                </a:solidFill>
              </a:rPr>
              <a:t>de vigencia </a:t>
            </a:r>
            <a:r>
              <a:rPr lang="es-MX" kern="1200" dirty="0">
                <a:solidFill>
                  <a:prstClr val="black"/>
                </a:solidFill>
              </a:rPr>
              <a:t>anual o semestral en la que el asegurado declara los </a:t>
            </a:r>
            <a:r>
              <a:rPr lang="es-MX" kern="1200" dirty="0" smtClean="0">
                <a:solidFill>
                  <a:prstClr val="black"/>
                </a:solidFill>
              </a:rPr>
              <a:t>días </a:t>
            </a:r>
            <a:r>
              <a:rPr lang="es-MX" kern="1200" dirty="0">
                <a:solidFill>
                  <a:prstClr val="black"/>
                </a:solidFill>
              </a:rPr>
              <a:t>de internamiento.</a:t>
            </a:r>
          </a:p>
          <a:p>
            <a:pPr marL="1257300" lvl="2" indent="-342900" algn="just" defTabSz="914400" hangingPunct="1">
              <a:buFont typeface="Wingdings" panose="05000000000000000000" pitchFamily="2" charset="2"/>
              <a:buChar char="§"/>
              <a:defRPr/>
            </a:pPr>
            <a:r>
              <a:rPr lang="es-MX" kern="1200" dirty="0" smtClean="0">
                <a:solidFill>
                  <a:prstClr val="black"/>
                </a:solidFill>
              </a:rPr>
              <a:t>Paquete</a:t>
            </a:r>
            <a:r>
              <a:rPr lang="es-MX" kern="1200" dirty="0">
                <a:solidFill>
                  <a:prstClr val="black"/>
                </a:solidFill>
              </a:rPr>
              <a:t>:		Amplia, Básico</a:t>
            </a:r>
          </a:p>
          <a:p>
            <a:pPr marL="1257300" lvl="2" indent="-342900" algn="just" defTabSz="914400" hangingPunct="1">
              <a:buFont typeface="Wingdings" panose="05000000000000000000" pitchFamily="2" charset="2"/>
              <a:buChar char="§"/>
              <a:defRPr/>
            </a:pPr>
            <a:r>
              <a:rPr lang="es-MX" kern="1200" dirty="0">
                <a:solidFill>
                  <a:prstClr val="black"/>
                </a:solidFill>
              </a:rPr>
              <a:t>Formas de pago:	Solamente de Contado.</a:t>
            </a:r>
          </a:p>
          <a:p>
            <a:pPr marL="1257300" lvl="2" indent="-342900" algn="just" defTabSz="914400" hangingPunct="1">
              <a:buFont typeface="Wingdings" panose="05000000000000000000" pitchFamily="2" charset="2"/>
              <a:buChar char="§"/>
              <a:defRPr/>
            </a:pPr>
            <a:r>
              <a:rPr lang="es-MX" kern="1200" dirty="0">
                <a:solidFill>
                  <a:prstClr val="black"/>
                </a:solidFill>
              </a:rPr>
              <a:t>Plazo de pago:    	Contra entrega de Póliza</a:t>
            </a:r>
            <a:r>
              <a:rPr lang="es-MX" kern="1200" dirty="0" smtClean="0">
                <a:solidFill>
                  <a:prstClr val="black"/>
                </a:solidFill>
              </a:rPr>
              <a:t>.</a:t>
            </a:r>
            <a:endParaRPr lang="es-MX" kern="1200" dirty="0">
              <a:solidFill>
                <a:prstClr val="black"/>
              </a:solidFill>
            </a:endParaRPr>
          </a:p>
          <a:p>
            <a:pPr marL="1257300" lvl="2" indent="-342900" algn="just" defTabSz="914400" hangingPunct="1">
              <a:buFont typeface="Wingdings" panose="05000000000000000000" pitchFamily="2" charset="2"/>
              <a:buChar char="§"/>
              <a:defRPr/>
            </a:pPr>
            <a:r>
              <a:rPr lang="es-MX" kern="1200" dirty="0" smtClean="0">
                <a:solidFill>
                  <a:prstClr val="black"/>
                </a:solidFill>
              </a:rPr>
              <a:t>Opciones de internamiento:</a:t>
            </a:r>
          </a:p>
          <a:p>
            <a:pPr marL="1257300" lvl="2" indent="-342900" algn="just" defTabSz="914400" hangingPunct="1">
              <a:buFont typeface="Wingdings" panose="05000000000000000000" pitchFamily="2" charset="2"/>
              <a:buChar char="§"/>
              <a:defRPr/>
            </a:pPr>
            <a:endParaRPr lang="es-MX" kern="1200" dirty="0" smtClean="0">
              <a:solidFill>
                <a:prstClr val="black"/>
              </a:solidFill>
            </a:endParaRPr>
          </a:p>
          <a:p>
            <a:pPr marL="914400" algn="just" defTabSz="914400" hangingPunct="1">
              <a:defRPr/>
            </a:pPr>
            <a:r>
              <a:rPr lang="es-MX" kern="1200" dirty="0" smtClean="0">
                <a:solidFill>
                  <a:prstClr val="black"/>
                </a:solidFill>
              </a:rPr>
              <a:t>                       Esquema      Numero de días</a:t>
            </a:r>
          </a:p>
          <a:p>
            <a:pPr marL="914400" lvl="8" algn="just" defTabSz="914400" hangingPunct="1">
              <a:defRPr/>
            </a:pPr>
            <a:r>
              <a:rPr lang="es-MX" kern="1200" dirty="0" smtClean="0">
                <a:solidFill>
                  <a:prstClr val="black"/>
                </a:solidFill>
              </a:rPr>
              <a:t>                              </a:t>
            </a:r>
            <a:r>
              <a:rPr lang="pt-BR" kern="1200" dirty="0" smtClean="0">
                <a:solidFill>
                  <a:prstClr val="black"/>
                </a:solidFill>
              </a:rPr>
              <a:t>A                            30           </a:t>
            </a:r>
          </a:p>
          <a:p>
            <a:pPr marL="914400" lvl="8" algn="just" defTabSz="914400" hangingPunct="1">
              <a:defRPr/>
            </a:pPr>
            <a:r>
              <a:rPr lang="pt-BR" kern="1200" dirty="0" smtClean="0">
                <a:solidFill>
                  <a:prstClr val="black"/>
                </a:solidFill>
              </a:rPr>
              <a:t>                              B                            60           </a:t>
            </a:r>
            <a:endParaRPr lang="pt-BR" kern="1200" dirty="0">
              <a:solidFill>
                <a:prstClr val="black"/>
              </a:solidFill>
            </a:endParaRPr>
          </a:p>
          <a:p>
            <a:pPr marL="914400" lvl="8" algn="just" defTabSz="914400" hangingPunct="1">
              <a:defRPr/>
            </a:pPr>
            <a:r>
              <a:rPr lang="pt-BR" kern="1200" dirty="0">
                <a:solidFill>
                  <a:prstClr val="black"/>
                </a:solidFill>
              </a:rPr>
              <a:t>  </a:t>
            </a:r>
            <a:r>
              <a:rPr lang="pt-BR" kern="1200" dirty="0" smtClean="0">
                <a:solidFill>
                  <a:prstClr val="black"/>
                </a:solidFill>
              </a:rPr>
              <a:t>                            C                            90           </a:t>
            </a:r>
            <a:endParaRPr lang="pt-BR" kern="1200" dirty="0">
              <a:solidFill>
                <a:prstClr val="black"/>
              </a:solidFill>
            </a:endParaRPr>
          </a:p>
          <a:p>
            <a:pPr marL="914400" lvl="8" algn="just" defTabSz="914400" hangingPunct="1">
              <a:defRPr/>
            </a:pPr>
            <a:r>
              <a:rPr lang="pt-BR" kern="1200" dirty="0">
                <a:solidFill>
                  <a:prstClr val="black"/>
                </a:solidFill>
              </a:rPr>
              <a:t>  </a:t>
            </a:r>
            <a:r>
              <a:rPr lang="pt-BR" kern="1200" dirty="0" smtClean="0">
                <a:solidFill>
                  <a:prstClr val="black"/>
                </a:solidFill>
              </a:rPr>
              <a:t>                            D                          120           </a:t>
            </a:r>
            <a:endParaRPr lang="pt-BR" kern="1200" dirty="0">
              <a:solidFill>
                <a:prstClr val="black"/>
              </a:solidFill>
            </a:endParaRPr>
          </a:p>
          <a:p>
            <a:pPr marL="914400" lvl="8" algn="just" defTabSz="914400" hangingPunct="1">
              <a:defRPr/>
            </a:pPr>
            <a:r>
              <a:rPr lang="pt-BR" kern="1200" dirty="0">
                <a:solidFill>
                  <a:prstClr val="black"/>
                </a:solidFill>
              </a:rPr>
              <a:t> </a:t>
            </a:r>
            <a:r>
              <a:rPr lang="pt-BR" kern="1200" dirty="0" smtClean="0">
                <a:solidFill>
                  <a:prstClr val="black"/>
                </a:solidFill>
              </a:rPr>
              <a:t>                             E                           150           </a:t>
            </a:r>
            <a:endParaRPr lang="pt-BR" kern="1200" dirty="0">
              <a:solidFill>
                <a:prstClr val="black"/>
              </a:solidFill>
            </a:endParaRPr>
          </a:p>
          <a:p>
            <a:pPr marL="914400" lvl="8" algn="just" defTabSz="914400" hangingPunct="1">
              <a:defRPr/>
            </a:pPr>
            <a:r>
              <a:rPr lang="pt-BR" kern="1200" dirty="0">
                <a:solidFill>
                  <a:prstClr val="black"/>
                </a:solidFill>
              </a:rPr>
              <a:t>  </a:t>
            </a:r>
            <a:r>
              <a:rPr lang="pt-BR" kern="1200" dirty="0" smtClean="0">
                <a:solidFill>
                  <a:prstClr val="black"/>
                </a:solidFill>
              </a:rPr>
              <a:t>                            F                           180           </a:t>
            </a:r>
            <a:endParaRPr lang="pt-BR" kern="1200" dirty="0">
              <a:solidFill>
                <a:prstClr val="black"/>
              </a:solidFill>
            </a:endParaRPr>
          </a:p>
          <a:p>
            <a:pPr marL="914400" lvl="5" algn="just" defTabSz="914400" hangingPunct="1">
              <a:defRPr/>
            </a:pPr>
            <a:endParaRPr lang="es-MX" kern="1200" dirty="0" smtClean="0">
              <a:solidFill>
                <a:prstClr val="black"/>
              </a:solidFill>
            </a:endParaRPr>
          </a:p>
          <a:p>
            <a:pPr marL="914400" lvl="2" algn="just" defTabSz="914400" hangingPunct="1">
              <a:defRPr/>
            </a:pPr>
            <a:endParaRPr lang="es-MX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5893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1862" y="236671"/>
            <a:ext cx="2331145" cy="209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800" b="1" dirty="0" smtClean="0">
                <a:solidFill>
                  <a:srgbClr val="859294"/>
                </a:solidFill>
                <a:latin typeface="Arial"/>
                <a:cs typeface="Arial"/>
              </a:rPr>
              <a:t>Productos Frontera</a:t>
            </a:r>
            <a:endParaRPr lang="en-US" sz="1800" b="1" dirty="0">
              <a:solidFill>
                <a:srgbClr val="859294"/>
              </a:solidFill>
              <a:latin typeface="Arial"/>
              <a:cs typeface="Arial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804808" y="156219"/>
            <a:ext cx="4208974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 smtClean="0">
                <a:solidFill>
                  <a:srgbClr val="595959"/>
                </a:solidFill>
                <a:latin typeface="Arial"/>
                <a:cs typeface="Arial"/>
              </a:rPr>
              <a:t>|   Turistas</a:t>
            </a:r>
            <a:endParaRPr lang="es-ES_tradnl" sz="1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28599" y="883031"/>
            <a:ext cx="76581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b="1" kern="1200" dirty="0">
                <a:solidFill>
                  <a:prstClr val="black"/>
                </a:solidFill>
              </a:rPr>
              <a:t>Vehículos Turistas Seguro Tradicional Pólizas tipo BLANKET</a:t>
            </a:r>
          </a:p>
          <a:p>
            <a:pPr marL="800100" lvl="1" indent="-342900" algn="just" hangingPunct="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s-MX" kern="1200" dirty="0">
                <a:solidFill>
                  <a:prstClr val="black"/>
                </a:solidFill>
              </a:rPr>
              <a:t>Pólizas para automóviles de Empresas de origen extranjero, con filial o planta de </a:t>
            </a:r>
            <a:r>
              <a:rPr lang="es-MX" kern="1200" dirty="0" smtClean="0">
                <a:solidFill>
                  <a:prstClr val="black"/>
                </a:solidFill>
              </a:rPr>
              <a:t>ensamble o </a:t>
            </a:r>
            <a:r>
              <a:rPr lang="es-MX" kern="1200" dirty="0">
                <a:solidFill>
                  <a:prstClr val="black"/>
                </a:solidFill>
              </a:rPr>
              <a:t>distribución dentro de la República Mexicana.</a:t>
            </a:r>
          </a:p>
          <a:p>
            <a:pPr marL="1257300" lvl="2" indent="-342900" algn="just" hangingPunct="1">
              <a:buFont typeface="Wingdings" panose="05000000000000000000" pitchFamily="2" charset="2"/>
              <a:buChar char="§"/>
            </a:pPr>
            <a:r>
              <a:rPr lang="es-MX" kern="1200" dirty="0">
                <a:solidFill>
                  <a:prstClr val="black"/>
                </a:solidFill>
              </a:rPr>
              <a:t>Paquete:			Amplia, Limitada o Básico.</a:t>
            </a:r>
          </a:p>
          <a:p>
            <a:pPr marL="1257300" lvl="2" indent="-342900" algn="just" hangingPunct="1">
              <a:buFont typeface="Wingdings" panose="05000000000000000000" pitchFamily="2" charset="2"/>
              <a:buChar char="§"/>
            </a:pPr>
            <a:r>
              <a:rPr lang="es-MX" kern="1200" dirty="0">
                <a:solidFill>
                  <a:prstClr val="black"/>
                </a:solidFill>
              </a:rPr>
              <a:t>Formas de pago:	Solamente de Contado.</a:t>
            </a:r>
          </a:p>
          <a:p>
            <a:pPr marL="1257300" lvl="2" indent="-342900" algn="just" hangingPunct="1">
              <a:buFont typeface="Wingdings" panose="05000000000000000000" pitchFamily="2" charset="2"/>
              <a:buChar char="§"/>
            </a:pPr>
            <a:r>
              <a:rPr lang="es-MX" kern="1200" dirty="0">
                <a:solidFill>
                  <a:prstClr val="black"/>
                </a:solidFill>
              </a:rPr>
              <a:t>Plazo de pago:    	Contra entrega de Póliza.</a:t>
            </a:r>
          </a:p>
          <a:p>
            <a:pPr marL="1257300" lvl="2" indent="-342900" algn="just" hangingPunct="1">
              <a:buFont typeface="Wingdings" panose="05000000000000000000" pitchFamily="2" charset="2"/>
              <a:buChar char="§"/>
            </a:pPr>
            <a:r>
              <a:rPr lang="pt-BR" kern="1200" dirty="0">
                <a:solidFill>
                  <a:prstClr val="black"/>
                </a:solidFill>
              </a:rPr>
              <a:t>Vigencia:             	Anual</a:t>
            </a:r>
          </a:p>
          <a:p>
            <a:pPr marL="914400" lvl="2" algn="just" hangingPunct="1"/>
            <a:endParaRPr lang="es-MX" kern="1200" dirty="0">
              <a:solidFill>
                <a:prstClr val="black"/>
              </a:solidFill>
            </a:endParaRPr>
          </a:p>
          <a:p>
            <a:pPr marL="342900" lvl="0" indent="-342900" algn="just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kern="1200" dirty="0">
                <a:solidFill>
                  <a:prstClr val="black"/>
                </a:solidFill>
              </a:rPr>
              <a:t>Vehículos Turistas Unidades Transfronterizas</a:t>
            </a:r>
          </a:p>
          <a:p>
            <a:pPr marL="800100" lvl="1" indent="-342900" algn="just" hangingPunct="1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MX" kern="1200" dirty="0">
                <a:solidFill>
                  <a:prstClr val="black"/>
                </a:solidFill>
              </a:rPr>
              <a:t>Tractocamiones de Compañías </a:t>
            </a:r>
            <a:r>
              <a:rPr lang="es-MX" kern="1200" dirty="0" smtClean="0">
                <a:solidFill>
                  <a:prstClr val="black"/>
                </a:solidFill>
              </a:rPr>
              <a:t>extranjeras </a:t>
            </a:r>
            <a:r>
              <a:rPr lang="es-MX" kern="1200" dirty="0">
                <a:solidFill>
                  <a:prstClr val="black"/>
                </a:solidFill>
              </a:rPr>
              <a:t>con placas o permiso expedido por la SCT. La cobertura tiene un radio acción de 20 Km de la franja fronteriza en Territorio Mexicano.</a:t>
            </a:r>
          </a:p>
          <a:p>
            <a:pPr marL="1257300" lvl="2" indent="-342900" algn="just" hangingPunct="1">
              <a:buFont typeface="Wingdings" panose="05000000000000000000" pitchFamily="2" charset="2"/>
              <a:buChar char="§"/>
            </a:pPr>
            <a:r>
              <a:rPr lang="es-MX" kern="1200" dirty="0">
                <a:solidFill>
                  <a:prstClr val="black"/>
                </a:solidFill>
              </a:rPr>
              <a:t>Paquete:			Básico</a:t>
            </a:r>
          </a:p>
          <a:p>
            <a:pPr marL="1257300" lvl="2" indent="-342900" algn="just" hangingPunct="1">
              <a:buFont typeface="Wingdings" panose="05000000000000000000" pitchFamily="2" charset="2"/>
              <a:buChar char="§"/>
            </a:pPr>
            <a:r>
              <a:rPr lang="es-MX" kern="1200" dirty="0">
                <a:solidFill>
                  <a:prstClr val="black"/>
                </a:solidFill>
              </a:rPr>
              <a:t>Formas de pago:	Solamente de Contado.</a:t>
            </a:r>
          </a:p>
          <a:p>
            <a:pPr marL="1257300" lvl="2" indent="-342900" algn="just" hangingPunct="1">
              <a:buFont typeface="Wingdings" panose="05000000000000000000" pitchFamily="2" charset="2"/>
              <a:buChar char="§"/>
            </a:pPr>
            <a:r>
              <a:rPr lang="es-MX" kern="1200" dirty="0">
                <a:solidFill>
                  <a:prstClr val="black"/>
                </a:solidFill>
              </a:rPr>
              <a:t>Plazo de pago:		Contra entrega de Póliza.</a:t>
            </a:r>
          </a:p>
          <a:p>
            <a:pPr marL="1257300" lvl="2" indent="-342900" algn="just" hangingPunct="1">
              <a:buFont typeface="Wingdings" panose="05000000000000000000" pitchFamily="2" charset="2"/>
              <a:buChar char="§"/>
            </a:pPr>
            <a:r>
              <a:rPr lang="es-MX" kern="1200" dirty="0">
                <a:solidFill>
                  <a:prstClr val="black"/>
                </a:solidFill>
              </a:rPr>
              <a:t>Vigencia:              	Anual</a:t>
            </a:r>
          </a:p>
          <a:p>
            <a:pPr marL="1257300" lvl="2" indent="-342900" algn="just" hangingPunct="1">
              <a:buFont typeface="Wingdings" panose="05000000000000000000" pitchFamily="2" charset="2"/>
              <a:buChar char="§"/>
            </a:pPr>
            <a:r>
              <a:rPr lang="es-MX" kern="1200" dirty="0">
                <a:solidFill>
                  <a:prstClr val="black"/>
                </a:solidFill>
              </a:rPr>
              <a:t>Al emitirse este tipo de unidades debe incluirse obligatoriamente el texto pre catalogado en SISE número 891.</a:t>
            </a:r>
          </a:p>
        </p:txBody>
      </p:sp>
    </p:spTree>
    <p:extLst>
      <p:ext uri="{BB962C8B-B14F-4D97-AF65-F5344CB8AC3E}">
        <p14:creationId xmlns:p14="http://schemas.microsoft.com/office/powerpoint/2010/main" val="285534483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1862" y="236671"/>
            <a:ext cx="2331145" cy="209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800" b="1" dirty="0" smtClean="0">
                <a:solidFill>
                  <a:srgbClr val="859294"/>
                </a:solidFill>
                <a:latin typeface="Arial"/>
                <a:cs typeface="Arial"/>
              </a:rPr>
              <a:t>Productos Frontera</a:t>
            </a:r>
            <a:endParaRPr lang="en-US" sz="1800" b="1" dirty="0">
              <a:solidFill>
                <a:srgbClr val="859294"/>
              </a:solidFill>
              <a:latin typeface="Arial"/>
              <a:cs typeface="Arial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804808" y="156219"/>
            <a:ext cx="4208974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dirty="0" smtClean="0">
                <a:solidFill>
                  <a:srgbClr val="595959"/>
                </a:solidFill>
                <a:latin typeface="Arial"/>
                <a:cs typeface="Arial"/>
              </a:rPr>
              <a:t>|   Turistas</a:t>
            </a:r>
            <a:endParaRPr lang="es-ES_tradnl" sz="1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28599" y="883031"/>
            <a:ext cx="76581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b="1" kern="1200" dirty="0">
                <a:solidFill>
                  <a:prstClr val="black"/>
                </a:solidFill>
              </a:rPr>
              <a:t>Vehículos Turistas Transmigrantes</a:t>
            </a:r>
          </a:p>
          <a:p>
            <a:pPr marL="800100" lvl="1" indent="-342900" algn="just" hangingPunct="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s-MX" kern="1200" dirty="0">
                <a:solidFill>
                  <a:prstClr val="black"/>
                </a:solidFill>
              </a:rPr>
              <a:t>Pólizas para automóviles de internación temporal cuyo destino final será Centroamérica, aplica cobertura únicamente en los siguientes Estados: Tamaulipas, Veracruz, Oaxaca, Chiapas, Tabasco, Campeche y Quintana Roo.</a:t>
            </a:r>
          </a:p>
          <a:p>
            <a:pPr marL="1257300" lvl="2" indent="-342900" algn="just" hangingPunct="1">
              <a:buFont typeface="Wingdings" panose="05000000000000000000" pitchFamily="2" charset="2"/>
              <a:buChar char="§"/>
            </a:pPr>
            <a:r>
              <a:rPr lang="es-MX" kern="1200" dirty="0">
                <a:solidFill>
                  <a:prstClr val="black"/>
                </a:solidFill>
              </a:rPr>
              <a:t>Paquete:			Básico</a:t>
            </a:r>
          </a:p>
          <a:p>
            <a:pPr marL="1257300" lvl="2" indent="-342900" algn="just" hangingPunct="1">
              <a:buFont typeface="Wingdings" panose="05000000000000000000" pitchFamily="2" charset="2"/>
              <a:buChar char="§"/>
            </a:pPr>
            <a:r>
              <a:rPr lang="es-MX" kern="1200" dirty="0">
                <a:solidFill>
                  <a:prstClr val="black"/>
                </a:solidFill>
              </a:rPr>
              <a:t>Formas de pago: 	Solamente de Contado.</a:t>
            </a:r>
          </a:p>
          <a:p>
            <a:pPr marL="1257300" lvl="2" indent="-342900" algn="just" hangingPunct="1">
              <a:buFont typeface="Wingdings" panose="05000000000000000000" pitchFamily="2" charset="2"/>
              <a:buChar char="§"/>
            </a:pPr>
            <a:r>
              <a:rPr lang="es-MX" kern="1200" dirty="0">
                <a:solidFill>
                  <a:prstClr val="black"/>
                </a:solidFill>
              </a:rPr>
              <a:t>Plazo de pago:    	Contra entrega de Póliza.</a:t>
            </a:r>
          </a:p>
          <a:p>
            <a:pPr marL="1257300" lvl="2" indent="-342900" algn="just" hangingPunct="1">
              <a:buFont typeface="Wingdings" panose="05000000000000000000" pitchFamily="2" charset="2"/>
              <a:buChar char="§"/>
            </a:pPr>
            <a:r>
              <a:rPr lang="pt-BR" kern="1200" dirty="0">
                <a:solidFill>
                  <a:prstClr val="black"/>
                </a:solidFill>
              </a:rPr>
              <a:t>Vigencia:			5 días, extensiva a 10 días cubriendo </a:t>
            </a:r>
            <a:r>
              <a:rPr lang="pt-BR" kern="1200" dirty="0" smtClean="0">
                <a:solidFill>
                  <a:prstClr val="black"/>
                </a:solidFill>
              </a:rPr>
              <a:t>    Guatemala</a:t>
            </a:r>
            <a:r>
              <a:rPr lang="pt-BR" kern="1200" dirty="0">
                <a:solidFill>
                  <a:prstClr val="black"/>
                </a:solidFill>
              </a:rPr>
              <a:t>, El Salvador, Honduras, Nicaragua y Costa Rica.</a:t>
            </a:r>
          </a:p>
          <a:p>
            <a:pPr marL="1257300" lvl="2" indent="-342900" algn="just" hangingPunct="1">
              <a:buFont typeface="Wingdings" panose="05000000000000000000" pitchFamily="2" charset="2"/>
              <a:buChar char="§"/>
            </a:pPr>
            <a:r>
              <a:rPr lang="pt-BR" kern="1200" dirty="0">
                <a:solidFill>
                  <a:prstClr val="black"/>
                </a:solidFill>
              </a:rPr>
              <a:t>Exclusividad:		Agente Alfonso Jaso Dorantes.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311" y="4330937"/>
            <a:ext cx="6525199" cy="209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0065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674</Words>
  <Application>Microsoft Office PowerPoint</Application>
  <PresentationFormat>Presentación en pantalla (4:3)</PresentationFormat>
  <Paragraphs>218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Helvetica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Verónica Fernández [tecnico tarifas]</dc:creator>
  <cp:lastModifiedBy>Verónica Fernández [tecnico tarifas]</cp:lastModifiedBy>
  <cp:revision>29</cp:revision>
  <dcterms:modified xsi:type="dcterms:W3CDTF">2019-06-07T14:59:23Z</dcterms:modified>
</cp:coreProperties>
</file>