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82" r:id="rId2"/>
    <p:sldId id="301" r:id="rId3"/>
    <p:sldId id="302" r:id="rId4"/>
    <p:sldId id="262" r:id="rId5"/>
    <p:sldId id="265" r:id="rId6"/>
    <p:sldId id="287" r:id="rId7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BAA8701-3C09-0251-1825-8157D99B4259}" name="Patricia Castro [gerente de proyectos]" initials="PC[dp" userId="S::pcastro@qualitas.com.mx::a2d11305-e95c-4993-9f41-959db6f187d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09F"/>
    <a:srgbClr val="39ADB5"/>
    <a:srgbClr val="188692"/>
    <a:srgbClr val="9D268B"/>
    <a:srgbClr val="80237F"/>
    <a:srgbClr val="6B10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39" autoAdjust="0"/>
    <p:restoredTop sz="94698"/>
  </p:normalViewPr>
  <p:slideViewPr>
    <p:cSldViewPr snapToGrid="0" snapToObjects="1">
      <p:cViewPr varScale="1">
        <p:scale>
          <a:sx n="88" d="100"/>
          <a:sy n="88" d="100"/>
        </p:scale>
        <p:origin x="55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8/10/relationships/authors" Target="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35536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77855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8546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09871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536755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3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itle Text"/>
          <p:cNvSpPr txBox="1">
            <a:spLocks noGrp="1"/>
          </p:cNvSpPr>
          <p:nvPr>
            <p:ph type="title"/>
          </p:nvPr>
        </p:nvSpPr>
        <p:spPr>
          <a:xfrm>
            <a:off x="6629400" y="205978"/>
            <a:ext cx="2057400" cy="438864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2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205978"/>
            <a:ext cx="6019800" cy="438864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1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3" y="2180035"/>
            <a:ext cx="7772401" cy="112514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Marcador de texto 4"/>
          <p:cNvSpPr>
            <a:spLocks noGrp="1"/>
          </p:cNvSpPr>
          <p:nvPr>
            <p:ph type="body" sz="quarter" idx="1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457200" y="204787"/>
            <a:ext cx="3008314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Marcador de texto 3"/>
          <p:cNvSpPr>
            <a:spLocks noGrp="1"/>
          </p:cNvSpPr>
          <p:nvPr>
            <p:ph type="body" sz="half" idx="13"/>
          </p:nvPr>
        </p:nvSpPr>
        <p:spPr>
          <a:xfrm>
            <a:off x="457200" y="1076326"/>
            <a:ext cx="3008315" cy="351829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1792289" y="3600450"/>
            <a:ext cx="5486401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3" name="Marcador de posición de imagen 2"/>
          <p:cNvSpPr>
            <a:spLocks noGrp="1"/>
          </p:cNvSpPr>
          <p:nvPr>
            <p:ph type="pic" sz="half" idx="13"/>
          </p:nvPr>
        </p:nvSpPr>
        <p:spPr>
          <a:xfrm>
            <a:off x="1792289" y="459581"/>
            <a:ext cx="5486401" cy="30861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9" y="4025503"/>
            <a:ext cx="5486401" cy="60364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23563" y="4765685"/>
            <a:ext cx="363239" cy="276999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20552D5-0A09-594A-8C27-13CBCAD06EBA}"/>
              </a:ext>
            </a:extLst>
          </p:cNvPr>
          <p:cNvSpPr txBox="1">
            <a:spLocks/>
          </p:cNvSpPr>
          <p:nvPr/>
        </p:nvSpPr>
        <p:spPr>
          <a:xfrm>
            <a:off x="758450" y="2710221"/>
            <a:ext cx="7627099" cy="828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>
            <a:lvl1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0" marR="0" indent="0" algn="ctr" defTabSz="4572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hangingPunct="1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</a:t>
            </a:r>
          </a:p>
          <a:p>
            <a:pPr hangingPunct="1"/>
            <a:r>
              <a:rPr lang="es-ES_tradnl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Coordinaciones de Servicio al Cliente</a:t>
            </a:r>
            <a:endParaRPr lang="es-ES_tradnl" sz="3200" b="1" dirty="0">
              <a:solidFill>
                <a:srgbClr val="9D268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098469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Guadalajara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8A53C9-0538-E25C-99F3-71D3266545C7}"/>
              </a:ext>
            </a:extLst>
          </p:cNvPr>
          <p:cNvSpPr txBox="1"/>
          <p:nvPr/>
        </p:nvSpPr>
        <p:spPr>
          <a:xfrm>
            <a:off x="567267" y="1228473"/>
            <a:ext cx="7967133" cy="147732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just">
              <a:buClr>
                <a:srgbClr val="20909F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 Octubre del 2021 se implemento un esquema de compensación variable para ejecutivos y coordinadores de Servicio al Cliente.</a:t>
            </a:r>
          </a:p>
          <a:p>
            <a:pPr algn="just">
              <a:buClr>
                <a:srgbClr val="20909F"/>
              </a:buClr>
            </a:pPr>
            <a:endParaRPr lang="es-MX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20909F"/>
              </a:buClr>
            </a:pPr>
            <a:r>
              <a:rPr lang="es-MX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3 indicadores estratégicos que se definieron según los objetivos de servicio son: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D104C53-7FD1-1CA8-F60F-8F59EE5D46B1}"/>
              </a:ext>
            </a:extLst>
          </p:cNvPr>
          <p:cNvSpPr txBox="1"/>
          <p:nvPr/>
        </p:nvSpPr>
        <p:spPr>
          <a:xfrm>
            <a:off x="1044109" y="2772164"/>
            <a:ext cx="4159623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algn="l" defTabSz="4572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0909F"/>
              </a:buClr>
              <a:buSzTx/>
              <a:tabLst/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Tiempo integral de pago</a:t>
            </a:r>
          </a:p>
          <a:p>
            <a:pPr>
              <a:lnSpc>
                <a:spcPct val="150000"/>
              </a:lnSpc>
              <a:buClr>
                <a:srgbClr val="20909F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Tiempo de Pago Perdidas Parciales</a:t>
            </a:r>
          </a:p>
          <a:p>
            <a:pPr>
              <a:lnSpc>
                <a:spcPct val="150000"/>
              </a:lnSpc>
              <a:buClr>
                <a:srgbClr val="20909F"/>
              </a:buClr>
            </a:pP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Encuesta integral de servicio</a:t>
            </a:r>
          </a:p>
        </p:txBody>
      </p:sp>
      <p:pic>
        <p:nvPicPr>
          <p:cNvPr id="8" name="Picture 6">
            <a:extLst>
              <a:ext uri="{FF2B5EF4-FFF2-40B4-BE49-F238E27FC236}">
                <a16:creationId xmlns:a16="http://schemas.microsoft.com/office/drawing/2014/main" id="{D5AA21AF-BD4E-19E2-E02F-2864C032C6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t="27067" r="12836" b="52190"/>
          <a:stretch/>
        </p:blipFill>
        <p:spPr>
          <a:xfrm>
            <a:off x="756944" y="2928948"/>
            <a:ext cx="287165" cy="269764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69F14902-E0AB-0283-68DB-7C13FBA6902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16" t="2172" r="15637" b="77085"/>
          <a:stretch/>
        </p:blipFill>
        <p:spPr>
          <a:xfrm>
            <a:off x="768274" y="3327329"/>
            <a:ext cx="264505" cy="271771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FE95F3D0-A658-BF73-1884-900ED83C8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426" t="27067" r="12836" b="52190"/>
          <a:stretch/>
        </p:blipFill>
        <p:spPr>
          <a:xfrm>
            <a:off x="756944" y="3727718"/>
            <a:ext cx="287165" cy="26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0946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Servicio al Cliente</a:t>
            </a:r>
          </a:p>
        </p:txBody>
      </p:sp>
      <p:graphicFrame>
        <p:nvGraphicFramePr>
          <p:cNvPr id="20" name="Tabla 19">
            <a:extLst>
              <a:ext uri="{FF2B5EF4-FFF2-40B4-BE49-F238E27FC236}">
                <a16:creationId xmlns:a16="http://schemas.microsoft.com/office/drawing/2014/main" id="{D195BC83-418E-060D-898B-F773723D647E}"/>
              </a:ext>
            </a:extLst>
          </p:cNvPr>
          <p:cNvGraphicFramePr>
            <a:graphicFrameLocks noGrp="1"/>
          </p:cNvGraphicFramePr>
          <p:nvPr/>
        </p:nvGraphicFramePr>
        <p:xfrm>
          <a:off x="439944" y="1483559"/>
          <a:ext cx="8264112" cy="2338247"/>
        </p:xfrm>
        <a:graphic>
          <a:graphicData uri="http://schemas.openxmlformats.org/drawingml/2006/table">
            <a:tbl>
              <a:tblPr/>
              <a:tblGrid>
                <a:gridCol w="2820045">
                  <a:extLst>
                    <a:ext uri="{9D8B030D-6E8A-4147-A177-3AD203B41FA5}">
                      <a16:colId xmlns:a16="http://schemas.microsoft.com/office/drawing/2014/main" val="2524176887"/>
                    </a:ext>
                  </a:extLst>
                </a:gridCol>
                <a:gridCol w="2243666">
                  <a:extLst>
                    <a:ext uri="{9D8B030D-6E8A-4147-A177-3AD203B41FA5}">
                      <a16:colId xmlns:a16="http://schemas.microsoft.com/office/drawing/2014/main" val="618565402"/>
                    </a:ext>
                  </a:extLst>
                </a:gridCol>
                <a:gridCol w="3200401">
                  <a:extLst>
                    <a:ext uri="{9D8B030D-6E8A-4147-A177-3AD203B41FA5}">
                      <a16:colId xmlns:a16="http://schemas.microsoft.com/office/drawing/2014/main" val="2274515148"/>
                    </a:ext>
                  </a:extLst>
                </a:gridCol>
              </a:tblGrid>
              <a:tr h="297944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Indicadores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Meta mensual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2000" b="0" i="0" u="none" strike="noStrike" dirty="0">
                          <a:solidFill>
                            <a:srgbClr val="FFFFFF"/>
                          </a:solidFill>
                          <a:effectLst/>
                          <a:latin typeface="Century Gothic" panose="020B0502020202020204" pitchFamily="34" charset="0"/>
                        </a:rPr>
                        <a:t>Detalle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AEAAAA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D268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7852940"/>
                  </a:ext>
                </a:extLst>
              </a:tr>
              <a:tr h="631148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integral de pago perdidas totales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20 a 28 días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Desde la primer revisión digital hasta el pago.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AE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7547985"/>
                  </a:ext>
                </a:extLst>
              </a:tr>
              <a:tr h="792980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Tiempo de Pago Perdidas Parciales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3.5 días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Desde la generación del trámite hasta el pago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224859"/>
                  </a:ext>
                </a:extLst>
              </a:tr>
              <a:tr h="602969"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Encuesta integral de servicio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85%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MX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NPS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900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17798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5314763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Indicadores Servicio al Cliente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Guadalajara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AE09C54-F990-DA6D-51E7-C6A692D862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00" y="1109464"/>
            <a:ext cx="8788400" cy="392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442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87F9CE5-ABF5-904F-8810-C057B7CB717C}"/>
              </a:ext>
            </a:extLst>
          </p:cNvPr>
          <p:cNvSpPr txBox="1">
            <a:spLocks/>
          </p:cNvSpPr>
          <p:nvPr/>
        </p:nvSpPr>
        <p:spPr>
          <a:xfrm>
            <a:off x="414222" y="326176"/>
            <a:ext cx="5310383" cy="343687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sz="2400" b="1" dirty="0">
                <a:solidFill>
                  <a:srgbClr val="9D268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Premio a la mejor Coordinación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96A6798-8882-EC4A-BFD8-80749DCACA94}"/>
              </a:ext>
            </a:extLst>
          </p:cNvPr>
          <p:cNvSpPr txBox="1">
            <a:spLocks/>
          </p:cNvSpPr>
          <p:nvPr/>
        </p:nvSpPr>
        <p:spPr>
          <a:xfrm>
            <a:off x="414222" y="685756"/>
            <a:ext cx="2709699" cy="253429"/>
          </a:xfrm>
          <a:prstGeom prst="rect">
            <a:avLst/>
          </a:prstGeom>
        </p:spPr>
        <p:txBody>
          <a:bodyPr vert="horz" lIns="34286" tIns="17143" rIns="34286" bIns="17143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Seminario de Siniestros Guadalajara</a:t>
            </a:r>
          </a:p>
        </p:txBody>
      </p:sp>
      <p:pic>
        <p:nvPicPr>
          <p:cNvPr id="7" name="Picture 2" descr="10 ideas de Premiaciones | disenos de unas, imágenes de fondo, descargas de  fondos de pantalla">
            <a:extLst>
              <a:ext uri="{FF2B5EF4-FFF2-40B4-BE49-F238E27FC236}">
                <a16:creationId xmlns:a16="http://schemas.microsoft.com/office/drawing/2014/main" id="{B930FD6E-AF7A-435D-5858-ED19F7BEB2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05" b="9779"/>
          <a:stretch/>
        </p:blipFill>
        <p:spPr bwMode="auto">
          <a:xfrm>
            <a:off x="2918827" y="816607"/>
            <a:ext cx="3306341" cy="3252395"/>
          </a:xfrm>
          <a:prstGeom prst="ellipse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inta: curvada e inclinada hacia arriba 9">
            <a:extLst>
              <a:ext uri="{FF2B5EF4-FFF2-40B4-BE49-F238E27FC236}">
                <a16:creationId xmlns:a16="http://schemas.microsoft.com/office/drawing/2014/main" id="{2E344112-66C1-602F-C2D2-6E0B3C92E79A}"/>
              </a:ext>
            </a:extLst>
          </p:cNvPr>
          <p:cNvSpPr/>
          <p:nvPr/>
        </p:nvSpPr>
        <p:spPr>
          <a:xfrm>
            <a:off x="1943100" y="3631158"/>
            <a:ext cx="5617028" cy="695735"/>
          </a:xfrm>
          <a:prstGeom prst="ellipseRibbon2">
            <a:avLst>
              <a:gd name="adj1" fmla="val 25000"/>
              <a:gd name="adj2" fmla="val 71512"/>
              <a:gd name="adj3" fmla="val 12500"/>
            </a:avLst>
          </a:prstGeom>
          <a:gradFill>
            <a:gsLst>
              <a:gs pos="0">
                <a:srgbClr val="9D268B"/>
              </a:gs>
              <a:gs pos="100000">
                <a:srgbClr val="80237F"/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sx="95000" sy="95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4E04EFE-0E59-5B5A-962A-6AD9AD38B576}"/>
              </a:ext>
            </a:extLst>
          </p:cNvPr>
          <p:cNvSpPr txBox="1"/>
          <p:nvPr/>
        </p:nvSpPr>
        <p:spPr>
          <a:xfrm>
            <a:off x="2732017" y="3692080"/>
            <a:ext cx="4039193" cy="400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2000" i="0" u="none" strike="noStrike" cap="none" spc="0" normalizeH="0" baseline="0" dirty="0" err="1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Nainary</a:t>
            </a:r>
            <a:r>
              <a:rPr kumimoji="0" lang="es-MX" sz="200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Cardenas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CA9A17BF-1E2F-45CB-B4AC-FE703ACB58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3371" y="1261241"/>
            <a:ext cx="1350382" cy="1801996"/>
          </a:xfrm>
          <a:prstGeom prst="ellipse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DF816124-4999-2C1D-2B8B-3A2BBEC11EF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918" t="9345" r="3898" b="8744"/>
          <a:stretch/>
        </p:blipFill>
        <p:spPr>
          <a:xfrm>
            <a:off x="4095731" y="2608770"/>
            <a:ext cx="1025662" cy="103077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4763583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DBC776C8-B8D5-9FB2-3F81-83BD1C92D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68" y="-1088110"/>
            <a:ext cx="2438400" cy="3764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551F09BA-972C-CA31-53AE-02DBC631D5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 bwMode="auto">
          <a:xfrm>
            <a:off x="2363226" y="-1088109"/>
            <a:ext cx="2438400" cy="2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F72D2617-A7BF-AA79-6AF6-791590B334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356"/>
          <a:stretch/>
        </p:blipFill>
        <p:spPr bwMode="auto">
          <a:xfrm>
            <a:off x="4633184" y="-1088110"/>
            <a:ext cx="2438400" cy="277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Vector Transparente PNG Y SVG De Confeti De Colores De Fondo">
            <a:extLst>
              <a:ext uri="{FF2B5EF4-FFF2-40B4-BE49-F238E27FC236}">
                <a16:creationId xmlns:a16="http://schemas.microsoft.com/office/drawing/2014/main" id="{CAE53160-AD64-A7DD-8B22-EDD70A5BB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700" y="-1088112"/>
            <a:ext cx="2438400" cy="3764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inta: curvada e inclinada hacia arriba 12">
            <a:extLst>
              <a:ext uri="{FF2B5EF4-FFF2-40B4-BE49-F238E27FC236}">
                <a16:creationId xmlns:a16="http://schemas.microsoft.com/office/drawing/2014/main" id="{6A5AE1EF-CC8F-3822-74C4-6EC0A9E16D56}"/>
              </a:ext>
            </a:extLst>
          </p:cNvPr>
          <p:cNvSpPr/>
          <p:nvPr/>
        </p:nvSpPr>
        <p:spPr>
          <a:xfrm>
            <a:off x="546100" y="1162490"/>
            <a:ext cx="8343900" cy="1492132"/>
          </a:xfrm>
          <a:prstGeom prst="ellipseRibbon2">
            <a:avLst>
              <a:gd name="adj1" fmla="val 25000"/>
              <a:gd name="adj2" fmla="val 71512"/>
              <a:gd name="adj3" fmla="val 12500"/>
            </a:avLst>
          </a:prstGeom>
          <a:gradFill>
            <a:gsLst>
              <a:gs pos="0">
                <a:srgbClr val="188692"/>
              </a:gs>
              <a:gs pos="100000">
                <a:srgbClr val="20909F"/>
              </a:gs>
            </a:gsLst>
            <a:lin ang="5400000" scaled="1"/>
          </a:gradFill>
          <a:ln w="25400" cap="flat">
            <a:noFill/>
            <a:prstDash val="solid"/>
            <a:round/>
          </a:ln>
          <a:effectLst>
            <a:outerShdw blurRad="38100" dist="23000" dir="5400000" sx="95000" sy="95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s-MX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9200256-DE5A-AA79-BCDB-683AADC851D7}"/>
              </a:ext>
            </a:extLst>
          </p:cNvPr>
          <p:cNvSpPr txBox="1"/>
          <p:nvPr/>
        </p:nvSpPr>
        <p:spPr>
          <a:xfrm>
            <a:off x="1431468" y="1434890"/>
            <a:ext cx="6489699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MX" sz="3600" i="0" u="none" strike="noStrike" cap="none" spc="0" normalizeH="0" baseline="0" dirty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FillTx/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¡Felicidades Coordinadores!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9A219E4-4406-9C48-A863-9B866C33007F}"/>
              </a:ext>
            </a:extLst>
          </p:cNvPr>
          <p:cNvSpPr txBox="1"/>
          <p:nvPr/>
        </p:nvSpPr>
        <p:spPr>
          <a:xfrm>
            <a:off x="1557955" y="2865356"/>
            <a:ext cx="6236726" cy="1200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ctr"/>
            <a:r>
              <a:rPr lang="es-MX" sz="2400" i="1" dirty="0">
                <a:latin typeface="Arial" panose="020B0604020202020204" pitchFamily="34" charset="0"/>
                <a:cs typeface="Arial" panose="020B0604020202020204" pitchFamily="34" charset="0"/>
              </a:rPr>
              <a:t>Los logros de una organización son el resultado de los esfuerzos combinados de cada individuo. (Vince Lombardi).</a:t>
            </a:r>
          </a:p>
        </p:txBody>
      </p:sp>
    </p:spTree>
    <p:extLst>
      <p:ext uri="{BB962C8B-B14F-4D97-AF65-F5344CB8AC3E}">
        <p14:creationId xmlns:p14="http://schemas.microsoft.com/office/powerpoint/2010/main" val="2023191164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Tema de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e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153</Words>
  <Application>Microsoft Office PowerPoint</Application>
  <PresentationFormat>Presentación en pantalla (16:9)</PresentationFormat>
  <Paragraphs>31</Paragraphs>
  <Slides>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Century Gothic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Castro [gerente de proyectos]</dc:creator>
  <cp:lastModifiedBy>Dora Areli Flores Gonzalez</cp:lastModifiedBy>
  <cp:revision>63</cp:revision>
  <dcterms:modified xsi:type="dcterms:W3CDTF">2022-06-20T17:22:35Z</dcterms:modified>
</cp:coreProperties>
</file>