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1"/>
  </p:notesMasterIdLst>
  <p:sldIdLst>
    <p:sldId id="278" r:id="rId3"/>
    <p:sldId id="844" r:id="rId4"/>
    <p:sldId id="845" r:id="rId5"/>
    <p:sldId id="846" r:id="rId6"/>
    <p:sldId id="847" r:id="rId7"/>
    <p:sldId id="848" r:id="rId8"/>
    <p:sldId id="849" r:id="rId9"/>
    <p:sldId id="850" r:id="rId1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68B"/>
    <a:srgbClr val="64B6C1"/>
    <a:srgbClr val="0098AE"/>
    <a:srgbClr val="39ADB5"/>
    <a:srgbClr val="80237F"/>
    <a:srgbClr val="188692"/>
    <a:srgbClr val="6B1079"/>
    <a:srgbClr val="209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565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020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18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400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62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6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5636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005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4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4" y="2180036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622887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56" indent="-333367">
              <a:spcBef>
                <a:spcPts val="600"/>
              </a:spcBef>
              <a:defRPr sz="2800"/>
            </a:lvl2pPr>
            <a:lvl3pPr marL="1234409" indent="-320031">
              <a:spcBef>
                <a:spcPts val="600"/>
              </a:spcBef>
              <a:defRPr sz="2800"/>
            </a:lvl3pPr>
            <a:lvl4pPr marL="1727157" indent="-355591">
              <a:spcBef>
                <a:spcPts val="600"/>
              </a:spcBef>
              <a:defRPr sz="2800"/>
            </a:lvl4pPr>
            <a:lvl5pPr marL="2184346" indent="-35559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77932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6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75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74288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81714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37426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1" y="1076327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46553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90" y="3600451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90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90" y="4025504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6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00918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0890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9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6812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3563" y="4765685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3565" y="4765686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298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892" marR="0" indent="-342892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52" marR="0" indent="-32656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169" marR="0" indent="-30479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17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05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694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882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070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259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78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66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54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43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132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32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50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E1D96-FAB8-0702-7B99-4E74FEB975CD}"/>
              </a:ext>
            </a:extLst>
          </p:cNvPr>
          <p:cNvSpPr txBox="1">
            <a:spLocks/>
          </p:cNvSpPr>
          <p:nvPr/>
        </p:nvSpPr>
        <p:spPr>
          <a:xfrm>
            <a:off x="-512734" y="2335080"/>
            <a:ext cx="10169465" cy="110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defRPr/>
            </a:pPr>
            <a:r>
              <a:rPr lang="es-ES_tradnl" sz="2800" b="1" kern="0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Atención a Clientes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DA27F6-CB3F-AED8-B577-1D273053BDC9}"/>
              </a:ext>
            </a:extLst>
          </p:cNvPr>
          <p:cNvSpPr txBox="1">
            <a:spLocks/>
          </p:cNvSpPr>
          <p:nvPr/>
        </p:nvSpPr>
        <p:spPr>
          <a:xfrm>
            <a:off x="-96823" y="3133386"/>
            <a:ext cx="9337645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cs typeface="Gill Sans Light" panose="020B0302020104020203" pitchFamily="34" charset="-79"/>
              </a:rPr>
              <a:t>    Dora Areli Flores / Patricia Castro </a:t>
            </a:r>
          </a:p>
          <a:p>
            <a:pPr hangingPunct="1"/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cs typeface="Gill Sans Light" panose="020B0302020104020203" pitchFamily="34" charset="-79"/>
              </a:rPr>
              <a:t>Coordinador de proyectos / Gerente de proyectos</a:t>
            </a:r>
          </a:p>
        </p:txBody>
      </p:sp>
    </p:spTree>
    <p:extLst>
      <p:ext uri="{BB962C8B-B14F-4D97-AF65-F5344CB8AC3E}">
        <p14:creationId xmlns:p14="http://schemas.microsoft.com/office/powerpoint/2010/main" val="8641565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Indicadores Servicio al Cliente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Seminario de Siniestros Mérida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8A53C9-0538-E25C-99F3-71D3266545C7}"/>
              </a:ext>
            </a:extLst>
          </p:cNvPr>
          <p:cNvSpPr txBox="1"/>
          <p:nvPr/>
        </p:nvSpPr>
        <p:spPr>
          <a:xfrm>
            <a:off x="567267" y="1228473"/>
            <a:ext cx="7967133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just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909F"/>
              </a:buClr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En Octubre del 2021 se implemento un esquema de compensación variable para ejecutivos y coordinadores de Servicio al Cliente.</a:t>
            </a:r>
          </a:p>
          <a:p>
            <a:pPr marL="0" marR="0" lvl="0" indent="0" algn="just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909F"/>
              </a:buClr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just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909F"/>
              </a:buClr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Los 3 indicadores estratégicos que se definieron según los objetivos de servicio son: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104C53-7FD1-1CA8-F60F-8F59EE5D46B1}"/>
              </a:ext>
            </a:extLst>
          </p:cNvPr>
          <p:cNvSpPr txBox="1"/>
          <p:nvPr/>
        </p:nvSpPr>
        <p:spPr>
          <a:xfrm>
            <a:off x="1044109" y="2772164"/>
            <a:ext cx="4159623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909F"/>
              </a:buClr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Tiempo integral de pago</a:t>
            </a:r>
          </a:p>
          <a:p>
            <a:pPr marL="0" marR="0" lvl="0" indent="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909F"/>
              </a:buClr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Tiempo de Pago Perdidas Parciales</a:t>
            </a:r>
          </a:p>
          <a:p>
            <a:pPr marL="0" marR="0" lvl="0" indent="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909F"/>
              </a:buClr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Encuesta integral de servicio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5AA21AF-BD4E-19E2-E02F-2864C032C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" t="27067" r="12836" b="52190"/>
          <a:stretch/>
        </p:blipFill>
        <p:spPr>
          <a:xfrm>
            <a:off x="756944" y="2928948"/>
            <a:ext cx="287165" cy="269764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9F14902-E0AB-0283-68DB-7C13FBA690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16" t="2172" r="15637" b="77085"/>
          <a:stretch/>
        </p:blipFill>
        <p:spPr>
          <a:xfrm>
            <a:off x="768274" y="3327329"/>
            <a:ext cx="264505" cy="271771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E95F3D0-A658-BF73-1884-900ED83C8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" t="27067" r="12836" b="52190"/>
          <a:stretch/>
        </p:blipFill>
        <p:spPr>
          <a:xfrm>
            <a:off x="756944" y="3727718"/>
            <a:ext cx="287165" cy="2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892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Indicadores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Servicio al Cliente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D195BC83-418E-060D-898B-F773723D647E}"/>
              </a:ext>
            </a:extLst>
          </p:cNvPr>
          <p:cNvGraphicFramePr>
            <a:graphicFrameLocks noGrp="1"/>
          </p:cNvGraphicFramePr>
          <p:nvPr/>
        </p:nvGraphicFramePr>
        <p:xfrm>
          <a:off x="439944" y="1483559"/>
          <a:ext cx="8264112" cy="2338247"/>
        </p:xfrm>
        <a:graphic>
          <a:graphicData uri="http://schemas.openxmlformats.org/drawingml/2006/table">
            <a:tbl>
              <a:tblPr/>
              <a:tblGrid>
                <a:gridCol w="2820045">
                  <a:extLst>
                    <a:ext uri="{9D8B030D-6E8A-4147-A177-3AD203B41FA5}">
                      <a16:colId xmlns:a16="http://schemas.microsoft.com/office/drawing/2014/main" val="2524176887"/>
                    </a:ext>
                  </a:extLst>
                </a:gridCol>
                <a:gridCol w="2243666">
                  <a:extLst>
                    <a:ext uri="{9D8B030D-6E8A-4147-A177-3AD203B41FA5}">
                      <a16:colId xmlns:a16="http://schemas.microsoft.com/office/drawing/2014/main" val="618565402"/>
                    </a:ext>
                  </a:extLst>
                </a:gridCol>
                <a:gridCol w="3200401">
                  <a:extLst>
                    <a:ext uri="{9D8B030D-6E8A-4147-A177-3AD203B41FA5}">
                      <a16:colId xmlns:a16="http://schemas.microsoft.com/office/drawing/2014/main" val="2274515148"/>
                    </a:ext>
                  </a:extLst>
                </a:gridCol>
              </a:tblGrid>
              <a:tr h="297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Meta mensual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Detalle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52940"/>
                  </a:ext>
                </a:extLst>
              </a:tr>
              <a:tr h="631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Tiempo integral de pago perdidas totales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a 28 días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Desde la primer revisión digital hasta el pago.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47985"/>
                  </a:ext>
                </a:extLst>
              </a:tr>
              <a:tr h="792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Tiempo de Pago Perdidas Parciales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 días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Desde la generación del trámite hasta el pago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224859"/>
                  </a:ext>
                </a:extLst>
              </a:tr>
              <a:tr h="6029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Encuesta integral de servicio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77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7656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Indicadores Servicio al Cliente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Seminario de Siniestros Mérida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F2206B-EF1A-D4D0-3F15-A9C61763C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01935"/>
            <a:ext cx="8568559" cy="30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10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Premio a la mejor Coordinación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Seminario de Siniestros Mérida</a:t>
            </a:r>
          </a:p>
        </p:txBody>
      </p:sp>
      <p:pic>
        <p:nvPicPr>
          <p:cNvPr id="7" name="Picture 2" descr="10 ideas de Premiaciones | disenos de unas, imágenes de fondo, descargas de  fondos de pantalla">
            <a:extLst>
              <a:ext uri="{FF2B5EF4-FFF2-40B4-BE49-F238E27FC236}">
                <a16:creationId xmlns:a16="http://schemas.microsoft.com/office/drawing/2014/main" id="{0BD86A82-6C1D-5022-8D6F-4EFA953B3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 b="9779"/>
          <a:stretch/>
        </p:blipFill>
        <p:spPr bwMode="auto">
          <a:xfrm>
            <a:off x="2918829" y="816607"/>
            <a:ext cx="3306341" cy="3252395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inta: curvada e inclinada hacia arriba 9">
            <a:extLst>
              <a:ext uri="{FF2B5EF4-FFF2-40B4-BE49-F238E27FC236}">
                <a16:creationId xmlns:a16="http://schemas.microsoft.com/office/drawing/2014/main" id="{CFA7651A-181E-FB8D-45B5-CC587A834E7B}"/>
              </a:ext>
            </a:extLst>
          </p:cNvPr>
          <p:cNvSpPr/>
          <p:nvPr/>
        </p:nvSpPr>
        <p:spPr>
          <a:xfrm>
            <a:off x="1943100" y="3631158"/>
            <a:ext cx="5617028" cy="695735"/>
          </a:xfrm>
          <a:prstGeom prst="ellipseRibbon2">
            <a:avLst>
              <a:gd name="adj1" fmla="val 25000"/>
              <a:gd name="adj2" fmla="val 71512"/>
              <a:gd name="adj3" fmla="val 12500"/>
            </a:avLst>
          </a:prstGeom>
          <a:gradFill>
            <a:gsLst>
              <a:gs pos="0">
                <a:srgbClr val="9D268B"/>
              </a:gs>
              <a:gs pos="100000">
                <a:srgbClr val="80237F"/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sx="95000" sy="95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6A4BA6A-30F4-28BA-F7E4-3BCF0369821F}"/>
              </a:ext>
            </a:extLst>
          </p:cNvPr>
          <p:cNvSpPr txBox="1"/>
          <p:nvPr/>
        </p:nvSpPr>
        <p:spPr>
          <a:xfrm>
            <a:off x="2882520" y="3675760"/>
            <a:ext cx="373818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Carolina Custodio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74EB75-240A-4A56-8936-2D152995E3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15" r="4906"/>
          <a:stretch/>
        </p:blipFill>
        <p:spPr>
          <a:xfrm>
            <a:off x="3942673" y="1234440"/>
            <a:ext cx="1329774" cy="1828800"/>
          </a:xfrm>
          <a:prstGeom prst="ellipse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57ADF19-E4B4-5C5E-BC17-9A3CF7E8DC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8" t="9345" r="3898" b="8744"/>
          <a:stretch/>
        </p:blipFill>
        <p:spPr>
          <a:xfrm>
            <a:off x="4094729" y="2613942"/>
            <a:ext cx="1025662" cy="10307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352775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DBC776C8-B8D5-9FB2-3F81-83BD1C92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" y="-1088110"/>
            <a:ext cx="2438400" cy="37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551F09BA-972C-CA31-53AE-02DBC631D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6"/>
          <a:stretch/>
        </p:blipFill>
        <p:spPr bwMode="auto">
          <a:xfrm>
            <a:off x="2363226" y="-1088109"/>
            <a:ext cx="2438400" cy="27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F72D2617-A7BF-AA79-6AF6-791590B33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6"/>
          <a:stretch/>
        </p:blipFill>
        <p:spPr bwMode="auto">
          <a:xfrm>
            <a:off x="4633184" y="-1088110"/>
            <a:ext cx="2438400" cy="27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CAE53160-AD64-A7DD-8B22-EDD70A5B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00" y="-1088112"/>
            <a:ext cx="2438400" cy="37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inta: curvada e inclinada hacia arriba 12">
            <a:extLst>
              <a:ext uri="{FF2B5EF4-FFF2-40B4-BE49-F238E27FC236}">
                <a16:creationId xmlns:a16="http://schemas.microsoft.com/office/drawing/2014/main" id="{6A5AE1EF-CC8F-3822-74C4-6EC0A9E16D56}"/>
              </a:ext>
            </a:extLst>
          </p:cNvPr>
          <p:cNvSpPr/>
          <p:nvPr/>
        </p:nvSpPr>
        <p:spPr>
          <a:xfrm>
            <a:off x="546100" y="1162490"/>
            <a:ext cx="8343900" cy="1492132"/>
          </a:xfrm>
          <a:prstGeom prst="ellipseRibbon2">
            <a:avLst>
              <a:gd name="adj1" fmla="val 25000"/>
              <a:gd name="adj2" fmla="val 71512"/>
              <a:gd name="adj3" fmla="val 12500"/>
            </a:avLst>
          </a:prstGeom>
          <a:gradFill>
            <a:gsLst>
              <a:gs pos="0">
                <a:srgbClr val="20909F"/>
              </a:gs>
              <a:gs pos="100000">
                <a:srgbClr val="188692"/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sx="95000" sy="95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200256-DE5A-AA79-BCDB-683AADC851D7}"/>
              </a:ext>
            </a:extLst>
          </p:cNvPr>
          <p:cNvSpPr txBox="1"/>
          <p:nvPr/>
        </p:nvSpPr>
        <p:spPr>
          <a:xfrm>
            <a:off x="1431468" y="1434890"/>
            <a:ext cx="648969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¡Felicidades Coordinadores!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C04285-6F84-0A5E-55AB-E67094426ADB}"/>
              </a:ext>
            </a:extLst>
          </p:cNvPr>
          <p:cNvSpPr txBox="1"/>
          <p:nvPr/>
        </p:nvSpPr>
        <p:spPr>
          <a:xfrm>
            <a:off x="1557955" y="2865356"/>
            <a:ext cx="623672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Los logros de una organización son el resultado de los esfuerzos combinados de cada individuo. (Vince Lombardi).</a:t>
            </a:r>
          </a:p>
        </p:txBody>
      </p:sp>
    </p:spTree>
    <p:extLst>
      <p:ext uri="{BB962C8B-B14F-4D97-AF65-F5344CB8AC3E}">
        <p14:creationId xmlns:p14="http://schemas.microsoft.com/office/powerpoint/2010/main" val="38521715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5EA85EE0-3B7C-454D-AD81-4762EF9E8830}"/>
              </a:ext>
            </a:extLst>
          </p:cNvPr>
          <p:cNvSpPr/>
          <p:nvPr/>
        </p:nvSpPr>
        <p:spPr>
          <a:xfrm>
            <a:off x="591817" y="1136314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En Octubre del 2021, se implemento el esquema de compensación variable para Ejecutivos y Coordinadores de Servicio al Cliente </a:t>
            </a:r>
            <a:endParaRPr lang="es-MX" sz="12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37286BE-A1EB-4DC5-AB33-95F2D057003D}"/>
              </a:ext>
            </a:extLst>
          </p:cNvPr>
          <p:cNvSpPr/>
          <p:nvPr/>
        </p:nvSpPr>
        <p:spPr>
          <a:xfrm>
            <a:off x="-5084" y="990264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1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381E65BE-189A-498C-A4A0-9C5CF36DE342}"/>
              </a:ext>
            </a:extLst>
          </p:cNvPr>
          <p:cNvSpPr/>
          <p:nvPr/>
        </p:nvSpPr>
        <p:spPr>
          <a:xfrm rot="5400000">
            <a:off x="102961" y="1256871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E9FD52DE-2CD5-4C79-BE6A-6DE0802E9204}"/>
              </a:ext>
            </a:extLst>
          </p:cNvPr>
          <p:cNvSpPr/>
          <p:nvPr/>
        </p:nvSpPr>
        <p:spPr>
          <a:xfrm>
            <a:off x="591815" y="1953740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MX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¿El Tiempo de pago de Perdidas Parciales es un indicador del área de servicio al cliente?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DF699C4-8F31-4258-8513-6E1C4EA61B70}"/>
              </a:ext>
            </a:extLst>
          </p:cNvPr>
          <p:cNvSpPr/>
          <p:nvPr/>
        </p:nvSpPr>
        <p:spPr>
          <a:xfrm>
            <a:off x="-5086" y="1807690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2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85150025-2DC2-4EB6-AF2C-D94119C70E5A}"/>
              </a:ext>
            </a:extLst>
          </p:cNvPr>
          <p:cNvSpPr/>
          <p:nvPr/>
        </p:nvSpPr>
        <p:spPr>
          <a:xfrm rot="5400000">
            <a:off x="102961" y="2074296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6" name="Flecha: pentágono 15">
            <a:extLst>
              <a:ext uri="{FF2B5EF4-FFF2-40B4-BE49-F238E27FC236}">
                <a16:creationId xmlns:a16="http://schemas.microsoft.com/office/drawing/2014/main" id="{A0E2689E-C2E0-42F5-AF59-5284FCBF2C0B}"/>
              </a:ext>
            </a:extLst>
          </p:cNvPr>
          <p:cNvSpPr/>
          <p:nvPr/>
        </p:nvSpPr>
        <p:spPr>
          <a:xfrm>
            <a:off x="591815" y="2771531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La meta del indicador ”Tiempo integral de pago de Pérdida Total” es de 50 días </a:t>
            </a:r>
            <a:endParaRPr lang="es-MX" sz="1200" kern="1200" dirty="0">
              <a:solidFill>
                <a:prstClr val="white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A07ED0A-4F3A-4222-87F8-7B502CEDF3C3}"/>
              </a:ext>
            </a:extLst>
          </p:cNvPr>
          <p:cNvSpPr/>
          <p:nvPr/>
        </p:nvSpPr>
        <p:spPr>
          <a:xfrm>
            <a:off x="-5086" y="2625481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3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9" name="Paralelogramo 18">
            <a:extLst>
              <a:ext uri="{FF2B5EF4-FFF2-40B4-BE49-F238E27FC236}">
                <a16:creationId xmlns:a16="http://schemas.microsoft.com/office/drawing/2014/main" id="{612A32DB-84F7-4DD4-A42B-78BE5AD485FB}"/>
              </a:ext>
            </a:extLst>
          </p:cNvPr>
          <p:cNvSpPr/>
          <p:nvPr/>
        </p:nvSpPr>
        <p:spPr>
          <a:xfrm rot="5400000">
            <a:off x="102959" y="2892087"/>
            <a:ext cx="755457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066C4318-43DA-417B-8C28-AE0542680435}"/>
              </a:ext>
            </a:extLst>
          </p:cNvPr>
          <p:cNvSpPr/>
          <p:nvPr/>
        </p:nvSpPr>
        <p:spPr>
          <a:xfrm>
            <a:off x="591814" y="3621031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La meta para el año 2022 en el indicador “Encuesta de Servicio” es del 85% </a:t>
            </a:r>
            <a:endParaRPr lang="es-MX" sz="1200" kern="1200" dirty="0">
              <a:solidFill>
                <a:prstClr val="white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53BC7F6-0D24-4D61-AF27-DC108E5C45C9}"/>
              </a:ext>
            </a:extLst>
          </p:cNvPr>
          <p:cNvSpPr/>
          <p:nvPr/>
        </p:nvSpPr>
        <p:spPr>
          <a:xfrm>
            <a:off x="-5087" y="3474981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4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866C81DB-D955-4E24-BABE-6166742D8451}"/>
              </a:ext>
            </a:extLst>
          </p:cNvPr>
          <p:cNvSpPr/>
          <p:nvPr/>
        </p:nvSpPr>
        <p:spPr>
          <a:xfrm rot="5400000">
            <a:off x="102958" y="3741588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227BC4A2-CFEF-4607-AAED-8DF300B2C718}"/>
              </a:ext>
            </a:extLst>
          </p:cNvPr>
          <p:cNvSpPr/>
          <p:nvPr/>
        </p:nvSpPr>
        <p:spPr>
          <a:xfrm>
            <a:off x="6402129" y="1128215"/>
            <a:ext cx="2216091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VERDADERO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9" name="Flecha: cheurón 28">
            <a:extLst>
              <a:ext uri="{FF2B5EF4-FFF2-40B4-BE49-F238E27FC236}">
                <a16:creationId xmlns:a16="http://schemas.microsoft.com/office/drawing/2014/main" id="{A8EE2308-64EF-4B2E-8A17-0C485D3ECDEC}"/>
              </a:ext>
            </a:extLst>
          </p:cNvPr>
          <p:cNvSpPr/>
          <p:nvPr/>
        </p:nvSpPr>
        <p:spPr>
          <a:xfrm>
            <a:off x="6431049" y="1948088"/>
            <a:ext cx="2274577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VERDADERO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0" name="Flecha: cheurón 29">
            <a:extLst>
              <a:ext uri="{FF2B5EF4-FFF2-40B4-BE49-F238E27FC236}">
                <a16:creationId xmlns:a16="http://schemas.microsoft.com/office/drawing/2014/main" id="{135ACBC4-C380-4976-A2C4-3EE6719AD2D0}"/>
              </a:ext>
            </a:extLst>
          </p:cNvPr>
          <p:cNvSpPr/>
          <p:nvPr/>
        </p:nvSpPr>
        <p:spPr>
          <a:xfrm>
            <a:off x="6499860" y="2759506"/>
            <a:ext cx="2205765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Falso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1" name="Flecha: cheurón 30">
            <a:extLst>
              <a:ext uri="{FF2B5EF4-FFF2-40B4-BE49-F238E27FC236}">
                <a16:creationId xmlns:a16="http://schemas.microsoft.com/office/drawing/2014/main" id="{F0108145-19A6-4367-ACA9-1C40A2BA75E9}"/>
              </a:ext>
            </a:extLst>
          </p:cNvPr>
          <p:cNvSpPr/>
          <p:nvPr/>
        </p:nvSpPr>
        <p:spPr>
          <a:xfrm>
            <a:off x="6499860" y="3603471"/>
            <a:ext cx="2205766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VERDADERO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92D8B47-296E-2F78-983A-4B3651BBBFC8}"/>
              </a:ext>
            </a:extLst>
          </p:cNvPr>
          <p:cNvSpPr txBox="1">
            <a:spLocks/>
          </p:cNvSpPr>
          <p:nvPr/>
        </p:nvSpPr>
        <p:spPr>
          <a:xfrm>
            <a:off x="414223" y="342071"/>
            <a:ext cx="6843827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Servicio al Cliente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B10EF4C-2581-7606-76AF-8A59C6504139}"/>
              </a:ext>
            </a:extLst>
          </p:cNvPr>
          <p:cNvSpPr txBox="1">
            <a:spLocks/>
          </p:cNvSpPr>
          <p:nvPr/>
        </p:nvSpPr>
        <p:spPr>
          <a:xfrm>
            <a:off x="668948" y="684753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s-ES_tradnl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0165082-EF96-2806-B0D4-73C81FBAD1EE}"/>
              </a:ext>
            </a:extLst>
          </p:cNvPr>
          <p:cNvSpPr txBox="1">
            <a:spLocks/>
          </p:cNvSpPr>
          <p:nvPr/>
        </p:nvSpPr>
        <p:spPr>
          <a:xfrm>
            <a:off x="2757818" y="4713175"/>
            <a:ext cx="3660258" cy="14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342900" hangingPunct="1">
              <a:spcBef>
                <a:spcPts val="525"/>
              </a:spcBef>
            </a:pPr>
            <a:r>
              <a:rPr lang="es-ES_tradnl" sz="675" b="1" i="1" kern="1200" dirty="0">
                <a:solidFill>
                  <a:srgbClr val="0098AE"/>
                </a:solidFill>
                <a:latin typeface="Calibri"/>
                <a:cs typeface="Calibri"/>
              </a:rPr>
              <a:t>“HAZ lo que dices que harás, HAZLO cuando dices</a:t>
            </a:r>
            <a:r>
              <a:rPr lang="en-US" sz="675" b="1" i="1" kern="1200" dirty="0">
                <a:solidFill>
                  <a:srgbClr val="0098AE"/>
                </a:solidFill>
                <a:latin typeface="Calibri"/>
                <a:cs typeface="Calibri"/>
              </a:rPr>
              <a:t> </a:t>
            </a:r>
            <a:r>
              <a:rPr lang="es-ES_tradnl" sz="675" b="1" i="1" kern="1200" dirty="0">
                <a:solidFill>
                  <a:srgbClr val="0098AE"/>
                </a:solidFill>
                <a:latin typeface="Calibri"/>
                <a:cs typeface="Calibri"/>
              </a:rPr>
              <a:t>que lo harás y HAZLO bien desde la primera vez...</a:t>
            </a:r>
            <a:endParaRPr lang="en-US" sz="675" b="1" i="1" kern="1200" dirty="0">
              <a:solidFill>
                <a:srgbClr val="0098AE"/>
              </a:solidFill>
              <a:latin typeface="Calibri"/>
              <a:cs typeface="Calibri"/>
            </a:endParaRPr>
          </a:p>
          <a:p>
            <a:pPr defTabSz="342900" hangingPunct="1">
              <a:spcBef>
                <a:spcPts val="525"/>
              </a:spcBef>
            </a:pPr>
            <a:endParaRPr lang="es-ES_tradnl" sz="600" b="1" i="1" kern="1200" dirty="0">
              <a:solidFill>
                <a:srgbClr val="000000">
                  <a:lumMod val="50000"/>
                  <a:lumOff val="50000"/>
                </a:srgb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1102C7A-FB4F-1941-8403-96C8772EE823}"/>
              </a:ext>
            </a:extLst>
          </p:cNvPr>
          <p:cNvSpPr txBox="1">
            <a:spLocks/>
          </p:cNvSpPr>
          <p:nvPr/>
        </p:nvSpPr>
        <p:spPr>
          <a:xfrm>
            <a:off x="2741871" y="4836781"/>
            <a:ext cx="3660258" cy="22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342900" hangingPunct="1">
              <a:spcBef>
                <a:spcPts val="525"/>
              </a:spcBef>
            </a:pPr>
            <a:r>
              <a:rPr lang="es-ES" sz="675" b="1" i="1" kern="1200" dirty="0">
                <a:solidFill>
                  <a:srgbClr val="64B6C1"/>
                </a:solidFill>
                <a:latin typeface="Calibri"/>
                <a:cs typeface="Calibri"/>
              </a:rPr>
              <a:t>Recuerda que, del servicio de cada uno de nosotros, depende el destino de TODOS.”</a:t>
            </a:r>
            <a:endParaRPr lang="es-ES_tradnl" sz="600" b="1" i="1" kern="1200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4603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B69925-DB92-9332-39E5-E57B03441571}"/>
              </a:ext>
            </a:extLst>
          </p:cNvPr>
          <p:cNvSpPr txBox="1">
            <a:spLocks/>
          </p:cNvSpPr>
          <p:nvPr/>
        </p:nvSpPr>
        <p:spPr>
          <a:xfrm>
            <a:off x="881743" y="3690532"/>
            <a:ext cx="7380513" cy="56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i="0" u="none" strike="noStrike" kern="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4603473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294</Words>
  <Application>Microsoft Office PowerPoint</Application>
  <PresentationFormat>Presentación en pantalla (16:9)</PresentationFormat>
  <Paragraphs>49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Helvetica</vt:lpstr>
      <vt:lpstr>Helvetica Bold Oblique</vt:lpstr>
      <vt:lpstr>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Enrique Alvarez (siniestros metropolitana)</dc:creator>
  <cp:lastModifiedBy>Quálitas Eventos 03 (Claudia Guzman)</cp:lastModifiedBy>
  <cp:revision>92</cp:revision>
  <dcterms:modified xsi:type="dcterms:W3CDTF">2022-07-01T17:21:03Z</dcterms:modified>
</cp:coreProperties>
</file>