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0" r:id="rId2"/>
    <p:sldId id="303" r:id="rId3"/>
    <p:sldId id="304" r:id="rId4"/>
    <p:sldId id="305" r:id="rId5"/>
    <p:sldId id="306" r:id="rId6"/>
    <p:sldId id="266" r:id="rId7"/>
    <p:sldId id="288" r:id="rId8"/>
    <p:sldId id="258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AA8701-3C09-0251-1825-8157D99B4259}" name="Patricia Castro [gerente de proyectos]" initials="PC[dp" userId="S::pcastro@qualitas.com.mx::a2d11305-e95c-4993-9f41-959db6f18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09F"/>
    <a:srgbClr val="39ADB5"/>
    <a:srgbClr val="188692"/>
    <a:srgbClr val="9D268B"/>
    <a:srgbClr val="80237F"/>
    <a:srgbClr val="6B1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9" autoAdjust="0"/>
    <p:restoredTop sz="94698"/>
  </p:normalViewPr>
  <p:slideViewPr>
    <p:cSldViewPr snapToGrid="0" snapToObjects="1">
      <p:cViewPr varScale="1">
        <p:scale>
          <a:sx n="88" d="100"/>
          <a:sy n="88" d="100"/>
        </p:scale>
        <p:origin x="5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230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647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970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984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619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103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3" y="4765685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0552D5-0A09-594A-8C27-13CBCAD06EBA}"/>
              </a:ext>
            </a:extLst>
          </p:cNvPr>
          <p:cNvSpPr txBox="1">
            <a:spLocks/>
          </p:cNvSpPr>
          <p:nvPr/>
        </p:nvSpPr>
        <p:spPr>
          <a:xfrm>
            <a:off x="758450" y="2710221"/>
            <a:ext cx="7627099" cy="82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</a:p>
          <a:p>
            <a:pPr hangingPunct="1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Coordinaciones de Servicio al Cliente</a:t>
            </a:r>
            <a:endParaRPr lang="es-ES_tradnl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221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Servicio al Cliente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de Siniestros Monterrey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8A53C9-0538-E25C-99F3-71D3266545C7}"/>
              </a:ext>
            </a:extLst>
          </p:cNvPr>
          <p:cNvSpPr txBox="1"/>
          <p:nvPr/>
        </p:nvSpPr>
        <p:spPr>
          <a:xfrm>
            <a:off x="567267" y="1228473"/>
            <a:ext cx="7967133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buClr>
                <a:srgbClr val="20909F"/>
              </a:buClr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Octubre del 2021 se implemento un esquema de compensación variable para ejecutivos y coordinadores de Servicio al Cliente.</a:t>
            </a:r>
          </a:p>
          <a:p>
            <a:pPr algn="just">
              <a:buClr>
                <a:srgbClr val="20909F"/>
              </a:buClr>
            </a:pP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20909F"/>
              </a:buClr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3 indicadores estratégicos que se definieron según los objetivos de servicio son: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104C53-7FD1-1CA8-F60F-8F59EE5D46B1}"/>
              </a:ext>
            </a:extLst>
          </p:cNvPr>
          <p:cNvSpPr txBox="1"/>
          <p:nvPr/>
        </p:nvSpPr>
        <p:spPr>
          <a:xfrm>
            <a:off x="1044109" y="2772164"/>
            <a:ext cx="4159623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909F"/>
              </a:buClr>
              <a:buSzTx/>
              <a:tabLst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Tiempo integral de pago</a:t>
            </a:r>
          </a:p>
          <a:p>
            <a:pPr>
              <a:lnSpc>
                <a:spcPct val="150000"/>
              </a:lnSpc>
              <a:buClr>
                <a:srgbClr val="20909F"/>
              </a:buClr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Tiempo de Pago Perdidas Parciales</a:t>
            </a:r>
          </a:p>
          <a:p>
            <a:pPr>
              <a:lnSpc>
                <a:spcPct val="150000"/>
              </a:lnSpc>
              <a:buClr>
                <a:srgbClr val="20909F"/>
              </a:buClr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Encuesta integral de servicio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5AA21AF-BD4E-19E2-E02F-2864C032C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" t="27067" r="12836" b="52190"/>
          <a:stretch/>
        </p:blipFill>
        <p:spPr>
          <a:xfrm>
            <a:off x="756944" y="2928948"/>
            <a:ext cx="287165" cy="26976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9F14902-E0AB-0283-68DB-7C13FBA69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16" t="2172" r="15637" b="77085"/>
          <a:stretch/>
        </p:blipFill>
        <p:spPr>
          <a:xfrm>
            <a:off x="768274" y="3327329"/>
            <a:ext cx="264505" cy="27177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E95F3D0-A658-BF73-1884-900ED83C8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" t="27067" r="12836" b="52190"/>
          <a:stretch/>
        </p:blipFill>
        <p:spPr>
          <a:xfrm>
            <a:off x="756944" y="3727718"/>
            <a:ext cx="287165" cy="2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21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al Cliente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D195BC83-418E-060D-898B-F773723D647E}"/>
              </a:ext>
            </a:extLst>
          </p:cNvPr>
          <p:cNvGraphicFramePr>
            <a:graphicFrameLocks noGrp="1"/>
          </p:cNvGraphicFramePr>
          <p:nvPr/>
        </p:nvGraphicFramePr>
        <p:xfrm>
          <a:off x="439944" y="1483559"/>
          <a:ext cx="8264112" cy="2338247"/>
        </p:xfrm>
        <a:graphic>
          <a:graphicData uri="http://schemas.openxmlformats.org/drawingml/2006/table">
            <a:tbl>
              <a:tblPr/>
              <a:tblGrid>
                <a:gridCol w="2820045">
                  <a:extLst>
                    <a:ext uri="{9D8B030D-6E8A-4147-A177-3AD203B41FA5}">
                      <a16:colId xmlns:a16="http://schemas.microsoft.com/office/drawing/2014/main" val="2524176887"/>
                    </a:ext>
                  </a:extLst>
                </a:gridCol>
                <a:gridCol w="2243666">
                  <a:extLst>
                    <a:ext uri="{9D8B030D-6E8A-4147-A177-3AD203B41FA5}">
                      <a16:colId xmlns:a16="http://schemas.microsoft.com/office/drawing/2014/main" val="618565402"/>
                    </a:ext>
                  </a:extLst>
                </a:gridCol>
                <a:gridCol w="3200401">
                  <a:extLst>
                    <a:ext uri="{9D8B030D-6E8A-4147-A177-3AD203B41FA5}">
                      <a16:colId xmlns:a16="http://schemas.microsoft.com/office/drawing/2014/main" val="2274515148"/>
                    </a:ext>
                  </a:extLst>
                </a:gridCol>
              </a:tblGrid>
              <a:tr h="297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Meta mensual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Detalle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52940"/>
                  </a:ext>
                </a:extLst>
              </a:tr>
              <a:tr h="631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Tiempo integral de pago perdidas totales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a 28 días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Desde la primer revisión digital hasta el pago.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47985"/>
                  </a:ext>
                </a:extLst>
              </a:tr>
              <a:tr h="792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Tiempo de Pago Perdidas Parciales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 días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Desde la generación del trámite hasta el pago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224859"/>
                  </a:ext>
                </a:extLst>
              </a:tr>
              <a:tr h="6029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Encuesta integral de servicio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77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9921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Servicio al Cliente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de Siniestros Monterrey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4AC738-8EDE-1574-3D55-92CC437FB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5" y="1112734"/>
            <a:ext cx="8697685" cy="34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6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Servicio al Cliente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de Siniestros Monterrey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8DCA3C-0906-0A2E-E3D1-93A5AC334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065862"/>
            <a:ext cx="8592457" cy="35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840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Premio a la mejor Coordinación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de Siniestros Monterrey</a:t>
            </a:r>
          </a:p>
        </p:txBody>
      </p:sp>
      <p:pic>
        <p:nvPicPr>
          <p:cNvPr id="7" name="Picture 2" descr="10 ideas de Premiaciones | disenos de unas, imágenes de fondo, descargas de  fondos de pantalla">
            <a:extLst>
              <a:ext uri="{FF2B5EF4-FFF2-40B4-BE49-F238E27FC236}">
                <a16:creationId xmlns:a16="http://schemas.microsoft.com/office/drawing/2014/main" id="{4F5BD149-7286-F47F-2260-2412DFF47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b="9779"/>
          <a:stretch/>
        </p:blipFill>
        <p:spPr bwMode="auto">
          <a:xfrm>
            <a:off x="2918829" y="816607"/>
            <a:ext cx="3306341" cy="3252395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inta: curvada e inclinada hacia arriba 9">
            <a:extLst>
              <a:ext uri="{FF2B5EF4-FFF2-40B4-BE49-F238E27FC236}">
                <a16:creationId xmlns:a16="http://schemas.microsoft.com/office/drawing/2014/main" id="{F5A89459-B986-E899-15B7-34FAA9D78E69}"/>
              </a:ext>
            </a:extLst>
          </p:cNvPr>
          <p:cNvSpPr/>
          <p:nvPr/>
        </p:nvSpPr>
        <p:spPr>
          <a:xfrm>
            <a:off x="1943100" y="3631158"/>
            <a:ext cx="5617028" cy="695735"/>
          </a:xfrm>
          <a:prstGeom prst="ellipseRibbon2">
            <a:avLst>
              <a:gd name="adj1" fmla="val 25000"/>
              <a:gd name="adj2" fmla="val 71512"/>
              <a:gd name="adj3" fmla="val 12500"/>
            </a:avLst>
          </a:prstGeom>
          <a:gradFill>
            <a:gsLst>
              <a:gs pos="0">
                <a:srgbClr val="9D268B"/>
              </a:gs>
              <a:gs pos="100000">
                <a:srgbClr val="80237F"/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sx="95000" sy="95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C7BC20-0DC0-21F2-FC9C-90D784628AC9}"/>
              </a:ext>
            </a:extLst>
          </p:cNvPr>
          <p:cNvSpPr txBox="1"/>
          <p:nvPr/>
        </p:nvSpPr>
        <p:spPr>
          <a:xfrm>
            <a:off x="2609835" y="3685696"/>
            <a:ext cx="428355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Mario Manuel Martinez Carrillo</a:t>
            </a:r>
            <a:endParaRPr kumimoji="0" lang="es-MX" sz="200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Imagen 2" descr="Hombre sonriendo con lentes&#10;&#10;Descripción generada automáticamente">
            <a:extLst>
              <a:ext uri="{FF2B5EF4-FFF2-40B4-BE49-F238E27FC236}">
                <a16:creationId xmlns:a16="http://schemas.microsoft.com/office/drawing/2014/main" id="{2DE17477-475C-E795-9E09-A11DA5E044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r="10603"/>
          <a:stretch/>
        </p:blipFill>
        <p:spPr>
          <a:xfrm flipH="1">
            <a:off x="3914136" y="1237288"/>
            <a:ext cx="1315721" cy="1792129"/>
          </a:xfrm>
          <a:prstGeom prst="ellipse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FA0CFF2-7979-A2B1-EDAF-343597B7EF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8" t="9345" r="3898" b="8744"/>
          <a:stretch/>
        </p:blipFill>
        <p:spPr>
          <a:xfrm>
            <a:off x="4109968" y="2613942"/>
            <a:ext cx="1025662" cy="10307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889976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DBC776C8-B8D5-9FB2-3F81-83BD1C92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" y="-1088110"/>
            <a:ext cx="2438400" cy="37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551F09BA-972C-CA31-53AE-02DBC631D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6"/>
          <a:stretch/>
        </p:blipFill>
        <p:spPr bwMode="auto">
          <a:xfrm>
            <a:off x="2363226" y="-1088109"/>
            <a:ext cx="2438400" cy="27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F72D2617-A7BF-AA79-6AF6-791590B33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6"/>
          <a:stretch/>
        </p:blipFill>
        <p:spPr bwMode="auto">
          <a:xfrm>
            <a:off x="4633184" y="-1088110"/>
            <a:ext cx="2438400" cy="27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CAE53160-AD64-A7DD-8B22-EDD70A5B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00" y="-1088112"/>
            <a:ext cx="2438400" cy="37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inta: curvada e inclinada hacia arriba 12">
            <a:extLst>
              <a:ext uri="{FF2B5EF4-FFF2-40B4-BE49-F238E27FC236}">
                <a16:creationId xmlns:a16="http://schemas.microsoft.com/office/drawing/2014/main" id="{6A5AE1EF-CC8F-3822-74C4-6EC0A9E16D56}"/>
              </a:ext>
            </a:extLst>
          </p:cNvPr>
          <p:cNvSpPr/>
          <p:nvPr/>
        </p:nvSpPr>
        <p:spPr>
          <a:xfrm>
            <a:off x="546100" y="1162490"/>
            <a:ext cx="8343900" cy="1492132"/>
          </a:xfrm>
          <a:prstGeom prst="ellipseRibbon2">
            <a:avLst>
              <a:gd name="adj1" fmla="val 25000"/>
              <a:gd name="adj2" fmla="val 71512"/>
              <a:gd name="adj3" fmla="val 12500"/>
            </a:avLst>
          </a:prstGeom>
          <a:gradFill>
            <a:gsLst>
              <a:gs pos="0">
                <a:srgbClr val="188692"/>
              </a:gs>
              <a:gs pos="100000">
                <a:srgbClr val="20909F"/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sx="95000" sy="95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200256-DE5A-AA79-BCDB-683AADC851D7}"/>
              </a:ext>
            </a:extLst>
          </p:cNvPr>
          <p:cNvSpPr txBox="1"/>
          <p:nvPr/>
        </p:nvSpPr>
        <p:spPr>
          <a:xfrm>
            <a:off x="1431468" y="1434890"/>
            <a:ext cx="648969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¡Felicidades Coordinadores!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712A59-B89D-A0A6-B324-7F21E2B5C677}"/>
              </a:ext>
            </a:extLst>
          </p:cNvPr>
          <p:cNvSpPr txBox="1"/>
          <p:nvPr/>
        </p:nvSpPr>
        <p:spPr>
          <a:xfrm>
            <a:off x="1557955" y="2865356"/>
            <a:ext cx="623672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Los logros de una organización son el resultado de los esfuerzos combinados de cada individuo. (Vince Lombardi).</a:t>
            </a:r>
          </a:p>
        </p:txBody>
      </p:sp>
    </p:spTree>
    <p:extLst>
      <p:ext uri="{BB962C8B-B14F-4D97-AF65-F5344CB8AC3E}">
        <p14:creationId xmlns:p14="http://schemas.microsoft.com/office/powerpoint/2010/main" val="9923876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163</Words>
  <Application>Microsoft Office PowerPoint</Application>
  <PresentationFormat>Presentación en pantalla (16:9)</PresentationFormat>
  <Paragraphs>33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Castro [gerente de proyectos]</dc:creator>
  <cp:lastModifiedBy>Dora Areli Flores Gonzalez</cp:lastModifiedBy>
  <cp:revision>63</cp:revision>
  <dcterms:modified xsi:type="dcterms:W3CDTF">2022-06-20T17:18:28Z</dcterms:modified>
</cp:coreProperties>
</file>