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3" r:id="rId5"/>
    <p:sldId id="264" r:id="rId6"/>
    <p:sldId id="260" r:id="rId7"/>
    <p:sldId id="265" r:id="rId8"/>
    <p:sldId id="268" r:id="rId9"/>
    <p:sldId id="266" r:id="rId10"/>
    <p:sldId id="261" r:id="rId11"/>
    <p:sldId id="283" r:id="rId12"/>
    <p:sldId id="262" r:id="rId13"/>
    <p:sldId id="258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268B"/>
    <a:srgbClr val="64B6C1"/>
    <a:srgbClr val="0098AE"/>
    <a:srgbClr val="39ADB5"/>
    <a:srgbClr val="80237F"/>
    <a:srgbClr val="188692"/>
    <a:srgbClr val="6B1079"/>
    <a:srgbClr val="209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6"/>
    <p:restoredTop sz="94674"/>
  </p:normalViewPr>
  <p:slideViewPr>
    <p:cSldViewPr snapToGrid="0" snapToObjects="1">
      <p:cViewPr varScale="1">
        <p:scale>
          <a:sx n="142" d="100"/>
          <a:sy n="142" d="100"/>
        </p:scale>
        <p:origin x="8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EC518A7-1C31-D5AB-687D-DBF8BF4DF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ED776-5726-4EC9-B1D2-FFC7138B1F01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899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301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7748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3802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1633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2ED776-5726-4EC9-B1D2-FFC7138B1F01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8002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4017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1974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6D0-1BC4-D34C-86EA-18EF4761D9F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3934-2D85-9142-8780-5F5B003B87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8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976D0-1BC4-D34C-86EA-18EF4761D9F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93934-2D85-9142-8780-5F5B003B872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3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9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89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4025503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23563" y="4765685"/>
            <a:ext cx="36323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microsoft.com/office/2007/relationships/hdphoto" Target="../media/hdphoto1.wdp"/><Relationship Id="rId18" Type="http://schemas.openxmlformats.org/officeDocument/2006/relationships/image" Target="../media/image3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4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3.jpeg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microsoft.com/office/2007/relationships/hdphoto" Target="../media/hdphoto2.wdp"/><Relationship Id="rId10" Type="http://schemas.openxmlformats.org/officeDocument/2006/relationships/image" Target="../media/image29.jpeg"/><Relationship Id="rId4" Type="http://schemas.openxmlformats.org/officeDocument/2006/relationships/image" Target="../media/image2.jp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jpg"/><Relationship Id="rId7" Type="http://schemas.openxmlformats.org/officeDocument/2006/relationships/image" Target="../media/image39.gi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0552D5-0A09-594A-8C27-13CBCAD06EBA}"/>
              </a:ext>
            </a:extLst>
          </p:cNvPr>
          <p:cNvSpPr txBox="1">
            <a:spLocks/>
          </p:cNvSpPr>
          <p:nvPr/>
        </p:nvSpPr>
        <p:spPr>
          <a:xfrm>
            <a:off x="2024044" y="2975986"/>
            <a:ext cx="5095909" cy="38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lnSpc>
                <a:spcPts val="1680"/>
              </a:lnSpc>
            </a:pPr>
            <a:r>
              <a:rPr lang="es-ES_tradnl" sz="28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Verificaciones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E52E525-D49D-6040-A8C7-8B8DCB75F021}"/>
              </a:ext>
            </a:extLst>
          </p:cNvPr>
          <p:cNvSpPr txBox="1">
            <a:spLocks/>
          </p:cNvSpPr>
          <p:nvPr/>
        </p:nvSpPr>
        <p:spPr>
          <a:xfrm>
            <a:off x="3029885" y="3359846"/>
            <a:ext cx="3084229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  <a:cs typeface="Gill Sans Light" panose="020B0302020104020203" pitchFamily="34" charset="-79"/>
              </a:rPr>
              <a:t>Augusto García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E3F3DA-E5C8-C542-AF8E-856089FA2BB2}"/>
              </a:ext>
            </a:extLst>
          </p:cNvPr>
          <p:cNvSpPr txBox="1">
            <a:spLocks/>
          </p:cNvSpPr>
          <p:nvPr/>
        </p:nvSpPr>
        <p:spPr>
          <a:xfrm>
            <a:off x="2131826" y="4054952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AF9C4BF-0459-074F-8E84-C21744167F62}"/>
              </a:ext>
            </a:extLst>
          </p:cNvPr>
          <p:cNvSpPr txBox="1">
            <a:spLocks/>
          </p:cNvSpPr>
          <p:nvPr/>
        </p:nvSpPr>
        <p:spPr>
          <a:xfrm>
            <a:off x="2110563" y="4219759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338681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Medidas adoptadas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3171660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Mejoras en el servicio y evitar controversias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268A7EC-5148-9962-BC4E-F69E2AE58F4A}"/>
              </a:ext>
            </a:extLst>
          </p:cNvPr>
          <p:cNvSpPr/>
          <p:nvPr/>
        </p:nvSpPr>
        <p:spPr>
          <a:xfrm>
            <a:off x="235282" y="1753358"/>
            <a:ext cx="83584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turnan a verificación casos principalmente de colisión con antigüedad mayor a 7 días con respecto de la fecha de reporte.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ADE1247-3AC2-A379-915D-DF4D8C5EFA03}"/>
              </a:ext>
            </a:extLst>
          </p:cNvPr>
          <p:cNvSpPr/>
          <p:nvPr/>
        </p:nvSpPr>
        <p:spPr>
          <a:xfrm>
            <a:off x="235282" y="1329485"/>
            <a:ext cx="806788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Prácticamente todos los casos que se turnan a peritaje (correspondencia de daños), se realizan de  manera presencial.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F4E7083-7DEE-79BF-7AA6-D74F31899D72}"/>
              </a:ext>
            </a:extLst>
          </p:cNvPr>
          <p:cNvSpPr/>
          <p:nvPr/>
        </p:nvSpPr>
        <p:spPr>
          <a:xfrm>
            <a:off x="217350" y="2657996"/>
            <a:ext cx="73219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elimina la verificación de siniestros Quálitas vs Quálitas (solo casos de excepción).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9519BDB-C232-ACAD-121F-A0CB6967249B}"/>
              </a:ext>
            </a:extLst>
          </p:cNvPr>
          <p:cNvSpPr/>
          <p:nvPr/>
        </p:nvSpPr>
        <p:spPr>
          <a:xfrm>
            <a:off x="235283" y="2207346"/>
            <a:ext cx="73219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turnan a verificación casos con daños o estimaciones menores a $35,000 (costo-beneficio).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981D2CE-490F-0E14-EACF-70EE6D0C57A4}"/>
              </a:ext>
            </a:extLst>
          </p:cNvPr>
          <p:cNvSpPr/>
          <p:nvPr/>
        </p:nvSpPr>
        <p:spPr>
          <a:xfrm>
            <a:off x="217350" y="3081869"/>
            <a:ext cx="73219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encontramos actualmente en una reingeniería de procesos, para mejorar los servicios.</a:t>
            </a:r>
          </a:p>
        </p:txBody>
      </p:sp>
    </p:spTree>
    <p:extLst>
      <p:ext uri="{BB962C8B-B14F-4D97-AF65-F5344CB8AC3E}">
        <p14:creationId xmlns:p14="http://schemas.microsoft.com/office/powerpoint/2010/main" val="420703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5EA85EE0-3B7C-454D-AD81-4762EF9E8830}"/>
              </a:ext>
            </a:extLst>
          </p:cNvPr>
          <p:cNvSpPr/>
          <p:nvPr/>
        </p:nvSpPr>
        <p:spPr>
          <a:xfrm>
            <a:off x="591817" y="1136314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/>
            <a:r>
              <a:rPr lang="es-E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El portal de verificaciones se encuentra en Qualinet. </a:t>
            </a:r>
            <a:endParaRPr lang="es-MX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37286BE-A1EB-4DC5-AB33-95F2D057003D}"/>
              </a:ext>
            </a:extLst>
          </p:cNvPr>
          <p:cNvSpPr/>
          <p:nvPr/>
        </p:nvSpPr>
        <p:spPr>
          <a:xfrm>
            <a:off x="-5084" y="990264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r>
              <a:rPr lang="es-ES" sz="1600" dirty="0">
                <a:solidFill>
                  <a:prstClr val="white"/>
                </a:solidFill>
                <a:latin typeface="Calibri" panose="020F0502020204030204"/>
              </a:rPr>
              <a:t>1</a:t>
            </a:r>
            <a:endParaRPr lang="es-MX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381E65BE-189A-498C-A4A0-9C5CF36DE342}"/>
              </a:ext>
            </a:extLst>
          </p:cNvPr>
          <p:cNvSpPr/>
          <p:nvPr/>
        </p:nvSpPr>
        <p:spPr>
          <a:xfrm rot="5400000">
            <a:off x="102961" y="1256871"/>
            <a:ext cx="755456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s-MX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E9FD52DE-2CD5-4C79-BE6A-6DE0802E9204}"/>
              </a:ext>
            </a:extLst>
          </p:cNvPr>
          <p:cNvSpPr/>
          <p:nvPr/>
        </p:nvSpPr>
        <p:spPr>
          <a:xfrm>
            <a:off x="591815" y="1953740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/>
            <a:r>
              <a:rPr lang="es-E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El usuario  para acceder al portal de verificaciones es el mismo de SISE.</a:t>
            </a:r>
            <a:endParaRPr lang="es-MX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DF699C4-8F31-4258-8513-6E1C4EA61B70}"/>
              </a:ext>
            </a:extLst>
          </p:cNvPr>
          <p:cNvSpPr/>
          <p:nvPr/>
        </p:nvSpPr>
        <p:spPr>
          <a:xfrm>
            <a:off x="-5086" y="1807690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r>
              <a:rPr lang="es-ES" sz="1600" dirty="0">
                <a:solidFill>
                  <a:prstClr val="white"/>
                </a:solidFill>
                <a:latin typeface="Calibri" panose="020F0502020204030204"/>
              </a:rPr>
              <a:t>2</a:t>
            </a:r>
            <a:endParaRPr lang="es-MX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85150025-2DC2-4EB6-AF2C-D94119C70E5A}"/>
              </a:ext>
            </a:extLst>
          </p:cNvPr>
          <p:cNvSpPr/>
          <p:nvPr/>
        </p:nvSpPr>
        <p:spPr>
          <a:xfrm rot="5400000">
            <a:off x="102961" y="2074296"/>
            <a:ext cx="755456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s-MX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Flecha: pentágono 15">
            <a:extLst>
              <a:ext uri="{FF2B5EF4-FFF2-40B4-BE49-F238E27FC236}">
                <a16:creationId xmlns:a16="http://schemas.microsoft.com/office/drawing/2014/main" id="{A0E2689E-C2E0-42F5-AF59-5284FCBF2C0B}"/>
              </a:ext>
            </a:extLst>
          </p:cNvPr>
          <p:cNvSpPr/>
          <p:nvPr/>
        </p:nvSpPr>
        <p:spPr>
          <a:xfrm>
            <a:off x="591815" y="2771531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/>
            <a:r>
              <a:rPr lang="es-E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Una acción que genera valor en crucero es predisponer al asegurado y/o conductor sobre irregularidades en la atención.</a:t>
            </a:r>
            <a:endParaRPr lang="es-MX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A07ED0A-4F3A-4222-87F8-7B502CEDF3C3}"/>
              </a:ext>
            </a:extLst>
          </p:cNvPr>
          <p:cNvSpPr/>
          <p:nvPr/>
        </p:nvSpPr>
        <p:spPr>
          <a:xfrm>
            <a:off x="-5086" y="2625481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r>
              <a:rPr lang="es-ES" sz="1600" dirty="0">
                <a:solidFill>
                  <a:prstClr val="white"/>
                </a:solidFill>
                <a:latin typeface="Calibri" panose="020F0502020204030204"/>
              </a:rPr>
              <a:t>3</a:t>
            </a:r>
            <a:endParaRPr lang="es-MX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Paralelogramo 18">
            <a:extLst>
              <a:ext uri="{FF2B5EF4-FFF2-40B4-BE49-F238E27FC236}">
                <a16:creationId xmlns:a16="http://schemas.microsoft.com/office/drawing/2014/main" id="{612A32DB-84F7-4DD4-A42B-78BE5AD485FB}"/>
              </a:ext>
            </a:extLst>
          </p:cNvPr>
          <p:cNvSpPr/>
          <p:nvPr/>
        </p:nvSpPr>
        <p:spPr>
          <a:xfrm rot="5400000">
            <a:off x="102959" y="2892087"/>
            <a:ext cx="755457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s-MX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066C4318-43DA-417B-8C28-AE0542680435}"/>
              </a:ext>
            </a:extLst>
          </p:cNvPr>
          <p:cNvSpPr/>
          <p:nvPr/>
        </p:nvSpPr>
        <p:spPr>
          <a:xfrm>
            <a:off x="591814" y="3621031"/>
            <a:ext cx="6075684" cy="598080"/>
          </a:xfrm>
          <a:prstGeom prst="homePlate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178"/>
            <a:r>
              <a:rPr lang="es-ES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Una de las medidas adoptadas es que por costo beneficio no se turnan a verificación casos con daños o estimaciones menores a $35,000.</a:t>
            </a:r>
            <a:endParaRPr lang="es-MX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53BC7F6-0D24-4D61-AF27-DC108E5C45C9}"/>
              </a:ext>
            </a:extLst>
          </p:cNvPr>
          <p:cNvSpPr/>
          <p:nvPr/>
        </p:nvSpPr>
        <p:spPr>
          <a:xfrm>
            <a:off x="-5087" y="3474981"/>
            <a:ext cx="381000" cy="598080"/>
          </a:xfrm>
          <a:prstGeom prst="rect">
            <a:avLst/>
          </a:prstGeom>
          <a:solidFill>
            <a:srgbClr val="21596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r>
              <a:rPr lang="es-ES" sz="16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lang="es-MX" sz="16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Paralelogramo 23">
            <a:extLst>
              <a:ext uri="{FF2B5EF4-FFF2-40B4-BE49-F238E27FC236}">
                <a16:creationId xmlns:a16="http://schemas.microsoft.com/office/drawing/2014/main" id="{866C81DB-D955-4E24-BABE-6166742D8451}"/>
              </a:ext>
            </a:extLst>
          </p:cNvPr>
          <p:cNvSpPr/>
          <p:nvPr/>
        </p:nvSpPr>
        <p:spPr>
          <a:xfrm rot="5400000">
            <a:off x="102958" y="3741588"/>
            <a:ext cx="755456" cy="222250"/>
          </a:xfrm>
          <a:prstGeom prst="parallelogram">
            <a:avLst>
              <a:gd name="adj" fmla="val 69118"/>
            </a:avLst>
          </a:prstGeom>
          <a:solidFill>
            <a:srgbClr val="215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endParaRPr lang="es-MX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227BC4A2-CFEF-4607-AAED-8DF300B2C718}"/>
              </a:ext>
            </a:extLst>
          </p:cNvPr>
          <p:cNvSpPr/>
          <p:nvPr/>
        </p:nvSpPr>
        <p:spPr>
          <a:xfrm>
            <a:off x="6402129" y="1128215"/>
            <a:ext cx="2216091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r>
              <a:rPr lang="es-ES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VERDADERO</a:t>
            </a:r>
            <a:endParaRPr lang="es-MX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Flecha: cheurón 29">
            <a:extLst>
              <a:ext uri="{FF2B5EF4-FFF2-40B4-BE49-F238E27FC236}">
                <a16:creationId xmlns:a16="http://schemas.microsoft.com/office/drawing/2014/main" id="{135ACBC4-C380-4976-A2C4-3EE6719AD2D0}"/>
              </a:ext>
            </a:extLst>
          </p:cNvPr>
          <p:cNvSpPr/>
          <p:nvPr/>
        </p:nvSpPr>
        <p:spPr>
          <a:xfrm>
            <a:off x="6499860" y="2759506"/>
            <a:ext cx="2205765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r>
              <a:rPr lang="es-ES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FALSO</a:t>
            </a:r>
            <a:endParaRPr lang="es-MX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Flecha: cheurón 30">
            <a:extLst>
              <a:ext uri="{FF2B5EF4-FFF2-40B4-BE49-F238E27FC236}">
                <a16:creationId xmlns:a16="http://schemas.microsoft.com/office/drawing/2014/main" id="{F0108145-19A6-4367-ACA9-1C40A2BA75E9}"/>
              </a:ext>
            </a:extLst>
          </p:cNvPr>
          <p:cNvSpPr/>
          <p:nvPr/>
        </p:nvSpPr>
        <p:spPr>
          <a:xfrm>
            <a:off x="6499860" y="3603471"/>
            <a:ext cx="2205766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r>
              <a:rPr lang="es-ES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VERDADERO</a:t>
            </a:r>
            <a:endParaRPr lang="es-MX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92D8B47-296E-2F78-983A-4B3651BBBFC8}"/>
              </a:ext>
            </a:extLst>
          </p:cNvPr>
          <p:cNvSpPr txBox="1">
            <a:spLocks/>
          </p:cNvSpPr>
          <p:nvPr/>
        </p:nvSpPr>
        <p:spPr>
          <a:xfrm>
            <a:off x="414223" y="342071"/>
            <a:ext cx="2536979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Verificaciones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B10EF4C-2581-7606-76AF-8A59C6504139}"/>
              </a:ext>
            </a:extLst>
          </p:cNvPr>
          <p:cNvSpPr txBox="1">
            <a:spLocks/>
          </p:cNvSpPr>
          <p:nvPr/>
        </p:nvSpPr>
        <p:spPr>
          <a:xfrm>
            <a:off x="668948" y="684753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57189"/>
            <a:r>
              <a:rPr lang="es-ES_tradnl" sz="1200" dirty="0">
                <a:solidFill>
                  <a:srgbClr val="000000">
                    <a:lumMod val="50000"/>
                    <a:lumOff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Quizz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90165082-EF96-2806-B0D4-73C81FBAD1EE}"/>
              </a:ext>
            </a:extLst>
          </p:cNvPr>
          <p:cNvSpPr txBox="1">
            <a:spLocks/>
          </p:cNvSpPr>
          <p:nvPr/>
        </p:nvSpPr>
        <p:spPr>
          <a:xfrm>
            <a:off x="2757818" y="4713175"/>
            <a:ext cx="3660258" cy="149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675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675" b="1" i="1" dirty="0">
                <a:solidFill>
                  <a:srgbClr val="0098AE"/>
                </a:solidFill>
              </a:rPr>
              <a:t> </a:t>
            </a:r>
            <a:r>
              <a:rPr lang="es-ES_tradnl" sz="675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675" b="1" i="1" dirty="0">
              <a:solidFill>
                <a:srgbClr val="0098AE"/>
              </a:solidFill>
            </a:endParaRPr>
          </a:p>
          <a:p>
            <a:pPr hangingPunct="1"/>
            <a:endParaRPr lang="es-ES_tradnl" sz="6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E1102C7A-FB4F-1941-8403-96C8772EE823}"/>
              </a:ext>
            </a:extLst>
          </p:cNvPr>
          <p:cNvSpPr txBox="1">
            <a:spLocks/>
          </p:cNvSpPr>
          <p:nvPr/>
        </p:nvSpPr>
        <p:spPr>
          <a:xfrm>
            <a:off x="2741871" y="4836781"/>
            <a:ext cx="3660258" cy="225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675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6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7" name="Flecha: cheurón 26">
            <a:extLst>
              <a:ext uri="{FF2B5EF4-FFF2-40B4-BE49-F238E27FC236}">
                <a16:creationId xmlns:a16="http://schemas.microsoft.com/office/drawing/2014/main" id="{6CC15984-87C3-82A2-F97A-E91C82F6CB7F}"/>
              </a:ext>
            </a:extLst>
          </p:cNvPr>
          <p:cNvSpPr/>
          <p:nvPr/>
        </p:nvSpPr>
        <p:spPr>
          <a:xfrm>
            <a:off x="6489534" y="1965648"/>
            <a:ext cx="2216091" cy="603733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/>
            <a:r>
              <a:rPr lang="es-ES" dirty="0">
                <a:solidFill>
                  <a:srgbClr val="2159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VERDADERO</a:t>
            </a:r>
            <a:endParaRPr lang="es-MX" dirty="0">
              <a:solidFill>
                <a:srgbClr val="2159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03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6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" grpId="0" animBg="1"/>
      <p:bldP spid="30" grpId="0" animBg="1"/>
      <p:bldP spid="31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pic>
        <p:nvPicPr>
          <p:cNvPr id="7" name="Picture 2" descr="Imagen relacionada">
            <a:extLst>
              <a:ext uri="{FF2B5EF4-FFF2-40B4-BE49-F238E27FC236}">
                <a16:creationId xmlns:a16="http://schemas.microsoft.com/office/drawing/2014/main" id="{7C7A26F1-B97F-C871-2092-AE890CA47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577" y="2219425"/>
            <a:ext cx="2353430" cy="15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5C8D2A-10F8-0320-DDB2-13494FA1D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18" y="1125346"/>
            <a:ext cx="1601475" cy="98090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7AC0B4-6B97-58F7-0010-DAE7367881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789" y="1000216"/>
            <a:ext cx="649037" cy="131369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FD44C77-8BED-ABEB-BE83-A849826D20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534" y="1044515"/>
            <a:ext cx="605849" cy="122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6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84AF86C-CE85-5C4B-921E-774F6B5C8C69}"/>
              </a:ext>
            </a:extLst>
          </p:cNvPr>
          <p:cNvSpPr txBox="1">
            <a:spLocks/>
          </p:cNvSpPr>
          <p:nvPr/>
        </p:nvSpPr>
        <p:spPr>
          <a:xfrm>
            <a:off x="1568302" y="3682813"/>
            <a:ext cx="6007396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11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1100" b="1" i="1" dirty="0">
                <a:solidFill>
                  <a:srgbClr val="0098AE"/>
                </a:solidFill>
              </a:rPr>
              <a:t> </a:t>
            </a:r>
            <a:r>
              <a:rPr lang="es-ES_tradnl" sz="11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1100" b="1" i="1" dirty="0">
              <a:solidFill>
                <a:srgbClr val="0098AE"/>
              </a:solidFill>
            </a:endParaRPr>
          </a:p>
          <a:p>
            <a:pPr hangingPunct="1"/>
            <a:endParaRPr lang="es-ES_tradnl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89DE7-533C-574B-95CF-FA9FA79D2EE0}"/>
              </a:ext>
            </a:extLst>
          </p:cNvPr>
          <p:cNvSpPr txBox="1">
            <a:spLocks/>
          </p:cNvSpPr>
          <p:nvPr/>
        </p:nvSpPr>
        <p:spPr>
          <a:xfrm>
            <a:off x="2058851" y="3882739"/>
            <a:ext cx="5026297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11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11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338681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Conductos de entrada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pic>
        <p:nvPicPr>
          <p:cNvPr id="1028" name="Picture 4" descr="Head on car wreck: vectores, imágenes y arte vectorial de stock |  Shutterstock">
            <a:extLst>
              <a:ext uri="{FF2B5EF4-FFF2-40B4-BE49-F238E27FC236}">
                <a16:creationId xmlns:a16="http://schemas.microsoft.com/office/drawing/2014/main" id="{28CB9115-9D48-24C7-58B6-4263116AF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" b="8000"/>
          <a:stretch/>
        </p:blipFill>
        <p:spPr bwMode="auto">
          <a:xfrm>
            <a:off x="3943479" y="968936"/>
            <a:ext cx="1403335" cy="135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DCBA50-D89A-CA83-57AA-A4601A9A62B0}"/>
              </a:ext>
            </a:extLst>
          </p:cNvPr>
          <p:cNvSpPr txBox="1">
            <a:spLocks/>
          </p:cNvSpPr>
          <p:nvPr/>
        </p:nvSpPr>
        <p:spPr>
          <a:xfrm>
            <a:off x="631386" y="1372564"/>
            <a:ext cx="2709699" cy="62921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ts val="700"/>
              </a:spcBef>
              <a:defRPr sz="900" b="1" i="1">
                <a:solidFill>
                  <a:srgbClr val="0098AE"/>
                </a:solidFill>
              </a:defRPr>
            </a:lvl1pPr>
            <a:lvl2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2pPr>
            <a:lvl3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3pPr>
            <a:lvl4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4pPr>
            <a:lvl5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/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/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/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/>
            </a:lvl9pPr>
          </a:lstStyle>
          <a:p>
            <a:pPr algn="l"/>
            <a:r>
              <a:rPr lang="es-ES_tradnl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Herramienta automatizada</a:t>
            </a:r>
          </a:p>
          <a:p>
            <a:pPr algn="l"/>
            <a:r>
              <a:rPr lang="es-ES_tradnl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(reglas de negocio)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74E79E-53A0-C5BA-5C8B-C85619F4EAFB}"/>
              </a:ext>
            </a:extLst>
          </p:cNvPr>
          <p:cNvSpPr txBox="1">
            <a:spLocks/>
          </p:cNvSpPr>
          <p:nvPr/>
        </p:nvSpPr>
        <p:spPr>
          <a:xfrm>
            <a:off x="622849" y="2942013"/>
            <a:ext cx="2969558" cy="30061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spcBef>
                <a:spcPts val="700"/>
              </a:spcBef>
              <a:defRPr sz="900" b="1" i="1">
                <a:solidFill>
                  <a:srgbClr val="0098AE"/>
                </a:solidFill>
              </a:defRPr>
            </a:lvl1pPr>
            <a:lvl2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2pPr>
            <a:lvl3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3pPr>
            <a:lvl4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4pPr>
            <a:lvl5pPr algn="ctr">
              <a:spcBef>
                <a:spcPts val="700"/>
              </a:spcBef>
              <a:defRPr sz="3200">
                <a:solidFill>
                  <a:srgbClr val="888888"/>
                </a:solidFill>
              </a:defRPr>
            </a:lvl5pPr>
            <a:lvl6pPr marL="2651760" indent="-365760">
              <a:spcBef>
                <a:spcPts val="700"/>
              </a:spcBef>
              <a:buSzPct val="100000"/>
              <a:buFont typeface="Arial"/>
              <a:buChar char="•"/>
              <a:defRPr sz="3200"/>
            </a:lvl6pPr>
            <a:lvl7pPr marL="3108960" indent="-365760">
              <a:spcBef>
                <a:spcPts val="700"/>
              </a:spcBef>
              <a:buSzPct val="100000"/>
              <a:buFont typeface="Arial"/>
              <a:buChar char="•"/>
              <a:defRPr sz="3200"/>
            </a:lvl7pPr>
            <a:lvl8pPr marL="3566159" indent="-365759">
              <a:spcBef>
                <a:spcPts val="700"/>
              </a:spcBef>
              <a:buSzPct val="100000"/>
              <a:buFont typeface="Arial"/>
              <a:buChar char="•"/>
              <a:defRPr sz="3200"/>
            </a:lvl8pPr>
            <a:lvl9pPr marL="4023359" indent="-365759">
              <a:spcBef>
                <a:spcPts val="700"/>
              </a:spcBef>
              <a:buSzPct val="100000"/>
              <a:buFont typeface="Arial"/>
              <a:buChar char="•"/>
              <a:defRPr sz="3200"/>
            </a:lvl9pPr>
          </a:lstStyle>
          <a:p>
            <a:pPr algn="l"/>
            <a:r>
              <a:rPr lang="es-ES_tradnl" sz="1400" b="0" i="0" dirty="0">
                <a:latin typeface="Arial" panose="020B0604020202020204" pitchFamily="34" charset="0"/>
                <a:cs typeface="Arial" panose="020B0604020202020204" pitchFamily="34" charset="0"/>
              </a:rPr>
              <a:t>Solicitudes Portal de Verificaciones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6517042-7BC8-DF7C-D760-717CDCAED7D8}"/>
              </a:ext>
            </a:extLst>
          </p:cNvPr>
          <p:cNvGrpSpPr/>
          <p:nvPr/>
        </p:nvGrpSpPr>
        <p:grpSpPr>
          <a:xfrm>
            <a:off x="3801035" y="2604393"/>
            <a:ext cx="1688225" cy="1488177"/>
            <a:chOff x="4550734" y="1586796"/>
            <a:chExt cx="2629912" cy="2624534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8EAD2A3-43A9-7001-C5FC-3B98EE807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111" t="12666" r="39921" b="76290"/>
            <a:stretch/>
          </p:blipFill>
          <p:spPr>
            <a:xfrm>
              <a:off x="4550734" y="1586796"/>
              <a:ext cx="2629911" cy="69872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0F5567BB-9BB9-7532-912F-8E102E55EE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6111" t="38633" r="39921" b="33528"/>
            <a:stretch/>
          </p:blipFill>
          <p:spPr>
            <a:xfrm>
              <a:off x="4550735" y="2302132"/>
              <a:ext cx="2629911" cy="1909198"/>
            </a:xfrm>
            <a:prstGeom prst="rect">
              <a:avLst/>
            </a:prstGeom>
          </p:spPr>
        </p:pic>
      </p:grpSp>
      <p:sp>
        <p:nvSpPr>
          <p:cNvPr id="13" name="17 CuadroTexto">
            <a:extLst>
              <a:ext uri="{FF2B5EF4-FFF2-40B4-BE49-F238E27FC236}">
                <a16:creationId xmlns:a16="http://schemas.microsoft.com/office/drawing/2014/main" id="{03FE7DBB-9F52-0913-C7AD-FB3626326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479" y="700964"/>
            <a:ext cx="14905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Universo de siniestros</a:t>
            </a:r>
          </a:p>
        </p:txBody>
      </p:sp>
      <p:sp>
        <p:nvSpPr>
          <p:cNvPr id="15" name="17 CuadroTexto">
            <a:extLst>
              <a:ext uri="{FF2B5EF4-FFF2-40B4-BE49-F238E27FC236}">
                <a16:creationId xmlns:a16="http://schemas.microsoft.com/office/drawing/2014/main" id="{A5F7D719-1B65-C5AB-0A99-DEA1EAD6B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038" y="899605"/>
            <a:ext cx="1333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Siniestros alertados</a:t>
            </a:r>
          </a:p>
        </p:txBody>
      </p:sp>
      <p:pic>
        <p:nvPicPr>
          <p:cNvPr id="3074" name="Picture 2" descr="Monitoriza la Ciberseguridad de tu empresa | Derten">
            <a:extLst>
              <a:ext uri="{FF2B5EF4-FFF2-40B4-BE49-F238E27FC236}">
                <a16:creationId xmlns:a16="http://schemas.microsoft.com/office/drawing/2014/main" id="{35B4CC7F-D4B1-0CFD-2290-FE8D1C3E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87" y="1255754"/>
            <a:ext cx="862303" cy="86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id="{E3881EE2-90AC-81F4-D1F4-75B9D07E42C4}"/>
              </a:ext>
            </a:extLst>
          </p:cNvPr>
          <p:cNvSpPr/>
          <p:nvPr/>
        </p:nvSpPr>
        <p:spPr>
          <a:xfrm>
            <a:off x="213288" y="1467653"/>
            <a:ext cx="356050" cy="346231"/>
          </a:xfrm>
          <a:prstGeom prst="flowChartConnector">
            <a:avLst/>
          </a:prstGeom>
          <a:solidFill>
            <a:srgbClr val="9D268B">
              <a:alpha val="44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</a:t>
            </a:r>
            <a:endParaRPr kumimoji="0" lang="es-MX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4E4D94AA-D6F6-3457-035B-4226FA319636}"/>
              </a:ext>
            </a:extLst>
          </p:cNvPr>
          <p:cNvSpPr/>
          <p:nvPr/>
        </p:nvSpPr>
        <p:spPr>
          <a:xfrm>
            <a:off x="213288" y="2932013"/>
            <a:ext cx="356050" cy="346231"/>
          </a:xfrm>
          <a:prstGeom prst="flowChartConnector">
            <a:avLst/>
          </a:prstGeom>
          <a:solidFill>
            <a:srgbClr val="9D268B">
              <a:alpha val="44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MX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667E595-A4AB-55EB-33E4-5173AE8E3865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en verificación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36B99AFB-154D-4BA4-6B40-3F3F8BC9FB9D}"/>
              </a:ext>
            </a:extLst>
          </p:cNvPr>
          <p:cNvGrpSpPr/>
          <p:nvPr/>
        </p:nvGrpSpPr>
        <p:grpSpPr>
          <a:xfrm>
            <a:off x="6567178" y="1255754"/>
            <a:ext cx="1333036" cy="1007451"/>
            <a:chOff x="6567178" y="1255754"/>
            <a:chExt cx="1333036" cy="1007451"/>
          </a:xfrm>
        </p:grpSpPr>
        <p:pic>
          <p:nvPicPr>
            <p:cNvPr id="3076" name="Picture 4" descr="Icono Del Monitor De Computadora Icono Del Equipo De Escritorio Del Vector  Stock de ilustración - Ilustración de escritorio, moderno: 140376193">
              <a:extLst>
                <a:ext uri="{FF2B5EF4-FFF2-40B4-BE49-F238E27FC236}">
                  <a16:creationId xmlns:a16="http://schemas.microsoft.com/office/drawing/2014/main" id="{C31A2F90-9535-BBD2-A500-6757C128A8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73" t="22019" r="8565" b="19350"/>
            <a:stretch/>
          </p:blipFill>
          <p:spPr bwMode="auto">
            <a:xfrm>
              <a:off x="6567178" y="1255754"/>
              <a:ext cx="1333036" cy="1007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17 CuadroTexto">
              <a:extLst>
                <a:ext uri="{FF2B5EF4-FFF2-40B4-BE49-F238E27FC236}">
                  <a16:creationId xmlns:a16="http://schemas.microsoft.com/office/drawing/2014/main" id="{A5D10558-5413-A1B8-79BF-045E0B1BE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1650" y="1343520"/>
              <a:ext cx="729122" cy="6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MX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Sin. 123-22</a:t>
              </a: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MX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MX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Sin. 456-22</a:t>
              </a: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s-MX" sz="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MX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Sin. 789-22</a:t>
              </a: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B895B15D-220B-5E47-9276-F110EB7F7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221" t="41178" r="77717" b="52976"/>
            <a:stretch/>
          </p:blipFill>
          <p:spPr>
            <a:xfrm>
              <a:off x="7371025" y="1543497"/>
              <a:ext cx="189044" cy="16999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16A7FB5B-E09E-D549-F7A0-4872AEA8B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221" t="41178" r="77717" b="52976"/>
            <a:stretch/>
          </p:blipFill>
          <p:spPr>
            <a:xfrm>
              <a:off x="7379717" y="1737092"/>
              <a:ext cx="189044" cy="169996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D62B60CD-69F1-3E7F-6DAC-21AC6F35A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8221" t="41178" r="77717" b="52976"/>
            <a:stretch/>
          </p:blipFill>
          <p:spPr>
            <a:xfrm>
              <a:off x="7371025" y="1341936"/>
              <a:ext cx="189044" cy="169996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4060674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de Verificaciones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 de siniestros a verificar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EF27D3-4160-299A-89EF-CE2CE4A7D8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378" b="15634"/>
          <a:stretch/>
        </p:blipFill>
        <p:spPr>
          <a:xfrm>
            <a:off x="876639" y="1093064"/>
            <a:ext cx="3209841" cy="3098609"/>
          </a:xfrm>
          <a:prstGeom prst="rect">
            <a:avLst/>
          </a:prstGeom>
        </p:spPr>
      </p:pic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06D01695-984A-77B1-DF8B-B8C71ACEE3CC}"/>
              </a:ext>
            </a:extLst>
          </p:cNvPr>
          <p:cNvSpPr/>
          <p:nvPr/>
        </p:nvSpPr>
        <p:spPr>
          <a:xfrm>
            <a:off x="137566" y="1327554"/>
            <a:ext cx="356050" cy="346231"/>
          </a:xfrm>
          <a:prstGeom prst="flowChartConnector">
            <a:avLst/>
          </a:prstGeom>
          <a:solidFill>
            <a:srgbClr val="64B6C1">
              <a:alpha val="77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1</a:t>
            </a:r>
            <a:endParaRPr kumimoji="0" lang="es-MX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78D5D61-83FB-637B-1DD9-DD360C2DC7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5" t="63563" r="90867" b="34307"/>
          <a:stretch/>
        </p:blipFill>
        <p:spPr>
          <a:xfrm>
            <a:off x="1933998" y="3231581"/>
            <a:ext cx="1408013" cy="232346"/>
          </a:xfrm>
          <a:prstGeom prst="rect">
            <a:avLst/>
          </a:prstGeom>
        </p:spPr>
      </p:pic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444B3575-BB8C-ECFF-9EE1-13533D61FB78}"/>
              </a:ext>
            </a:extLst>
          </p:cNvPr>
          <p:cNvCxnSpPr>
            <a:cxnSpLocks/>
          </p:cNvCxnSpPr>
          <p:nvPr/>
        </p:nvCxnSpPr>
        <p:spPr>
          <a:xfrm flipV="1">
            <a:off x="1488936" y="3406747"/>
            <a:ext cx="420786" cy="4855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ED489E58-F391-7642-A5CD-24C6B03D8E22}"/>
              </a:ext>
            </a:extLst>
          </p:cNvPr>
          <p:cNvGrpSpPr/>
          <p:nvPr/>
        </p:nvGrpSpPr>
        <p:grpSpPr>
          <a:xfrm>
            <a:off x="4571998" y="1625094"/>
            <a:ext cx="4465739" cy="2385055"/>
            <a:chOff x="4571998" y="1625094"/>
            <a:chExt cx="4465739" cy="2385055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BF829706-6468-49C6-1867-0E6F873F61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6091" b="28685"/>
            <a:stretch/>
          </p:blipFill>
          <p:spPr>
            <a:xfrm>
              <a:off x="4571998" y="1890589"/>
              <a:ext cx="4465739" cy="211956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D4EC880B-A557-268C-4660-BE6C600F2F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884" t="17827" r="47561" b="79718"/>
            <a:stretch/>
          </p:blipFill>
          <p:spPr>
            <a:xfrm>
              <a:off x="7012170" y="1625094"/>
              <a:ext cx="1533832" cy="187522"/>
            </a:xfrm>
            <a:prstGeom prst="rect">
              <a:avLst/>
            </a:prstGeom>
          </p:spPr>
        </p:pic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B2D76AFF-B5DC-6B48-DF07-18B8A56E62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79803" y="1890589"/>
              <a:ext cx="420786" cy="425083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9" name="Diagrama de flujo: conector 18">
            <a:extLst>
              <a:ext uri="{FF2B5EF4-FFF2-40B4-BE49-F238E27FC236}">
                <a16:creationId xmlns:a16="http://schemas.microsoft.com/office/drawing/2014/main" id="{F91E9847-0CBD-AA54-4392-6B2F6A4C4A7A}"/>
              </a:ext>
            </a:extLst>
          </p:cNvPr>
          <p:cNvSpPr/>
          <p:nvPr/>
        </p:nvSpPr>
        <p:spPr>
          <a:xfrm>
            <a:off x="5097982" y="1413402"/>
            <a:ext cx="356050" cy="346231"/>
          </a:xfrm>
          <a:prstGeom prst="flowChartConnector">
            <a:avLst/>
          </a:prstGeom>
          <a:solidFill>
            <a:srgbClr val="9D268B">
              <a:alpha val="45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s-MX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090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4060674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de Verificaciones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 de siniestros a verificar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06D01695-984A-77B1-DF8B-B8C71ACEE3CC}"/>
              </a:ext>
            </a:extLst>
          </p:cNvPr>
          <p:cNvSpPr/>
          <p:nvPr/>
        </p:nvSpPr>
        <p:spPr>
          <a:xfrm>
            <a:off x="137566" y="1327554"/>
            <a:ext cx="356050" cy="346231"/>
          </a:xfrm>
          <a:prstGeom prst="flowChartConnector">
            <a:avLst/>
          </a:prstGeom>
          <a:solidFill>
            <a:srgbClr val="64B6C1">
              <a:alpha val="77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s-MX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Diagrama de flujo: conector 18">
            <a:extLst>
              <a:ext uri="{FF2B5EF4-FFF2-40B4-BE49-F238E27FC236}">
                <a16:creationId xmlns:a16="http://schemas.microsoft.com/office/drawing/2014/main" id="{F91E9847-0CBD-AA54-4392-6B2F6A4C4A7A}"/>
              </a:ext>
            </a:extLst>
          </p:cNvPr>
          <p:cNvSpPr/>
          <p:nvPr/>
        </p:nvSpPr>
        <p:spPr>
          <a:xfrm>
            <a:off x="5284494" y="1566359"/>
            <a:ext cx="356050" cy="346231"/>
          </a:xfrm>
          <a:prstGeom prst="flowChartConnector">
            <a:avLst/>
          </a:prstGeom>
          <a:solidFill>
            <a:srgbClr val="9D268B">
              <a:alpha val="45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4</a:t>
            </a:r>
            <a:endParaRPr kumimoji="0" lang="es-MX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9D49900-E3CB-887B-93E4-96581B4219DD}"/>
              </a:ext>
            </a:extLst>
          </p:cNvPr>
          <p:cNvGrpSpPr/>
          <p:nvPr/>
        </p:nvGrpSpPr>
        <p:grpSpPr>
          <a:xfrm>
            <a:off x="740777" y="1209375"/>
            <a:ext cx="4296556" cy="2048029"/>
            <a:chOff x="530456" y="1759633"/>
            <a:chExt cx="4296556" cy="2048029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1877C95-C03A-4C29-A31F-1040877A8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0143" b="29988"/>
            <a:stretch/>
          </p:blipFill>
          <p:spPr>
            <a:xfrm>
              <a:off x="530456" y="1759633"/>
              <a:ext cx="4205681" cy="2048029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C63A954F-EC0D-A7F3-CDB5-3B6A6A849443}"/>
                </a:ext>
              </a:extLst>
            </p:cNvPr>
            <p:cNvSpPr/>
            <p:nvPr/>
          </p:nvSpPr>
          <p:spPr>
            <a:xfrm>
              <a:off x="3648784" y="2555566"/>
              <a:ext cx="648087" cy="818813"/>
            </a:xfrm>
            <a:prstGeom prst="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B2D76AFF-B5DC-6B48-DF07-18B8A56E62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6226" y="2571750"/>
              <a:ext cx="420786" cy="270756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1D27C4D3-31F2-7529-A8B0-46C20EBBC3D9}"/>
              </a:ext>
            </a:extLst>
          </p:cNvPr>
          <p:cNvGrpSpPr/>
          <p:nvPr/>
        </p:nvGrpSpPr>
        <p:grpSpPr>
          <a:xfrm>
            <a:off x="5284494" y="2082977"/>
            <a:ext cx="3660148" cy="2284810"/>
            <a:chOff x="5284494" y="2082977"/>
            <a:chExt cx="3660148" cy="2284810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37F95A73-B652-7443-26F0-5E928CF046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32544" b="32625"/>
            <a:stretch/>
          </p:blipFill>
          <p:spPr>
            <a:xfrm>
              <a:off x="5284494" y="2082977"/>
              <a:ext cx="3660148" cy="2284810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DB24122D-F9C7-90DE-3D54-1A2822420C17}"/>
                </a:ext>
              </a:extLst>
            </p:cNvPr>
            <p:cNvSpPr txBox="1">
              <a:spLocks/>
            </p:cNvSpPr>
            <p:nvPr/>
          </p:nvSpPr>
          <p:spPr>
            <a:xfrm>
              <a:off x="7561529" y="3733216"/>
              <a:ext cx="677035" cy="177563"/>
            </a:xfrm>
            <a:prstGeom prst="rect">
              <a:avLst/>
            </a:prstGeom>
          </p:spPr>
          <p:txBody>
            <a:bodyPr vert="horz" lIns="34286" tIns="17143" rIns="34286" bIns="17143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_tradnl" sz="5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Usuario SISE</a:t>
              </a:r>
              <a:endParaRPr lang="en-US" sz="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26EC36B9-57AE-381F-200C-B3AE95251206}"/>
                </a:ext>
              </a:extLst>
            </p:cNvPr>
            <p:cNvSpPr txBox="1">
              <a:spLocks/>
            </p:cNvSpPr>
            <p:nvPr/>
          </p:nvSpPr>
          <p:spPr>
            <a:xfrm>
              <a:off x="7554704" y="3837078"/>
              <a:ext cx="677035" cy="177563"/>
            </a:xfrm>
            <a:prstGeom prst="rect">
              <a:avLst/>
            </a:prstGeom>
          </p:spPr>
          <p:txBody>
            <a:bodyPr vert="horz" lIns="34286" tIns="17143" rIns="34286" bIns="17143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s-ES_tradnl" sz="5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Contraseña</a:t>
              </a:r>
              <a:endParaRPr lang="en-US" sz="5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AF519C8-2B1F-040D-9532-F187CC354E50}"/>
              </a:ext>
            </a:extLst>
          </p:cNvPr>
          <p:cNvSpPr txBox="1">
            <a:spLocks/>
          </p:cNvSpPr>
          <p:nvPr/>
        </p:nvSpPr>
        <p:spPr>
          <a:xfrm>
            <a:off x="4721424" y="3865110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8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 </a:t>
            </a:r>
            <a:r>
              <a:rPr lang="es-ES_tradnl" sz="800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Contraseña topada a 10 primeros dígitos</a:t>
            </a:r>
          </a:p>
        </p:txBody>
      </p:sp>
    </p:spTree>
    <p:extLst>
      <p:ext uri="{BB962C8B-B14F-4D97-AF65-F5344CB8AC3E}">
        <p14:creationId xmlns:p14="http://schemas.microsoft.com/office/powerpoint/2010/main" val="1101483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4060674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de Verificaciones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 de siniestros a verificar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986352C-B345-5D43-BD6B-B37B605BD270}"/>
              </a:ext>
            </a:extLst>
          </p:cNvPr>
          <p:cNvSpPr txBox="1">
            <a:spLocks/>
          </p:cNvSpPr>
          <p:nvPr/>
        </p:nvSpPr>
        <p:spPr>
          <a:xfrm>
            <a:off x="2131826" y="4558647"/>
            <a:ext cx="4880344" cy="199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_tradnl" sz="900" b="1" i="1" dirty="0">
                <a:solidFill>
                  <a:srgbClr val="0098AE"/>
                </a:solidFill>
              </a:rPr>
              <a:t>“HAZ lo que dices que harás, HAZLO cuando dices</a:t>
            </a:r>
            <a:r>
              <a:rPr lang="en-US" sz="900" b="1" i="1" dirty="0">
                <a:solidFill>
                  <a:srgbClr val="0098AE"/>
                </a:solidFill>
              </a:rPr>
              <a:t> </a:t>
            </a:r>
            <a:r>
              <a:rPr lang="es-ES_tradnl" sz="900" b="1" i="1" dirty="0">
                <a:solidFill>
                  <a:srgbClr val="0098AE"/>
                </a:solidFill>
              </a:rPr>
              <a:t>que lo harás y HAZLO bien desde la primera vez...</a:t>
            </a:r>
            <a:endParaRPr lang="en-US" sz="900" b="1" i="1" dirty="0">
              <a:solidFill>
                <a:srgbClr val="0098AE"/>
              </a:solidFill>
            </a:endParaRPr>
          </a:p>
          <a:p>
            <a:pPr hangingPunct="1"/>
            <a:endParaRPr lang="es-ES_tradnl" sz="800" b="1" i="1" dirty="0">
              <a:solidFill>
                <a:schemeClr val="tx1">
                  <a:lumMod val="50000"/>
                  <a:lumOff val="50000"/>
                </a:schemeClr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DDA4385-FCFA-0546-B851-5532FB129C67}"/>
              </a:ext>
            </a:extLst>
          </p:cNvPr>
          <p:cNvSpPr txBox="1">
            <a:spLocks/>
          </p:cNvSpPr>
          <p:nvPr/>
        </p:nvSpPr>
        <p:spPr>
          <a:xfrm>
            <a:off x="2110563" y="4723454"/>
            <a:ext cx="4880344" cy="300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ctr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solidFill>
                  <a:srgbClr val="888888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r>
              <a:rPr lang="es-ES" sz="900" b="1" i="1" dirty="0">
                <a:solidFill>
                  <a:srgbClr val="64B6C1"/>
                </a:solidFill>
              </a:rPr>
              <a:t>Recuerda que, del servicio de cada uno de nosotros, depende el destino de TODOS.”</a:t>
            </a:r>
            <a:endParaRPr lang="es-ES_tradnl" sz="800" b="1" i="1" dirty="0">
              <a:solidFill>
                <a:srgbClr val="64B6C1"/>
              </a:solidFill>
              <a:latin typeface="Helvetica Bold Oblique" pitchFamily="2" charset="0"/>
              <a:cs typeface="Gill Sans Light" panose="020B0302020104020203" pitchFamily="34" charset="-79"/>
            </a:endParaRPr>
          </a:p>
        </p:txBody>
      </p:sp>
      <p:sp>
        <p:nvSpPr>
          <p:cNvPr id="2" name="Diagrama de flujo: conector 1">
            <a:extLst>
              <a:ext uri="{FF2B5EF4-FFF2-40B4-BE49-F238E27FC236}">
                <a16:creationId xmlns:a16="http://schemas.microsoft.com/office/drawing/2014/main" id="{06D01695-984A-77B1-DF8B-B8C71ACEE3CC}"/>
              </a:ext>
            </a:extLst>
          </p:cNvPr>
          <p:cNvSpPr/>
          <p:nvPr/>
        </p:nvSpPr>
        <p:spPr>
          <a:xfrm>
            <a:off x="137566" y="1327554"/>
            <a:ext cx="356050" cy="346231"/>
          </a:xfrm>
          <a:prstGeom prst="flowChartConnector">
            <a:avLst/>
          </a:prstGeom>
          <a:solidFill>
            <a:srgbClr val="64B6C1">
              <a:alpha val="77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5</a:t>
            </a:r>
            <a:endParaRPr kumimoji="0" lang="es-MX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Diagrama de flujo: conector 18">
            <a:extLst>
              <a:ext uri="{FF2B5EF4-FFF2-40B4-BE49-F238E27FC236}">
                <a16:creationId xmlns:a16="http://schemas.microsoft.com/office/drawing/2014/main" id="{F91E9847-0CBD-AA54-4392-6B2F6A4C4A7A}"/>
              </a:ext>
            </a:extLst>
          </p:cNvPr>
          <p:cNvSpPr/>
          <p:nvPr/>
        </p:nvSpPr>
        <p:spPr>
          <a:xfrm>
            <a:off x="5551531" y="1154438"/>
            <a:ext cx="356050" cy="346231"/>
          </a:xfrm>
          <a:prstGeom prst="flowChartConnector">
            <a:avLst/>
          </a:prstGeom>
          <a:solidFill>
            <a:srgbClr val="9D268B">
              <a:alpha val="45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6</a:t>
            </a:r>
            <a:endParaRPr kumimoji="0" lang="es-MX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5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9552AFCE-C6A9-D1E5-470F-5CFB11D1A2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885" t="21337" b="30911"/>
          <a:stretch/>
        </p:blipFill>
        <p:spPr bwMode="auto">
          <a:xfrm>
            <a:off x="631179" y="1153421"/>
            <a:ext cx="4164878" cy="15655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6490521F-4F4E-4668-B062-35E1011A70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160" t="15338" r="19536" b="4835"/>
          <a:stretch/>
        </p:blipFill>
        <p:spPr>
          <a:xfrm>
            <a:off x="4796057" y="1524818"/>
            <a:ext cx="3771301" cy="27178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EA96A2B-791D-0553-4C00-BCEE15CAC572}"/>
              </a:ext>
            </a:extLst>
          </p:cNvPr>
          <p:cNvSpPr txBox="1">
            <a:spLocks/>
          </p:cNvSpPr>
          <p:nvPr/>
        </p:nvSpPr>
        <p:spPr>
          <a:xfrm>
            <a:off x="576642" y="2718924"/>
            <a:ext cx="3591946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8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Importante: </a:t>
            </a:r>
            <a:r>
              <a:rPr lang="es-ES_tradnl" sz="800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Siniestro a 11 dígitos (ramo 2, año 2 y del siniestro 7)</a:t>
            </a:r>
          </a:p>
        </p:txBody>
      </p:sp>
    </p:spTree>
    <p:extLst>
      <p:ext uri="{BB962C8B-B14F-4D97-AF65-F5344CB8AC3E}">
        <p14:creationId xmlns:p14="http://schemas.microsoft.com/office/powerpoint/2010/main" val="1595492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100AE773-901A-F745-CA5B-A6E3AB9E6934}"/>
              </a:ext>
            </a:extLst>
          </p:cNvPr>
          <p:cNvGrpSpPr/>
          <p:nvPr/>
        </p:nvGrpSpPr>
        <p:grpSpPr>
          <a:xfrm>
            <a:off x="4118848" y="119431"/>
            <a:ext cx="3762794" cy="4792433"/>
            <a:chOff x="1998733" y="1103992"/>
            <a:chExt cx="3463391" cy="4540256"/>
          </a:xfrm>
        </p:grpSpPr>
        <p:pic>
          <p:nvPicPr>
            <p:cNvPr id="7" name="Imagen 6" descr="Interfaz de usuario gráfica, Aplicación&#10;&#10;Descripción generada automáticamente">
              <a:extLst>
                <a:ext uri="{FF2B5EF4-FFF2-40B4-BE49-F238E27FC236}">
                  <a16:creationId xmlns:a16="http://schemas.microsoft.com/office/drawing/2014/main" id="{C9916A1F-69EF-39FF-D3ED-7DC086295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288" t="28711" r="18999" b="7201"/>
            <a:stretch/>
          </p:blipFill>
          <p:spPr>
            <a:xfrm>
              <a:off x="1998733" y="1103992"/>
              <a:ext cx="3463391" cy="2023008"/>
            </a:xfrm>
            <a:prstGeom prst="rect">
              <a:avLst/>
            </a:prstGeom>
          </p:spPr>
        </p:pic>
        <p:pic>
          <p:nvPicPr>
            <p:cNvPr id="10" name="Imagen 9" descr="Interfaz de usuario gráfica, Texto, Aplicación, Chat o mensaje de texto&#10;&#10;Descripción generada automáticamente">
              <a:extLst>
                <a:ext uri="{FF2B5EF4-FFF2-40B4-BE49-F238E27FC236}">
                  <a16:creationId xmlns:a16="http://schemas.microsoft.com/office/drawing/2014/main" id="{F539B577-474A-1E83-958F-151610D83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432" t="11531" r="18855" b="5603"/>
            <a:stretch/>
          </p:blipFill>
          <p:spPr>
            <a:xfrm>
              <a:off x="1998733" y="3028479"/>
              <a:ext cx="3463391" cy="2615769"/>
            </a:xfrm>
            <a:prstGeom prst="rect">
              <a:avLst/>
            </a:prstGeom>
          </p:spPr>
        </p:pic>
      </p:grp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B79E4B65-7DCF-6023-ADF8-F4D8EFDC8DC4}"/>
              </a:ext>
            </a:extLst>
          </p:cNvPr>
          <p:cNvSpPr/>
          <p:nvPr/>
        </p:nvSpPr>
        <p:spPr>
          <a:xfrm>
            <a:off x="3358196" y="1500669"/>
            <a:ext cx="356050" cy="346231"/>
          </a:xfrm>
          <a:prstGeom prst="flowChartConnector">
            <a:avLst/>
          </a:prstGeom>
          <a:solidFill>
            <a:srgbClr val="64B6C1">
              <a:alpha val="77000"/>
            </a:srgbClr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7</a:t>
            </a:r>
            <a:endParaRPr kumimoji="0" lang="es-MX" sz="1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702C3A-3A6B-FB96-3A9E-4023479391BF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4060674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 de Verificaciones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C2E2EB4-2016-EA78-FD36-FF1186DE491C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 de siniestros a verificar</a:t>
            </a:r>
          </a:p>
        </p:txBody>
      </p:sp>
    </p:spTree>
    <p:extLst>
      <p:ext uri="{BB962C8B-B14F-4D97-AF65-F5344CB8AC3E}">
        <p14:creationId xmlns:p14="http://schemas.microsoft.com/office/powerpoint/2010/main" val="1031134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950926" y="1044923"/>
            <a:ext cx="5967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82176"/>
              </a:buClr>
            </a:pPr>
            <a:r>
              <a:rPr lang="es-ES_tradnl" sz="1000" dirty="0">
                <a:solidFill>
                  <a:srgbClr val="64B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Portal de Verificaciones, es una herramienta que nos permite tener un mejor control y seguimiento de las solicitudes realizadas por las diversas áreas de Quálitas.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5806" y="2644279"/>
            <a:ext cx="1519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ctr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Envío oportuno</a:t>
            </a:r>
          </a:p>
          <a:p>
            <a:pPr algn="ctr">
              <a:buClr>
                <a:srgbClr val="782176"/>
              </a:buClr>
            </a:pPr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&gt; 7 días de reporte)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3089387" y="2631000"/>
            <a:ext cx="165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000" dirty="0">
                <a:solidFill>
                  <a:srgbClr val="64B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Indicar claramente las anomalías detectadas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4855151" y="2734659"/>
            <a:ext cx="14718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Declaración legible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583600" y="4135167"/>
            <a:ext cx="2094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duplicar solicitudes por otros medios.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484714" y="2551088"/>
            <a:ext cx="21931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casos de colisiones, agregar fotografías claras, suficientes y anexar especificaciones o informes detallados.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42325" y="4044643"/>
            <a:ext cx="2559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casos de robo (carpeta de investigación legible y completa, incluyendo acreditación de propiedad) </a:t>
            </a:r>
          </a:p>
          <a:p>
            <a:pPr algn="just">
              <a:buClr>
                <a:srgbClr val="782176"/>
              </a:buClr>
            </a:pPr>
            <a:endParaRPr lang="es-ES_tradnl" sz="1000" dirty="0">
              <a:solidFill>
                <a:srgbClr val="64B6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26605" y="3985273"/>
            <a:ext cx="2497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Anexar soporte abundante (parte de tránsito, informe policial homologado, testimonios, noticias, grabaciones, diagnostico de agencia, etc.)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84D6EDD-CFE9-AE83-1787-A18FC0A855F2}"/>
              </a:ext>
            </a:extLst>
          </p:cNvPr>
          <p:cNvSpPr txBox="1">
            <a:spLocks/>
          </p:cNvSpPr>
          <p:nvPr/>
        </p:nvSpPr>
        <p:spPr>
          <a:xfrm>
            <a:off x="414222" y="90400"/>
            <a:ext cx="6423548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Aspectos a considerar para las solicitudes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94FFE82-C1E9-D53F-9A7F-FD1E3D5228CC}"/>
              </a:ext>
            </a:extLst>
          </p:cNvPr>
          <p:cNvSpPr txBox="1">
            <a:spLocks/>
          </p:cNvSpPr>
          <p:nvPr/>
        </p:nvSpPr>
        <p:spPr>
          <a:xfrm>
            <a:off x="414222" y="43408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Solicitudes de siniestros a verificar</a:t>
            </a:r>
          </a:p>
        </p:txBody>
      </p:sp>
      <p:pic>
        <p:nvPicPr>
          <p:cNvPr id="29" name="Picture 56">
            <a:extLst>
              <a:ext uri="{FF2B5EF4-FFF2-40B4-BE49-F238E27FC236}">
                <a16:creationId xmlns:a16="http://schemas.microsoft.com/office/drawing/2014/main" id="{A6DFC163-A737-A401-830C-D6E822AA92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554" y="186509"/>
            <a:ext cx="590241" cy="330795"/>
          </a:xfrm>
          <a:prstGeom prst="rect">
            <a:avLst/>
          </a:prstGeom>
        </p:spPr>
      </p:pic>
      <p:pic>
        <p:nvPicPr>
          <p:cNvPr id="30" name="Picture 42">
            <a:extLst>
              <a:ext uri="{FF2B5EF4-FFF2-40B4-BE49-F238E27FC236}">
                <a16:creationId xmlns:a16="http://schemas.microsoft.com/office/drawing/2014/main" id="{69B76A3A-B503-5A0F-987A-BE8208B2B77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62" y="2120991"/>
            <a:ext cx="564743" cy="458853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857951BB-72DB-8AB8-5C77-F1C77667CA82}"/>
              </a:ext>
            </a:extLst>
          </p:cNvPr>
          <p:cNvSpPr/>
          <p:nvPr/>
        </p:nvSpPr>
        <p:spPr>
          <a:xfrm>
            <a:off x="1630985" y="2678045"/>
            <a:ext cx="13452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Ahorro &gt; $35,000</a:t>
            </a:r>
          </a:p>
        </p:txBody>
      </p:sp>
      <p:pic>
        <p:nvPicPr>
          <p:cNvPr id="34" name="Picture 26">
            <a:extLst>
              <a:ext uri="{FF2B5EF4-FFF2-40B4-BE49-F238E27FC236}">
                <a16:creationId xmlns:a16="http://schemas.microsoft.com/office/drawing/2014/main" id="{B3191D3E-40F6-A266-B0BB-3D168A64F5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50" y="2157697"/>
            <a:ext cx="627927" cy="470067"/>
          </a:xfrm>
          <a:prstGeom prst="rect">
            <a:avLst/>
          </a:prstGeom>
        </p:spPr>
      </p:pic>
      <p:pic>
        <p:nvPicPr>
          <p:cNvPr id="36" name="Picture 18">
            <a:extLst>
              <a:ext uri="{FF2B5EF4-FFF2-40B4-BE49-F238E27FC236}">
                <a16:creationId xmlns:a16="http://schemas.microsoft.com/office/drawing/2014/main" id="{B10E5EB5-3273-549E-4E00-BF0EECF792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9160" y="2036410"/>
            <a:ext cx="382369" cy="575305"/>
          </a:xfrm>
          <a:prstGeom prst="rect">
            <a:avLst/>
          </a:prstGeom>
        </p:spPr>
      </p:pic>
      <p:pic>
        <p:nvPicPr>
          <p:cNvPr id="37" name="Picture 34">
            <a:extLst>
              <a:ext uri="{FF2B5EF4-FFF2-40B4-BE49-F238E27FC236}">
                <a16:creationId xmlns:a16="http://schemas.microsoft.com/office/drawing/2014/main" id="{B3F4D4BE-2474-47CC-EA95-30BD3847CAC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1118" y="2089859"/>
            <a:ext cx="742963" cy="414218"/>
          </a:xfrm>
          <a:prstGeom prst="rect">
            <a:avLst/>
          </a:prstGeom>
        </p:spPr>
      </p:pic>
      <p:pic>
        <p:nvPicPr>
          <p:cNvPr id="38" name="Picture 48">
            <a:extLst>
              <a:ext uri="{FF2B5EF4-FFF2-40B4-BE49-F238E27FC236}">
                <a16:creationId xmlns:a16="http://schemas.microsoft.com/office/drawing/2014/main" id="{0C0C3D1A-703B-ED8A-99C4-276292163A4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492" y="3279614"/>
            <a:ext cx="663315" cy="663315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:a16="http://schemas.microsoft.com/office/drawing/2014/main" id="{43AB13EB-3320-240D-8EBC-A7C4B88EB59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069" y="3308717"/>
            <a:ext cx="530545" cy="611720"/>
          </a:xfrm>
          <a:prstGeom prst="rect">
            <a:avLst/>
          </a:prstGeom>
        </p:spPr>
      </p:pic>
      <p:pic>
        <p:nvPicPr>
          <p:cNvPr id="40" name="Picture 32">
            <a:extLst>
              <a:ext uri="{FF2B5EF4-FFF2-40B4-BE49-F238E27FC236}">
                <a16:creationId xmlns:a16="http://schemas.microsoft.com/office/drawing/2014/main" id="{C1515BAE-E50C-4ECD-7D74-E65EE3B57D2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052" y="3464570"/>
            <a:ext cx="443029" cy="458946"/>
          </a:xfrm>
          <a:prstGeom prst="rect">
            <a:avLst/>
          </a:prstGeom>
        </p:spPr>
      </p:pic>
      <p:pic>
        <p:nvPicPr>
          <p:cNvPr id="41" name="Picture 32">
            <a:extLst>
              <a:ext uri="{FF2B5EF4-FFF2-40B4-BE49-F238E27FC236}">
                <a16:creationId xmlns:a16="http://schemas.microsoft.com/office/drawing/2014/main" id="{089928B5-6643-CDB9-FCC4-954CC7D553B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4771" y="3479600"/>
            <a:ext cx="443029" cy="458946"/>
          </a:xfrm>
          <a:prstGeom prst="rect">
            <a:avLst/>
          </a:prstGeom>
        </p:spPr>
      </p:pic>
      <p:pic>
        <p:nvPicPr>
          <p:cNvPr id="2050" name="Picture 2" descr="Ilustración de Icono De Estilo Multicolor Detective Línea Delgada Simple  Vector De Esquema De Iconos De Investigación Del Crimen Para Ui Y Ux Sitio  Web O Aplicación Móvil y más Vectores Libres">
            <a:extLst>
              <a:ext uri="{FF2B5EF4-FFF2-40B4-BE49-F238E27FC236}">
                <a16:creationId xmlns:a16="http://schemas.microsoft.com/office/drawing/2014/main" id="{15626D5C-9EBF-D348-8C81-0F44731E8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7" t="76536" r="26873" b="999"/>
          <a:stretch/>
        </p:blipFill>
        <p:spPr bwMode="auto">
          <a:xfrm>
            <a:off x="3610342" y="2014511"/>
            <a:ext cx="557217" cy="60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upo 43">
            <a:extLst>
              <a:ext uri="{FF2B5EF4-FFF2-40B4-BE49-F238E27FC236}">
                <a16:creationId xmlns:a16="http://schemas.microsoft.com/office/drawing/2014/main" id="{A3F3151C-0E82-4A5B-4B1F-7BEE766669CC}"/>
              </a:ext>
            </a:extLst>
          </p:cNvPr>
          <p:cNvGrpSpPr/>
          <p:nvPr/>
        </p:nvGrpSpPr>
        <p:grpSpPr>
          <a:xfrm>
            <a:off x="878251" y="832392"/>
            <a:ext cx="962691" cy="899458"/>
            <a:chOff x="4550734" y="1586796"/>
            <a:chExt cx="2629912" cy="2624534"/>
          </a:xfrm>
        </p:grpSpPr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919A562B-8543-8EAF-E373-060AC48EAD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36111" t="12666" r="39921" b="76290"/>
            <a:stretch/>
          </p:blipFill>
          <p:spPr>
            <a:xfrm>
              <a:off x="4550734" y="1586796"/>
              <a:ext cx="2629911" cy="698723"/>
            </a:xfrm>
            <a:prstGeom prst="rect">
              <a:avLst/>
            </a:prstGeom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F943F46F-1181-E4F3-ABB9-ABD1CFF0A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36111" t="38633" r="39921" b="33528"/>
            <a:stretch/>
          </p:blipFill>
          <p:spPr>
            <a:xfrm>
              <a:off x="4550735" y="2302132"/>
              <a:ext cx="2629911" cy="1909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095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2 CuadroTexto">
            <a:extLst>
              <a:ext uri="{FF2B5EF4-FFF2-40B4-BE49-F238E27FC236}">
                <a16:creationId xmlns:a16="http://schemas.microsoft.com/office/drawing/2014/main" id="{B24FCEAE-CAF2-2D74-DCC5-9FBD5D6F1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250" y="677072"/>
            <a:ext cx="2708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asignan los siniestros por medio de herramienta automatizada (reglas de negocio / solicitud por portal verificaciones).</a:t>
            </a:r>
          </a:p>
        </p:txBody>
      </p:sp>
      <p:sp>
        <p:nvSpPr>
          <p:cNvPr id="26" name="17 CuadroTexto">
            <a:extLst>
              <a:ext uri="{FF2B5EF4-FFF2-40B4-BE49-F238E27FC236}">
                <a16:creationId xmlns:a16="http://schemas.microsoft.com/office/drawing/2014/main" id="{E2158A6B-12EC-6FE4-5BF1-E87FBDDEC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43" y="2391692"/>
            <a:ext cx="25473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revisan los criterios para detectar  línea(s) de investigación.</a:t>
            </a:r>
          </a:p>
        </p:txBody>
      </p:sp>
      <p:sp>
        <p:nvSpPr>
          <p:cNvPr id="30" name="18 CuadroTexto">
            <a:extLst>
              <a:ext uri="{FF2B5EF4-FFF2-40B4-BE49-F238E27FC236}">
                <a16:creationId xmlns:a16="http://schemas.microsoft.com/office/drawing/2014/main" id="{A4E78B5D-FBF9-13CA-10B6-08331EC6F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43" y="3631470"/>
            <a:ext cx="24053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solicita Vo.Bo. a la oficina emisora de la póliza (gerente de cuenta SISE).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colisiones se detienen reparaciones o trámites.</a:t>
            </a:r>
          </a:p>
        </p:txBody>
      </p:sp>
      <p:sp>
        <p:nvSpPr>
          <p:cNvPr id="31" name="13 Flecha derecha">
            <a:extLst>
              <a:ext uri="{FF2B5EF4-FFF2-40B4-BE49-F238E27FC236}">
                <a16:creationId xmlns:a16="http://schemas.microsoft.com/office/drawing/2014/main" id="{18FC54BC-799B-53E7-4A2D-64DE6B1FA95A}"/>
              </a:ext>
            </a:extLst>
          </p:cNvPr>
          <p:cNvSpPr/>
          <p:nvPr/>
        </p:nvSpPr>
        <p:spPr>
          <a:xfrm>
            <a:off x="2977867" y="4020260"/>
            <a:ext cx="290512" cy="288925"/>
          </a:xfrm>
          <a:prstGeom prst="rightArrow">
            <a:avLst/>
          </a:prstGeom>
          <a:gradFill>
            <a:gsLst>
              <a:gs pos="100000">
                <a:srgbClr val="64B6C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21 CuadroTexto">
            <a:extLst>
              <a:ext uri="{FF2B5EF4-FFF2-40B4-BE49-F238E27FC236}">
                <a16:creationId xmlns:a16="http://schemas.microsoft.com/office/drawing/2014/main" id="{2249D997-0569-A681-BC99-24B932F0A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913" y="3993804"/>
            <a:ext cx="21494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arma expediente para el  verificador de campo.</a:t>
            </a:r>
          </a:p>
        </p:txBody>
      </p:sp>
      <p:sp>
        <p:nvSpPr>
          <p:cNvPr id="36" name="22 CuadroTexto">
            <a:extLst>
              <a:ext uri="{FF2B5EF4-FFF2-40B4-BE49-F238E27FC236}">
                <a16:creationId xmlns:a16="http://schemas.microsoft.com/office/drawing/2014/main" id="{1A8A3E0C-251C-5109-FFE0-4969EB3BA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912" y="2490263"/>
            <a:ext cx="20567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Verificador realiza labor de campo, recabando información y evidencias del siniestro.</a:t>
            </a:r>
          </a:p>
        </p:txBody>
      </p:sp>
      <p:sp>
        <p:nvSpPr>
          <p:cNvPr id="37" name="23 Flecha derecha">
            <a:extLst>
              <a:ext uri="{FF2B5EF4-FFF2-40B4-BE49-F238E27FC236}">
                <a16:creationId xmlns:a16="http://schemas.microsoft.com/office/drawing/2014/main" id="{4737F59D-26A6-9CA5-7E5A-04C0A5C43EB7}"/>
              </a:ext>
            </a:extLst>
          </p:cNvPr>
          <p:cNvSpPr/>
          <p:nvPr/>
        </p:nvSpPr>
        <p:spPr>
          <a:xfrm rot="16200000">
            <a:off x="4033096" y="3463488"/>
            <a:ext cx="290512" cy="288925"/>
          </a:xfrm>
          <a:prstGeom prst="rightArrow">
            <a:avLst/>
          </a:prstGeom>
          <a:gradFill>
            <a:gsLst>
              <a:gs pos="100000">
                <a:srgbClr val="64B6C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23 CuadroTexto">
            <a:extLst>
              <a:ext uri="{FF2B5EF4-FFF2-40B4-BE49-F238E27FC236}">
                <a16:creationId xmlns:a16="http://schemas.microsoft.com/office/drawing/2014/main" id="{B27D07C4-65BE-A79A-A47D-62B987C56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173" y="834733"/>
            <a:ext cx="21081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 de campo envía expediente con la información recabada para la autorización o rechazo del siniestro.</a:t>
            </a:r>
          </a:p>
        </p:txBody>
      </p:sp>
      <p:pic>
        <p:nvPicPr>
          <p:cNvPr id="3074" name="Picture 2" descr="Efforwai – Digital Transformation">
            <a:extLst>
              <a:ext uri="{FF2B5EF4-FFF2-40B4-BE49-F238E27FC236}">
                <a16:creationId xmlns:a16="http://schemas.microsoft.com/office/drawing/2014/main" id="{0FEF8E90-D3BF-F18D-FC68-8282D3C8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67" y="1300574"/>
            <a:ext cx="1446581" cy="6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13 Flecha derecha">
            <a:extLst>
              <a:ext uri="{FF2B5EF4-FFF2-40B4-BE49-F238E27FC236}">
                <a16:creationId xmlns:a16="http://schemas.microsoft.com/office/drawing/2014/main" id="{DE6CFFB0-F0AA-EE70-67E1-72E8E2FBE6A8}"/>
              </a:ext>
            </a:extLst>
          </p:cNvPr>
          <p:cNvSpPr/>
          <p:nvPr/>
        </p:nvSpPr>
        <p:spPr>
          <a:xfrm rot="5400000">
            <a:off x="980093" y="1974862"/>
            <a:ext cx="290512" cy="288925"/>
          </a:xfrm>
          <a:prstGeom prst="rightArrow">
            <a:avLst/>
          </a:prstGeom>
          <a:gradFill>
            <a:gsLst>
              <a:gs pos="100000">
                <a:srgbClr val="64B6C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6">
            <a:extLst>
              <a:ext uri="{FF2B5EF4-FFF2-40B4-BE49-F238E27FC236}">
                <a16:creationId xmlns:a16="http://schemas.microsoft.com/office/drawing/2014/main" id="{81A3171E-FF47-7411-EA73-1B46A7801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278" y="4217058"/>
            <a:ext cx="486443" cy="48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C15BCA28-F0A8-FFDC-9FF6-F9B8B03139A7}"/>
              </a:ext>
            </a:extLst>
          </p:cNvPr>
          <p:cNvSpPr txBox="1">
            <a:spLocks/>
          </p:cNvSpPr>
          <p:nvPr/>
        </p:nvSpPr>
        <p:spPr>
          <a:xfrm>
            <a:off x="357943" y="147996"/>
            <a:ext cx="4060674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Verificación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3 Flecha derecha">
            <a:extLst>
              <a:ext uri="{FF2B5EF4-FFF2-40B4-BE49-F238E27FC236}">
                <a16:creationId xmlns:a16="http://schemas.microsoft.com/office/drawing/2014/main" id="{9B2C5936-503F-902C-FF03-7F6854C152BB}"/>
              </a:ext>
            </a:extLst>
          </p:cNvPr>
          <p:cNvSpPr/>
          <p:nvPr/>
        </p:nvSpPr>
        <p:spPr>
          <a:xfrm rot="5400000">
            <a:off x="968370" y="3197113"/>
            <a:ext cx="313958" cy="288925"/>
          </a:xfrm>
          <a:prstGeom prst="rightArrow">
            <a:avLst/>
          </a:prstGeom>
          <a:gradFill>
            <a:gsLst>
              <a:gs pos="100000">
                <a:srgbClr val="64B6C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MX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23 Flecha derecha">
            <a:extLst>
              <a:ext uri="{FF2B5EF4-FFF2-40B4-BE49-F238E27FC236}">
                <a16:creationId xmlns:a16="http://schemas.microsoft.com/office/drawing/2014/main" id="{56BA0296-9292-04FC-7ED6-7025D19CF419}"/>
              </a:ext>
            </a:extLst>
          </p:cNvPr>
          <p:cNvSpPr/>
          <p:nvPr/>
        </p:nvSpPr>
        <p:spPr>
          <a:xfrm rot="16200000">
            <a:off x="4033095" y="1948798"/>
            <a:ext cx="290512" cy="288925"/>
          </a:xfrm>
          <a:prstGeom prst="rightArrow">
            <a:avLst/>
          </a:prstGeom>
          <a:gradFill>
            <a:gsLst>
              <a:gs pos="100000">
                <a:srgbClr val="64B6C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13 Flecha derecha">
            <a:extLst>
              <a:ext uri="{FF2B5EF4-FFF2-40B4-BE49-F238E27FC236}">
                <a16:creationId xmlns:a16="http://schemas.microsoft.com/office/drawing/2014/main" id="{9879EF4B-D364-AEBA-DBA1-43D1493F03D9}"/>
              </a:ext>
            </a:extLst>
          </p:cNvPr>
          <p:cNvSpPr/>
          <p:nvPr/>
        </p:nvSpPr>
        <p:spPr>
          <a:xfrm>
            <a:off x="5755382" y="1045696"/>
            <a:ext cx="290512" cy="288925"/>
          </a:xfrm>
          <a:prstGeom prst="rightArrow">
            <a:avLst/>
          </a:prstGeom>
          <a:gradFill>
            <a:gsLst>
              <a:gs pos="100000">
                <a:srgbClr val="64B6C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13">
            <a:extLst>
              <a:ext uri="{FF2B5EF4-FFF2-40B4-BE49-F238E27FC236}">
                <a16:creationId xmlns:a16="http://schemas.microsoft.com/office/drawing/2014/main" id="{C9BA5119-731A-89EC-2986-C2ABBC74D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287897" y="874397"/>
            <a:ext cx="353900" cy="3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24 CuadroTexto">
            <a:extLst>
              <a:ext uri="{FF2B5EF4-FFF2-40B4-BE49-F238E27FC236}">
                <a16:creationId xmlns:a16="http://schemas.microsoft.com/office/drawing/2014/main" id="{9809EB2C-0C31-2260-9A56-C5F5BE5B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545" y="862046"/>
            <a:ext cx="22573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s-MX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se identifican irregularidades, se autoriza para continuar con la atención del siniestro (indemnización o reparación).</a:t>
            </a:r>
          </a:p>
        </p:txBody>
      </p:sp>
      <p:sp>
        <p:nvSpPr>
          <p:cNvPr id="58" name="24 CuadroTexto">
            <a:extLst>
              <a:ext uri="{FF2B5EF4-FFF2-40B4-BE49-F238E27FC236}">
                <a16:creationId xmlns:a16="http://schemas.microsoft.com/office/drawing/2014/main" id="{283F41EF-C719-C374-A0C7-417B5AF5A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567" y="2048237"/>
            <a:ext cx="225739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s-E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identifican irregularidades, se valida con el área jurídica la información y documentación recabada en la verificación para determinar el siniestro. </a:t>
            </a:r>
            <a:endParaRPr lang="es-MX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13">
            <a:extLst>
              <a:ext uri="{FF2B5EF4-FFF2-40B4-BE49-F238E27FC236}">
                <a16:creationId xmlns:a16="http://schemas.microsoft.com/office/drawing/2014/main" id="{150E071C-1BE1-C22D-C666-01B86B857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339035" y="2056384"/>
            <a:ext cx="353900" cy="3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13 Flecha derecha">
            <a:extLst>
              <a:ext uri="{FF2B5EF4-FFF2-40B4-BE49-F238E27FC236}">
                <a16:creationId xmlns:a16="http://schemas.microsoft.com/office/drawing/2014/main" id="{A0542D77-42F5-C9E1-00D4-D3E6A5A518E2}"/>
              </a:ext>
            </a:extLst>
          </p:cNvPr>
          <p:cNvSpPr/>
          <p:nvPr/>
        </p:nvSpPr>
        <p:spPr>
          <a:xfrm rot="5400000">
            <a:off x="7324213" y="1710736"/>
            <a:ext cx="290512" cy="288925"/>
          </a:xfrm>
          <a:prstGeom prst="rightArrow">
            <a:avLst/>
          </a:prstGeom>
          <a:gradFill>
            <a:gsLst>
              <a:gs pos="100000">
                <a:srgbClr val="64B6C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C0CC223-C8CB-6E67-87B7-6241D2D51581}"/>
              </a:ext>
            </a:extLst>
          </p:cNvPr>
          <p:cNvSpPr/>
          <p:nvPr/>
        </p:nvSpPr>
        <p:spPr>
          <a:xfrm>
            <a:off x="6781523" y="3751779"/>
            <a:ext cx="1359592" cy="521922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64B6C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ctr">
            <a:noAutofit/>
          </a:bodyPr>
          <a:lstStyle/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DEL PROCESO</a:t>
            </a:r>
            <a:endParaRPr lang="es-MX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13 Flecha derecha">
            <a:extLst>
              <a:ext uri="{FF2B5EF4-FFF2-40B4-BE49-F238E27FC236}">
                <a16:creationId xmlns:a16="http://schemas.microsoft.com/office/drawing/2014/main" id="{AE8C0C3F-7DAE-DF1D-C79C-E2F379125182}"/>
              </a:ext>
            </a:extLst>
          </p:cNvPr>
          <p:cNvSpPr/>
          <p:nvPr/>
        </p:nvSpPr>
        <p:spPr>
          <a:xfrm rot="5400000">
            <a:off x="7324212" y="3230170"/>
            <a:ext cx="290512" cy="288925"/>
          </a:xfrm>
          <a:prstGeom prst="rightArrow">
            <a:avLst/>
          </a:prstGeom>
          <a:gradFill>
            <a:gsLst>
              <a:gs pos="100000">
                <a:srgbClr val="64B6C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21 CuadroTexto">
            <a:extLst>
              <a:ext uri="{FF2B5EF4-FFF2-40B4-BE49-F238E27FC236}">
                <a16:creationId xmlns:a16="http://schemas.microsoft.com/office/drawing/2014/main" id="{7BAE1E8C-E387-65AD-7FCC-2168F8CAC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673" y="4805945"/>
            <a:ext cx="15046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20 días</a:t>
            </a:r>
            <a:endParaRPr lang="es-MX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Autoridad PNG Imágenes Transparentes | Vectores y Archivos PSD | Descarga  Gratuita en Pngtree">
            <a:extLst>
              <a:ext uri="{FF2B5EF4-FFF2-40B4-BE49-F238E27FC236}">
                <a16:creationId xmlns:a16="http://schemas.microsoft.com/office/drawing/2014/main" id="{2B6C9309-F709-69A9-527B-D48C82650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6282" r="7724" b="8601"/>
          <a:stretch/>
        </p:blipFill>
        <p:spPr bwMode="auto">
          <a:xfrm>
            <a:off x="8616063" y="2845911"/>
            <a:ext cx="448480" cy="47402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6">
            <a:extLst>
              <a:ext uri="{FF2B5EF4-FFF2-40B4-BE49-F238E27FC236}">
                <a16:creationId xmlns:a16="http://schemas.microsoft.com/office/drawing/2014/main" id="{213B07F3-74A9-9F42-B81D-AFE08A6340A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1102" y="4416414"/>
            <a:ext cx="357709" cy="372614"/>
          </a:xfrm>
          <a:prstGeom prst="rect">
            <a:avLst/>
          </a:prstGeom>
        </p:spPr>
      </p:pic>
      <p:pic>
        <p:nvPicPr>
          <p:cNvPr id="1034" name="Picture 10" descr="Icono de documento de contrato en estilo plano | Vector Premium">
            <a:extLst>
              <a:ext uri="{FF2B5EF4-FFF2-40B4-BE49-F238E27FC236}">
                <a16:creationId xmlns:a16="http://schemas.microsoft.com/office/drawing/2014/main" id="{8B391BA1-9A3C-C63B-24AA-DCA6353FA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r="4412" b="-1124"/>
          <a:stretch/>
        </p:blipFill>
        <p:spPr bwMode="auto">
          <a:xfrm>
            <a:off x="7921654" y="2760208"/>
            <a:ext cx="659195" cy="696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782E1E10-B862-491E-41A2-E919C5CEF053}"/>
              </a:ext>
            </a:extLst>
          </p:cNvPr>
          <p:cNvGrpSpPr/>
          <p:nvPr/>
        </p:nvGrpSpPr>
        <p:grpSpPr>
          <a:xfrm>
            <a:off x="4965459" y="1442716"/>
            <a:ext cx="659396" cy="337318"/>
            <a:chOff x="4965459" y="1285400"/>
            <a:chExt cx="659396" cy="337318"/>
          </a:xfrm>
        </p:grpSpPr>
        <p:pic>
          <p:nvPicPr>
            <p:cNvPr id="1036" name="Picture 12" descr="Botón de iconos de computadora productos y servicios tak co., ltd. (oficina  de ventas) diseño de iconos, enviar, ángulo, triángulo png | PNGEgg">
              <a:extLst>
                <a:ext uri="{FF2B5EF4-FFF2-40B4-BE49-F238E27FC236}">
                  <a16:creationId xmlns:a16="http://schemas.microsoft.com/office/drawing/2014/main" id="{FF09D752-0F75-CFF5-07FD-24FDC64803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97"/>
            <a:stretch/>
          </p:blipFill>
          <p:spPr bwMode="auto">
            <a:xfrm>
              <a:off x="4965459" y="1285400"/>
              <a:ext cx="462175" cy="337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8" descr="Icono plano copiar documento varios colores Stock Vector | Adobe Stock">
              <a:extLst>
                <a:ext uri="{FF2B5EF4-FFF2-40B4-BE49-F238E27FC236}">
                  <a16:creationId xmlns:a16="http://schemas.microsoft.com/office/drawing/2014/main" id="{D061F041-8CE8-6603-D389-7700FDD495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6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92" t="66855"/>
            <a:stretch/>
          </p:blipFill>
          <p:spPr bwMode="auto">
            <a:xfrm>
              <a:off x="5297431" y="1306058"/>
              <a:ext cx="327424" cy="295757"/>
            </a:xfrm>
            <a:prstGeom prst="rect">
              <a:avLst/>
            </a:prstGeom>
            <a:noFill/>
            <a:effectLst>
              <a:glow rad="127000">
                <a:schemeClr val="accent1">
                  <a:alpha val="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8" name="Picture 56">
            <a:extLst>
              <a:ext uri="{FF2B5EF4-FFF2-40B4-BE49-F238E27FC236}">
                <a16:creationId xmlns:a16="http://schemas.microsoft.com/office/drawing/2014/main" id="{1C49DDF8-F0F4-2588-5739-9F0D76512CF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alphaModFix amt="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309" y="4524022"/>
            <a:ext cx="465887" cy="261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8" name="Picture 14" descr="Food Inspection - Inspector Icon - Free Transparent PNG Clipart Images  Download">
            <a:extLst>
              <a:ext uri="{FF2B5EF4-FFF2-40B4-BE49-F238E27FC236}">
                <a16:creationId xmlns:a16="http://schemas.microsoft.com/office/drawing/2014/main" id="{2E83DE2F-C89E-72C4-225E-1725A7566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1" r="15512"/>
          <a:stretch/>
        </p:blipFill>
        <p:spPr bwMode="auto">
          <a:xfrm>
            <a:off x="4453612" y="2984433"/>
            <a:ext cx="941302" cy="639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ncepto de analista de negocios. Persona: vector de stock (libre de  regalías) 724214830 | Shutterstock">
            <a:extLst>
              <a:ext uri="{FF2B5EF4-FFF2-40B4-BE49-F238E27FC236}">
                <a16:creationId xmlns:a16="http://schemas.microsoft.com/office/drawing/2014/main" id="{AEA950E7-B852-0E0C-95C8-B325B43D9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4"/>
          <a:stretch/>
        </p:blipFill>
        <p:spPr bwMode="auto">
          <a:xfrm>
            <a:off x="2027399" y="2603433"/>
            <a:ext cx="913085" cy="85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rso de Redes Sociales en LIMA - Daniel Luza">
            <a:extLst>
              <a:ext uri="{FF2B5EF4-FFF2-40B4-BE49-F238E27FC236}">
                <a16:creationId xmlns:a16="http://schemas.microsoft.com/office/drawing/2014/main" id="{30C8E96B-56D4-0B80-F222-8ED4857A8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79" y="1403657"/>
            <a:ext cx="376377" cy="3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2 CuadroTexto">
            <a:extLst>
              <a:ext uri="{FF2B5EF4-FFF2-40B4-BE49-F238E27FC236}">
                <a16:creationId xmlns:a16="http://schemas.microsoft.com/office/drawing/2014/main" id="{1079C7AD-25A7-A6E7-D994-C6141CEC4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875" y="4939406"/>
            <a:ext cx="2067445" cy="23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900" b="1" dirty="0">
                <a:solidFill>
                  <a:srgbClr val="64B6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de oficina (del paso 3 al 7)</a:t>
            </a:r>
            <a:endParaRPr lang="es-MX" sz="900" dirty="0">
              <a:solidFill>
                <a:srgbClr val="64B6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Globo: línea con barra de énfasis 88">
            <a:extLst>
              <a:ext uri="{FF2B5EF4-FFF2-40B4-BE49-F238E27FC236}">
                <a16:creationId xmlns:a16="http://schemas.microsoft.com/office/drawing/2014/main" id="{AF23EBED-CF9F-7747-CA76-AE14E70FACE2}"/>
              </a:ext>
            </a:extLst>
          </p:cNvPr>
          <p:cNvSpPr/>
          <p:nvPr/>
        </p:nvSpPr>
        <p:spPr>
          <a:xfrm>
            <a:off x="5628060" y="2890373"/>
            <a:ext cx="879645" cy="369330"/>
          </a:xfrm>
          <a:prstGeom prst="accentCallout1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spc="0" normalizeH="0" baseline="0" dirty="0">
                <a:ln>
                  <a:noFill/>
                </a:ln>
                <a:solidFill>
                  <a:srgbClr val="64B6C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Carta 69 (condicionado)</a:t>
            </a:r>
            <a:endParaRPr kumimoji="0" lang="es-MX" sz="900" b="0" i="0" u="none" strike="noStrike" cap="none" spc="0" normalizeH="0" baseline="0" dirty="0">
              <a:ln>
                <a:noFill/>
              </a:ln>
              <a:solidFill>
                <a:srgbClr val="64B6C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grpSp>
        <p:nvGrpSpPr>
          <p:cNvPr id="123" name="Grupo 122">
            <a:extLst>
              <a:ext uri="{FF2B5EF4-FFF2-40B4-BE49-F238E27FC236}">
                <a16:creationId xmlns:a16="http://schemas.microsoft.com/office/drawing/2014/main" id="{E19150EB-C78C-87E4-BD74-0703DB752BB5}"/>
              </a:ext>
            </a:extLst>
          </p:cNvPr>
          <p:cNvGrpSpPr/>
          <p:nvPr/>
        </p:nvGrpSpPr>
        <p:grpSpPr>
          <a:xfrm>
            <a:off x="3334231" y="4105766"/>
            <a:ext cx="271682" cy="215442"/>
            <a:chOff x="3334231" y="4105766"/>
            <a:chExt cx="271682" cy="215442"/>
          </a:xfrm>
        </p:grpSpPr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96998719-E140-9364-A277-067D5D3576C0}"/>
                </a:ext>
              </a:extLst>
            </p:cNvPr>
            <p:cNvSpPr/>
            <p:nvPr/>
          </p:nvSpPr>
          <p:spPr>
            <a:xfrm>
              <a:off x="3334871" y="4150659"/>
              <a:ext cx="148127" cy="12304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20" name="CuadroTexto 119">
              <a:extLst>
                <a:ext uri="{FF2B5EF4-FFF2-40B4-BE49-F238E27FC236}">
                  <a16:creationId xmlns:a16="http://schemas.microsoft.com/office/drawing/2014/main" id="{D26F7B3A-0405-A800-10B9-B14FD131E6C4}"/>
                </a:ext>
              </a:extLst>
            </p:cNvPr>
            <p:cNvSpPr txBox="1"/>
            <p:nvPr/>
          </p:nvSpPr>
          <p:spPr>
            <a:xfrm>
              <a:off x="3334231" y="4105766"/>
              <a:ext cx="150039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spc="0" normalizeH="0" baseline="0" dirty="0">
                  <a:ln>
                    <a:noFill/>
                  </a:ln>
                  <a:solidFill>
                    <a:srgbClr val="9D268B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1</a:t>
              </a:r>
              <a:endParaRPr kumimoji="0" lang="es-MX" sz="800" b="0" i="0" u="none" strike="noStrike" cap="none" spc="0" normalizeH="0" baseline="0" dirty="0">
                <a:ln>
                  <a:noFill/>
                </a:ln>
                <a:solidFill>
                  <a:srgbClr val="9D268B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22" name="Conector recto de flecha 121">
              <a:extLst>
                <a:ext uri="{FF2B5EF4-FFF2-40B4-BE49-F238E27FC236}">
                  <a16:creationId xmlns:a16="http://schemas.microsoft.com/office/drawing/2014/main" id="{1E987881-1787-F23C-245A-7656D792CC5E}"/>
                </a:ext>
              </a:extLst>
            </p:cNvPr>
            <p:cNvCxnSpPr>
              <a:stCxn id="120" idx="3"/>
              <a:endCxn id="33" idx="1"/>
            </p:cNvCxnSpPr>
            <p:nvPr/>
          </p:nvCxnSpPr>
          <p:spPr>
            <a:xfrm flipV="1">
              <a:off x="3484270" y="4209248"/>
              <a:ext cx="121643" cy="4239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F96315D9-955A-0219-E353-0E9D925B0830}"/>
              </a:ext>
            </a:extLst>
          </p:cNvPr>
          <p:cNvGrpSpPr/>
          <p:nvPr/>
        </p:nvGrpSpPr>
        <p:grpSpPr>
          <a:xfrm>
            <a:off x="6264400" y="1315359"/>
            <a:ext cx="271682" cy="215442"/>
            <a:chOff x="3334231" y="4105766"/>
            <a:chExt cx="271682" cy="215442"/>
          </a:xfrm>
        </p:grpSpPr>
        <p:sp>
          <p:nvSpPr>
            <p:cNvPr id="148" name="Elipse 147">
              <a:extLst>
                <a:ext uri="{FF2B5EF4-FFF2-40B4-BE49-F238E27FC236}">
                  <a16:creationId xmlns:a16="http://schemas.microsoft.com/office/drawing/2014/main" id="{D2EFDF1F-8632-5FDE-E103-3E401FDF7FE7}"/>
                </a:ext>
              </a:extLst>
            </p:cNvPr>
            <p:cNvSpPr/>
            <p:nvPr/>
          </p:nvSpPr>
          <p:spPr>
            <a:xfrm>
              <a:off x="3334871" y="4150659"/>
              <a:ext cx="148127" cy="12304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9" name="CuadroTexto 148">
              <a:extLst>
                <a:ext uri="{FF2B5EF4-FFF2-40B4-BE49-F238E27FC236}">
                  <a16:creationId xmlns:a16="http://schemas.microsoft.com/office/drawing/2014/main" id="{5070EB36-4512-A47B-13D8-C2EA4570BF04}"/>
                </a:ext>
              </a:extLst>
            </p:cNvPr>
            <p:cNvSpPr txBox="1"/>
            <p:nvPr/>
          </p:nvSpPr>
          <p:spPr>
            <a:xfrm>
              <a:off x="3334231" y="4105766"/>
              <a:ext cx="150039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spc="0" normalizeH="0" baseline="0" dirty="0">
                  <a:ln>
                    <a:noFill/>
                  </a:ln>
                  <a:solidFill>
                    <a:srgbClr val="9D268B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1</a:t>
              </a:r>
              <a:endParaRPr kumimoji="0" lang="es-MX" sz="800" b="0" i="0" u="none" strike="noStrike" cap="none" spc="0" normalizeH="0" baseline="0" dirty="0">
                <a:ln>
                  <a:noFill/>
                </a:ln>
                <a:solidFill>
                  <a:srgbClr val="9D268B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50" name="Conector recto de flecha 149">
              <a:extLst>
                <a:ext uri="{FF2B5EF4-FFF2-40B4-BE49-F238E27FC236}">
                  <a16:creationId xmlns:a16="http://schemas.microsoft.com/office/drawing/2014/main" id="{132775F4-9CB2-7217-F636-9AEF59DE7A8B}"/>
                </a:ext>
              </a:extLst>
            </p:cNvPr>
            <p:cNvCxnSpPr>
              <a:stCxn id="149" idx="3"/>
            </p:cNvCxnSpPr>
            <p:nvPr/>
          </p:nvCxnSpPr>
          <p:spPr>
            <a:xfrm flipV="1">
              <a:off x="3484270" y="4209248"/>
              <a:ext cx="121643" cy="4239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CA390E43-A230-7A54-0DF3-0B7CD8825CA1}"/>
              </a:ext>
            </a:extLst>
          </p:cNvPr>
          <p:cNvGrpSpPr/>
          <p:nvPr/>
        </p:nvGrpSpPr>
        <p:grpSpPr>
          <a:xfrm>
            <a:off x="3545091" y="4928058"/>
            <a:ext cx="271682" cy="215442"/>
            <a:chOff x="3334231" y="4105766"/>
            <a:chExt cx="271682" cy="215442"/>
          </a:xfrm>
        </p:grpSpPr>
        <p:sp>
          <p:nvSpPr>
            <p:cNvPr id="152" name="Elipse 151">
              <a:extLst>
                <a:ext uri="{FF2B5EF4-FFF2-40B4-BE49-F238E27FC236}">
                  <a16:creationId xmlns:a16="http://schemas.microsoft.com/office/drawing/2014/main" id="{0910C843-2D1B-CB17-3BB0-33C751ABA84E}"/>
                </a:ext>
              </a:extLst>
            </p:cNvPr>
            <p:cNvSpPr/>
            <p:nvPr/>
          </p:nvSpPr>
          <p:spPr>
            <a:xfrm>
              <a:off x="3334871" y="4150659"/>
              <a:ext cx="148127" cy="12304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53" name="CuadroTexto 152">
              <a:extLst>
                <a:ext uri="{FF2B5EF4-FFF2-40B4-BE49-F238E27FC236}">
                  <a16:creationId xmlns:a16="http://schemas.microsoft.com/office/drawing/2014/main" id="{A1ED8598-E9A0-A8A2-DB2E-076CEFD33810}"/>
                </a:ext>
              </a:extLst>
            </p:cNvPr>
            <p:cNvSpPr txBox="1"/>
            <p:nvPr/>
          </p:nvSpPr>
          <p:spPr>
            <a:xfrm>
              <a:off x="3334231" y="4105766"/>
              <a:ext cx="150039" cy="2154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s-ES" sz="800" b="0" i="0" u="none" strike="noStrike" cap="none" spc="0" normalizeH="0" baseline="0" dirty="0">
                  <a:ln>
                    <a:noFill/>
                  </a:ln>
                  <a:solidFill>
                    <a:srgbClr val="9D268B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Calibri"/>
                </a:rPr>
                <a:t>1</a:t>
              </a:r>
              <a:endParaRPr kumimoji="0" lang="es-MX" sz="800" b="0" i="0" u="none" strike="noStrike" cap="none" spc="0" normalizeH="0" baseline="0" dirty="0">
                <a:ln>
                  <a:noFill/>
                </a:ln>
                <a:solidFill>
                  <a:srgbClr val="9D268B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endParaRPr>
            </a:p>
          </p:txBody>
        </p:sp>
        <p:cxnSp>
          <p:nvCxnSpPr>
            <p:cNvPr id="154" name="Conector recto de flecha 153">
              <a:extLst>
                <a:ext uri="{FF2B5EF4-FFF2-40B4-BE49-F238E27FC236}">
                  <a16:creationId xmlns:a16="http://schemas.microsoft.com/office/drawing/2014/main" id="{E0B2B596-C4EC-9304-7A3F-3A417DA98A75}"/>
                </a:ext>
              </a:extLst>
            </p:cNvPr>
            <p:cNvCxnSpPr>
              <a:stCxn id="153" idx="3"/>
            </p:cNvCxnSpPr>
            <p:nvPr/>
          </p:nvCxnSpPr>
          <p:spPr>
            <a:xfrm flipV="1">
              <a:off x="3484270" y="4209248"/>
              <a:ext cx="121643" cy="4239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2431988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Clipart - Page or Documen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169" y="2186760"/>
            <a:ext cx="508279" cy="685286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35284" y="1375276"/>
            <a:ext cx="29217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 predisponer a NA / Conductor, hasta no contar con soporte o evidencia de cualquier exclusión.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578" y="1306633"/>
            <a:ext cx="791462" cy="753411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3" name="Rectángulo 22"/>
          <p:cNvSpPr/>
          <p:nvPr/>
        </p:nvSpPr>
        <p:spPr>
          <a:xfrm>
            <a:off x="4448473" y="2256873"/>
            <a:ext cx="28460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acudir a la atención de un Robo de caja desenganchada toma fotografías del lugar de ocurrencia.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448473" y="1375067"/>
            <a:ext cx="296429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 mencionar la palabra investigación con NA / Conductor, en su caso precisar “Verificación” o “Revisión”.</a:t>
            </a:r>
          </a:p>
        </p:txBody>
      </p:sp>
      <p:pic>
        <p:nvPicPr>
          <p:cNvPr id="26" name="Imagen 25" descr="File:&lt;strong&gt;Carpeta&lt;/strong&gt; DAS-G3 002 ut.jpg - Wikimedia Common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29" y="3264705"/>
            <a:ext cx="831851" cy="66548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7" name="Rectángulo 26"/>
          <p:cNvSpPr/>
          <p:nvPr/>
        </p:nvSpPr>
        <p:spPr>
          <a:xfrm>
            <a:off x="259008" y="3292642"/>
            <a:ext cx="28649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los casos de Robo y NA ya cuente con la carpeta de investigación obtén soporte completo (no solo la portada). 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35284" y="2149056"/>
            <a:ext cx="288863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MX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caso de acreditar en el lugar causal de exclusión o determinar improcedencia, obtén preferentemente el desistimiento debidamente requisitado y copia de identificación oficial.</a:t>
            </a:r>
          </a:p>
        </p:txBody>
      </p:sp>
      <p:pic>
        <p:nvPicPr>
          <p:cNvPr id="32" name="Imagen 31" descr="MIS MEJORES &lt;strong&gt;CARROS&lt;/strong&gt;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1984280"/>
            <a:ext cx="19050" cy="952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EF14A8F7-2CF2-A0C4-FEAF-41F26811E549}"/>
              </a:ext>
            </a:extLst>
          </p:cNvPr>
          <p:cNvSpPr txBox="1">
            <a:spLocks/>
          </p:cNvSpPr>
          <p:nvPr/>
        </p:nvSpPr>
        <p:spPr>
          <a:xfrm>
            <a:off x="414222" y="342070"/>
            <a:ext cx="5834178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Acciones en crucero que agregan valor</a:t>
            </a:r>
            <a:endParaRPr lang="en-US" sz="24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6205784-95BC-3488-117F-0A42717FB0C3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para el ajustador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5D431D7-9A0D-5911-DA75-B5AAF5C0FD3B}"/>
              </a:ext>
            </a:extLst>
          </p:cNvPr>
          <p:cNvSpPr/>
          <p:nvPr/>
        </p:nvSpPr>
        <p:spPr>
          <a:xfrm>
            <a:off x="4448473" y="3255838"/>
            <a:ext cx="296429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782176"/>
              </a:buClr>
              <a:buFont typeface="Wingdings" panose="05000000000000000000" pitchFamily="2" charset="2"/>
              <a:buChar char="Ø"/>
            </a:pPr>
            <a:r>
              <a:rPr lang="es-ES_tradnl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aviso a las áreas comerciales de casos improcedentes, por ejemplo para regularizar usos e inclusive en su caso sugerir la cancelación de la póliza para evitar riesgos futuros.</a:t>
            </a:r>
          </a:p>
        </p:txBody>
      </p:sp>
      <p:pic>
        <p:nvPicPr>
          <p:cNvPr id="2050" name="Picture 2" descr="Icono Del Fotógrafo Del Muchacho, Estilo Isométrico Ilustración del Vector  - Ilustración de manera, aislado: 145191022">
            <a:extLst>
              <a:ext uri="{FF2B5EF4-FFF2-40B4-BE49-F238E27FC236}">
                <a16:creationId xmlns:a16="http://schemas.microsoft.com/office/drawing/2014/main" id="{E71ABFCB-BAC7-657D-FB5C-C7A999AACB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r="15030" b="5985"/>
          <a:stretch/>
        </p:blipFill>
        <p:spPr bwMode="auto">
          <a:xfrm>
            <a:off x="7813556" y="2113283"/>
            <a:ext cx="633073" cy="97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1.294 fotos e imágenes de Mano Tapando La Boca - Getty Images">
            <a:extLst>
              <a:ext uri="{FF2B5EF4-FFF2-40B4-BE49-F238E27FC236}">
                <a16:creationId xmlns:a16="http://schemas.microsoft.com/office/drawing/2014/main" id="{F45C4F13-D8A8-6E8D-EF5F-E4C8E033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24" y="1306633"/>
            <a:ext cx="948199" cy="64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conos de línea de comunicación. contáctenos icono. vector para tarjeta de  visita y sitio web. estilo de morfismo de vidrio. | Vector Premium">
            <a:extLst>
              <a:ext uri="{FF2B5EF4-FFF2-40B4-BE49-F238E27FC236}">
                <a16:creationId xmlns:a16="http://schemas.microsoft.com/office/drawing/2014/main" id="{5A2E28F4-38C4-83F7-EC89-B4ED22648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6935" r="38895" b="10544"/>
          <a:stretch/>
        </p:blipFill>
        <p:spPr bwMode="auto">
          <a:xfrm>
            <a:off x="7655994" y="3336129"/>
            <a:ext cx="815673" cy="77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2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2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3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4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5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6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7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8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ppt/theme/themeOverride9.xml><?xml version="1.0" encoding="utf-8"?>
<a:themeOverride xmlns:a="http://schemas.openxmlformats.org/drawingml/2006/main">
  <a:clrScheme name="Tema de Office">
    <a:dk1>
      <a:srgbClr val="000000"/>
    </a:dk1>
    <a:lt1>
      <a:srgbClr val="FFFFFF"/>
    </a:lt1>
    <a:dk2>
      <a:srgbClr val="A7A7A7"/>
    </a:dk2>
    <a:lt2>
      <a:srgbClr val="535353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1093</Words>
  <Application>Microsoft Office PowerPoint</Application>
  <PresentationFormat>Presentación en pantalla (16:9)</PresentationFormat>
  <Paragraphs>112</Paragraphs>
  <Slides>13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Helvetica</vt:lpstr>
      <vt:lpstr>Helvetica Bold Oblique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Augusto García Alcázar</dc:creator>
  <cp:lastModifiedBy>Sergio Enrique Alvarez (siniestros metropolitana)</cp:lastModifiedBy>
  <cp:revision>109</cp:revision>
  <dcterms:modified xsi:type="dcterms:W3CDTF">2022-06-09T23:07:26Z</dcterms:modified>
</cp:coreProperties>
</file>