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854"/>
    <a:srgbClr val="D28B51"/>
    <a:srgbClr val="067697"/>
    <a:srgbClr val="FFFFFF"/>
    <a:srgbClr val="542C73"/>
    <a:srgbClr val="20909F"/>
    <a:srgbClr val="931F80"/>
    <a:srgbClr val="64B6C1"/>
    <a:srgbClr val="0098AE"/>
    <a:srgbClr val="9D2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9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250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89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507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395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564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6902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566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3563" y="4765685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manzo@qualitas.com.m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0552D5-0A09-594A-8C27-13CBCAD06EBA}"/>
              </a:ext>
            </a:extLst>
          </p:cNvPr>
          <p:cNvSpPr txBox="1">
            <a:spLocks/>
          </p:cNvSpPr>
          <p:nvPr/>
        </p:nvSpPr>
        <p:spPr>
          <a:xfrm>
            <a:off x="2024044" y="2975986"/>
            <a:ext cx="5095909" cy="38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lnSpc>
                <a:spcPts val="1680"/>
              </a:lnSpc>
            </a:pPr>
            <a:r>
              <a:rPr lang="es-ES_tradnl" sz="28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Vial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52E525-D49D-6040-A8C7-8B8DCB75F021}"/>
              </a:ext>
            </a:extLst>
          </p:cNvPr>
          <p:cNvSpPr txBox="1">
            <a:spLocks/>
          </p:cNvSpPr>
          <p:nvPr/>
        </p:nvSpPr>
        <p:spPr>
          <a:xfrm>
            <a:off x="3029885" y="3359846"/>
            <a:ext cx="3084229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cs typeface="Gill Sans Light" panose="020B0302020104020203" pitchFamily="34" charset="-79"/>
              </a:rPr>
              <a:t>Cesar Romero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E3F3DA-E5C8-C542-AF8E-856089FA2BB2}"/>
              </a:ext>
            </a:extLst>
          </p:cNvPr>
          <p:cNvSpPr txBox="1">
            <a:spLocks/>
          </p:cNvSpPr>
          <p:nvPr/>
        </p:nvSpPr>
        <p:spPr>
          <a:xfrm>
            <a:off x="2131826" y="4054952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F9C4BF-0459-074F-8E84-C21744167F62}"/>
              </a:ext>
            </a:extLst>
          </p:cNvPr>
          <p:cNvSpPr txBox="1">
            <a:spLocks/>
          </p:cNvSpPr>
          <p:nvPr/>
        </p:nvSpPr>
        <p:spPr>
          <a:xfrm>
            <a:off x="2110563" y="4219759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84AF86C-CE85-5C4B-921E-774F6B5C8C69}"/>
              </a:ext>
            </a:extLst>
          </p:cNvPr>
          <p:cNvSpPr txBox="1">
            <a:spLocks/>
          </p:cNvSpPr>
          <p:nvPr/>
        </p:nvSpPr>
        <p:spPr>
          <a:xfrm>
            <a:off x="1568302" y="3682813"/>
            <a:ext cx="6007396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11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1100" b="1" i="1" dirty="0">
                <a:solidFill>
                  <a:srgbClr val="0098AE"/>
                </a:solidFill>
              </a:rPr>
              <a:t> </a:t>
            </a:r>
            <a:r>
              <a:rPr lang="es-ES_tradnl" sz="11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1100" b="1" i="1" dirty="0">
              <a:solidFill>
                <a:srgbClr val="0098AE"/>
              </a:solidFill>
            </a:endParaRPr>
          </a:p>
          <a:p>
            <a:pPr hangingPunct="1"/>
            <a:endParaRPr lang="es-ES_tradnl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89DE7-533C-574B-95CF-FA9FA79D2EE0}"/>
              </a:ext>
            </a:extLst>
          </p:cNvPr>
          <p:cNvSpPr txBox="1">
            <a:spLocks/>
          </p:cNvSpPr>
          <p:nvPr/>
        </p:nvSpPr>
        <p:spPr>
          <a:xfrm>
            <a:off x="2058851" y="3882739"/>
            <a:ext cx="5026297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11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11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33F6FEB7-AE2B-E7A1-56F3-7BFD8C485091}"/>
              </a:ext>
            </a:extLst>
          </p:cNvPr>
          <p:cNvCxnSpPr>
            <a:stCxn id="20" idx="4"/>
            <a:endCxn id="31" idx="0"/>
          </p:cNvCxnSpPr>
          <p:nvPr/>
        </p:nvCxnSpPr>
        <p:spPr>
          <a:xfrm flipH="1">
            <a:off x="560278" y="1640881"/>
            <a:ext cx="4620" cy="1993386"/>
          </a:xfrm>
          <a:prstGeom prst="line">
            <a:avLst/>
          </a:prstGeom>
          <a:noFill/>
          <a:ln w="19050" cap="flat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5" name="Imagen 34">
            <a:extLst>
              <a:ext uri="{FF2B5EF4-FFF2-40B4-BE49-F238E27FC236}">
                <a16:creationId xmlns:a16="http://schemas.microsoft.com/office/drawing/2014/main" id="{F6E5B500-4B62-919B-183E-46333654E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796" y="-4086"/>
            <a:ext cx="3607451" cy="318935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BF7D8F-5895-175A-9FC8-780D56635150}"/>
              </a:ext>
            </a:extLst>
          </p:cNvPr>
          <p:cNvSpPr txBox="1">
            <a:spLocks/>
          </p:cNvSpPr>
          <p:nvPr/>
        </p:nvSpPr>
        <p:spPr>
          <a:xfrm>
            <a:off x="414222" y="168768"/>
            <a:ext cx="506366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Proceso Operativo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C67C46C-A9CC-89C1-2C67-0FADD35A38A3}"/>
              </a:ext>
            </a:extLst>
          </p:cNvPr>
          <p:cNvGrpSpPr/>
          <p:nvPr/>
        </p:nvGrpSpPr>
        <p:grpSpPr>
          <a:xfrm>
            <a:off x="278456" y="2355732"/>
            <a:ext cx="563644" cy="538995"/>
            <a:chOff x="2891859" y="2131190"/>
            <a:chExt cx="563644" cy="538995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13C7B863-1D9F-3233-AF35-B7FD03DC0B50}"/>
                </a:ext>
              </a:extLst>
            </p:cNvPr>
            <p:cNvGrpSpPr/>
            <p:nvPr/>
          </p:nvGrpSpPr>
          <p:grpSpPr>
            <a:xfrm>
              <a:off x="2891859" y="2131190"/>
              <a:ext cx="563644" cy="538995"/>
              <a:chOff x="2628900" y="2341365"/>
              <a:chExt cx="563644" cy="538995"/>
            </a:xfrm>
          </p:grpSpPr>
          <p:sp>
            <p:nvSpPr>
              <p:cNvPr id="2" name="Elipse 1">
                <a:extLst>
                  <a:ext uri="{FF2B5EF4-FFF2-40B4-BE49-F238E27FC236}">
                    <a16:creationId xmlns:a16="http://schemas.microsoft.com/office/drawing/2014/main" id="{8D52F123-1177-3D02-3DC7-8D1C9BEA0BFB}"/>
                  </a:ext>
                </a:extLst>
              </p:cNvPr>
              <p:cNvSpPr/>
              <p:nvPr/>
            </p:nvSpPr>
            <p:spPr>
              <a:xfrm>
                <a:off x="2628900" y="2341365"/>
                <a:ext cx="563644" cy="53899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20909F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AD4D8258-91E9-20D0-C3F2-732B48C9DA19}"/>
                  </a:ext>
                </a:extLst>
              </p:cNvPr>
              <p:cNvSpPr/>
              <p:nvPr/>
            </p:nvSpPr>
            <p:spPr>
              <a:xfrm>
                <a:off x="2666882" y="2371844"/>
                <a:ext cx="487680" cy="478035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20909F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pic>
          <p:nvPicPr>
            <p:cNvPr id="16" name="Imagen 15" descr="Dibujo en blanco y negro&#10;&#10;Descripción generada automáticamente con confianza media">
              <a:extLst>
                <a:ext uri="{FF2B5EF4-FFF2-40B4-BE49-F238E27FC236}">
                  <a16:creationId xmlns:a16="http://schemas.microsoft.com/office/drawing/2014/main" id="{D403DC33-2F1A-BA02-00A5-4F29A7D6D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568" y="2200169"/>
              <a:ext cx="281951" cy="358480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0D9F24B-59EC-587C-4965-6FE073A98B0C}"/>
              </a:ext>
            </a:extLst>
          </p:cNvPr>
          <p:cNvGrpSpPr/>
          <p:nvPr/>
        </p:nvGrpSpPr>
        <p:grpSpPr>
          <a:xfrm>
            <a:off x="283076" y="1101886"/>
            <a:ext cx="563644" cy="538995"/>
            <a:chOff x="556489" y="2123012"/>
            <a:chExt cx="563644" cy="538995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12F9518C-F812-1503-1C08-AEE734502878}"/>
                </a:ext>
              </a:extLst>
            </p:cNvPr>
            <p:cNvGrpSpPr/>
            <p:nvPr/>
          </p:nvGrpSpPr>
          <p:grpSpPr>
            <a:xfrm>
              <a:off x="556489" y="2123012"/>
              <a:ext cx="563644" cy="538995"/>
              <a:chOff x="2628900" y="2341365"/>
              <a:chExt cx="563644" cy="538995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4C32ABFD-D1B2-B796-15F4-7C4D480639BB}"/>
                  </a:ext>
                </a:extLst>
              </p:cNvPr>
              <p:cNvSpPr/>
              <p:nvPr/>
            </p:nvSpPr>
            <p:spPr>
              <a:xfrm>
                <a:off x="2628900" y="2341365"/>
                <a:ext cx="563644" cy="53899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931F8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FB487382-3D92-0922-6F61-0169E00323D3}"/>
                  </a:ext>
                </a:extLst>
              </p:cNvPr>
              <p:cNvSpPr/>
              <p:nvPr/>
            </p:nvSpPr>
            <p:spPr>
              <a:xfrm>
                <a:off x="2666882" y="2371844"/>
                <a:ext cx="487680" cy="478035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931F8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pic>
          <p:nvPicPr>
            <p:cNvPr id="22" name="Imagen 21" descr="Imagen en blanco y negro&#10;&#10;Descripción generada automáticamente con confianza baja">
              <a:extLst>
                <a:ext uri="{FF2B5EF4-FFF2-40B4-BE49-F238E27FC236}">
                  <a16:creationId xmlns:a16="http://schemas.microsoft.com/office/drawing/2014/main" id="{88774BF6-F539-AF3B-7489-EB7524FDB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38" y="2257457"/>
              <a:ext cx="261107" cy="263092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C919C51-B999-1BA0-451F-453E2782B710}"/>
              </a:ext>
            </a:extLst>
          </p:cNvPr>
          <p:cNvSpPr txBox="1"/>
          <p:nvPr/>
        </p:nvSpPr>
        <p:spPr>
          <a:xfrm>
            <a:off x="968447" y="1280262"/>
            <a:ext cx="3533512" cy="8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Asignar el servicio en menos de 15 minutos. </a:t>
            </a:r>
            <a:r>
              <a:rPr lang="es-MX" sz="1400" dirty="0">
                <a:latin typeface="Century Gothic" panose="020B0502020202020204" pitchFamily="34" charset="0"/>
              </a:rPr>
              <a:t>En caso de aplicar notificar excedente.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137A19F-8900-77F3-BE70-B86C6AF27638}"/>
              </a:ext>
            </a:extLst>
          </p:cNvPr>
          <p:cNvSpPr txBox="1"/>
          <p:nvPr/>
        </p:nvSpPr>
        <p:spPr>
          <a:xfrm>
            <a:off x="984616" y="2542415"/>
            <a:ext cx="400843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Notificar al asegurado su proveedor asignado y tiempo de arribo.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C270599-435C-488B-237D-B4445C462CCA}"/>
              </a:ext>
            </a:extLst>
          </p:cNvPr>
          <p:cNvGrpSpPr/>
          <p:nvPr/>
        </p:nvGrpSpPr>
        <p:grpSpPr>
          <a:xfrm>
            <a:off x="278456" y="3603788"/>
            <a:ext cx="563644" cy="538995"/>
            <a:chOff x="6128151" y="1772059"/>
            <a:chExt cx="563644" cy="538995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184FD61A-0C95-981D-9087-63BA30716307}"/>
                </a:ext>
              </a:extLst>
            </p:cNvPr>
            <p:cNvGrpSpPr/>
            <p:nvPr/>
          </p:nvGrpSpPr>
          <p:grpSpPr>
            <a:xfrm>
              <a:off x="6128151" y="1772059"/>
              <a:ext cx="563644" cy="538995"/>
              <a:chOff x="2628900" y="2341365"/>
              <a:chExt cx="563644" cy="538995"/>
            </a:xfrm>
          </p:grpSpPr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B0CEFF46-CE5F-82C5-0B53-652F93DE853C}"/>
                  </a:ext>
                </a:extLst>
              </p:cNvPr>
              <p:cNvSpPr/>
              <p:nvPr/>
            </p:nvSpPr>
            <p:spPr>
              <a:xfrm>
                <a:off x="2628900" y="2341365"/>
                <a:ext cx="563644" cy="53899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931F8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2048679D-32F0-6AE7-BE2A-49FA71C87F76}"/>
                  </a:ext>
                </a:extLst>
              </p:cNvPr>
              <p:cNvSpPr/>
              <p:nvPr/>
            </p:nvSpPr>
            <p:spPr>
              <a:xfrm>
                <a:off x="2666882" y="2371844"/>
                <a:ext cx="487680" cy="478035"/>
              </a:xfrm>
              <a:prstGeom prst="ellipse">
                <a:avLst/>
              </a:prstGeom>
              <a:solidFill>
                <a:srgbClr val="FFFFFF"/>
              </a:solidFill>
              <a:ln w="9525" cap="flat">
                <a:solidFill>
                  <a:srgbClr val="931F80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s-MX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pic>
          <p:nvPicPr>
            <p:cNvPr id="32" name="Imagen 31" descr="Una caricatura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9BFC80C3-BF13-B4F5-2100-8C56A9F4E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779" y="1894533"/>
              <a:ext cx="420388" cy="235257"/>
            </a:xfrm>
            <a:prstGeom prst="rect">
              <a:avLst/>
            </a:prstGeom>
          </p:spPr>
        </p:pic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C095710-FB6E-7200-CBBD-DB4E78FCD3FA}"/>
              </a:ext>
            </a:extLst>
          </p:cNvPr>
          <p:cNvSpPr txBox="1"/>
          <p:nvPr/>
        </p:nvSpPr>
        <p:spPr>
          <a:xfrm>
            <a:off x="984616" y="3726262"/>
            <a:ext cx="4717342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30 minutos: Seguimiento con el proveedor sobre avance y segunda llamada al cliente.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70F93C3-0B90-7CFC-924F-A41F952FBE4D}"/>
              </a:ext>
            </a:extLst>
          </p:cNvPr>
          <p:cNvSpPr txBox="1"/>
          <p:nvPr/>
        </p:nvSpPr>
        <p:spPr>
          <a:xfrm>
            <a:off x="955387" y="958081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931F80"/>
                </a:solidFill>
                <a:latin typeface="Century Gothic" panose="020B0502020202020204" pitchFamily="34" charset="0"/>
              </a:rPr>
              <a:t>Asignación </a:t>
            </a:r>
            <a:endParaRPr lang="es-MX" b="1" dirty="0">
              <a:solidFill>
                <a:srgbClr val="931F80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E649DD2-BC2D-BDBE-A9A8-974F3532099E}"/>
              </a:ext>
            </a:extLst>
          </p:cNvPr>
          <p:cNvSpPr txBox="1"/>
          <p:nvPr/>
        </p:nvSpPr>
        <p:spPr>
          <a:xfrm>
            <a:off x="955387" y="2255894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20909F"/>
                </a:solidFill>
                <a:latin typeface="Century Gothic" panose="020B0502020202020204" pitchFamily="34" charset="0"/>
              </a:rPr>
              <a:t>Notificación</a:t>
            </a:r>
            <a:r>
              <a:rPr lang="es-MX" sz="1800" b="1" dirty="0">
                <a:solidFill>
                  <a:srgbClr val="931F80"/>
                </a:solidFill>
                <a:latin typeface="Century Gothic" panose="020B0502020202020204" pitchFamily="34" charset="0"/>
              </a:rPr>
              <a:t> </a:t>
            </a:r>
            <a:endParaRPr lang="es-MX" b="1" dirty="0">
              <a:solidFill>
                <a:srgbClr val="931F80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67E6291-76EC-299E-71EE-94BA3CBD9C83}"/>
              </a:ext>
            </a:extLst>
          </p:cNvPr>
          <p:cNvSpPr txBox="1"/>
          <p:nvPr/>
        </p:nvSpPr>
        <p:spPr>
          <a:xfrm>
            <a:off x="984616" y="3411925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931F80"/>
                </a:solidFill>
                <a:latin typeface="Century Gothic" panose="020B0502020202020204" pitchFamily="34" charset="0"/>
              </a:rPr>
              <a:t>Seguimiento </a:t>
            </a:r>
            <a:endParaRPr lang="es-MX" b="1" dirty="0">
              <a:solidFill>
                <a:srgbClr val="931F80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98C7EE7-F404-3BA4-1143-BB12819E42D7}"/>
              </a:ext>
            </a:extLst>
          </p:cNvPr>
          <p:cNvSpPr txBox="1">
            <a:spLocks/>
          </p:cNvSpPr>
          <p:nvPr/>
        </p:nvSpPr>
        <p:spPr>
          <a:xfrm>
            <a:off x="6142231" y="3500203"/>
            <a:ext cx="96481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88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88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09E785B-81E2-3992-B726-0CC6204D7FCD}"/>
              </a:ext>
            </a:extLst>
          </p:cNvPr>
          <p:cNvSpPr txBox="1"/>
          <p:nvPr/>
        </p:nvSpPr>
        <p:spPr>
          <a:xfrm>
            <a:off x="6848566" y="3185265"/>
            <a:ext cx="1999616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Clr>
                <a:srgbClr val="80237F"/>
              </a:buClr>
            </a:pPr>
            <a:r>
              <a:rPr lang="es-MX" sz="1600" b="1" dirty="0">
                <a:solidFill>
                  <a:srgbClr val="611854"/>
                </a:solidFill>
                <a:latin typeface="Century Gothic" panose="020B0502020202020204" pitchFamily="34" charset="0"/>
              </a:rPr>
              <a:t>Llamadas al asegurado durante la gestión del servicio </a:t>
            </a:r>
          </a:p>
        </p:txBody>
      </p:sp>
    </p:spTree>
    <p:extLst>
      <p:ext uri="{BB962C8B-B14F-4D97-AF65-F5344CB8AC3E}">
        <p14:creationId xmlns:p14="http://schemas.microsoft.com/office/powerpoint/2010/main" val="3377667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02D6E-7AF7-C15C-96D0-87EA9C74166F}"/>
              </a:ext>
            </a:extLst>
          </p:cNvPr>
          <p:cNvSpPr txBox="1">
            <a:spLocks/>
          </p:cNvSpPr>
          <p:nvPr/>
        </p:nvSpPr>
        <p:spPr>
          <a:xfrm>
            <a:off x="384485" y="203465"/>
            <a:ext cx="489216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 fuera de proceso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8745740-7324-6539-B156-1728E95E8015}"/>
              </a:ext>
            </a:extLst>
          </p:cNvPr>
          <p:cNvSpPr txBox="1"/>
          <p:nvPr/>
        </p:nvSpPr>
        <p:spPr>
          <a:xfrm>
            <a:off x="188790" y="677967"/>
            <a:ext cx="730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6B1079"/>
                </a:solidFill>
              </a:rPr>
              <a:t>Se capacitó al personal para la toma de decisiones en los casos fuera de proceso, gestionando una acción inmediata que nos permita dar una solución al asegurado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Imagen 11" descr="Fondo negr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DF1857AE-022F-FAD2-5D21-D89F4A863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0" y="1432249"/>
            <a:ext cx="420812" cy="20571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0759E12-CC58-73CF-9821-9E5A03B5AB5D}"/>
              </a:ext>
            </a:extLst>
          </p:cNvPr>
          <p:cNvSpPr txBox="1"/>
          <p:nvPr/>
        </p:nvSpPr>
        <p:spPr>
          <a:xfrm>
            <a:off x="1018484" y="1396608"/>
            <a:ext cx="794045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Causaron daños a mi unidad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– Solicito ajustador / red de proveedores brinda el apoyo con AVQ</a:t>
            </a:r>
          </a:p>
        </p:txBody>
      </p:sp>
      <p:pic>
        <p:nvPicPr>
          <p:cNvPr id="14" name="Imagen 1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E890535-5E8E-F79C-4C51-B53A991B3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0" y="1809196"/>
            <a:ext cx="295374" cy="35069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618480A-25C5-D1A9-1163-4F9217F4D8B2}"/>
              </a:ext>
            </a:extLst>
          </p:cNvPr>
          <p:cNvSpPr txBox="1"/>
          <p:nvPr/>
        </p:nvSpPr>
        <p:spPr>
          <a:xfrm>
            <a:off x="1033351" y="1846366"/>
            <a:ext cx="746760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Cliente no me contesta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– envío la grúa y se busca el apoyo de la oficina o de área comercial</a:t>
            </a:r>
          </a:p>
        </p:txBody>
      </p:sp>
      <p:pic>
        <p:nvPicPr>
          <p:cNvPr id="16" name="Imagen 1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032C2FF4-9B18-384E-80DB-D2EDD6FCBD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2" y="2365638"/>
            <a:ext cx="485562" cy="20571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2DD8FBF-E24C-E1A0-91E2-EAA994CC227A}"/>
              </a:ext>
            </a:extLst>
          </p:cNvPr>
          <p:cNvSpPr txBox="1"/>
          <p:nvPr/>
        </p:nvSpPr>
        <p:spPr>
          <a:xfrm>
            <a:off x="1040786" y="2300253"/>
            <a:ext cx="708102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Enviamos mal la grúa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– reasignación, reembolso, COMUNICACIÓN CON CLIENTE </a:t>
            </a:r>
          </a:p>
        </p:txBody>
      </p:sp>
      <p:pic>
        <p:nvPicPr>
          <p:cNvPr id="18" name="Imagen 1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55546A4A-A4C5-F02F-759E-2E51EE0F87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5" y="2793267"/>
            <a:ext cx="279359" cy="28148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B43B851-D674-500D-16B5-787DB6324339}"/>
              </a:ext>
            </a:extLst>
          </p:cNvPr>
          <p:cNvSpPr txBox="1"/>
          <p:nvPr/>
        </p:nvSpPr>
        <p:spPr>
          <a:xfrm>
            <a:off x="1040786" y="2754140"/>
            <a:ext cx="681339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Grúa me solicita más tiempo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– COMUNICACIÓN CON CLIENTE, enviar proveedor alterno, valido envío ajustador</a:t>
            </a:r>
          </a:p>
        </p:txBody>
      </p:sp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EF0D8F9F-2EA9-5AAE-4F45-91B3085346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3339739"/>
            <a:ext cx="583656" cy="193459"/>
          </a:xfrm>
          <a:prstGeom prst="rect">
            <a:avLst/>
          </a:prstGeom>
        </p:spPr>
      </p:pic>
      <p:pic>
        <p:nvPicPr>
          <p:cNvPr id="21" name="Imagen 20" descr="Logotipo&#10;&#10;Descripción generada automáticamente">
            <a:extLst>
              <a:ext uri="{FF2B5EF4-FFF2-40B4-BE49-F238E27FC236}">
                <a16:creationId xmlns:a16="http://schemas.microsoft.com/office/drawing/2014/main" id="{D5E27804-1AA2-B553-C4F0-F89F7C8B9B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0" y="3724035"/>
            <a:ext cx="460069" cy="31255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72E2AB0-18B9-8513-BD24-C359539911D9}"/>
              </a:ext>
            </a:extLst>
          </p:cNvPr>
          <p:cNvSpPr txBox="1"/>
          <p:nvPr/>
        </p:nvSpPr>
        <p:spPr>
          <a:xfrm>
            <a:off x="1040786" y="3662770"/>
            <a:ext cx="738953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No hay proveedor en la zona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– Comunicación con cliente, reembolso, cita, previa revisión con RP ( esta garantizado el 96 % de municipios de acuerdo al volumen) 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161F1BB-0661-2047-0668-BC1FEA3079F6}"/>
              </a:ext>
            </a:extLst>
          </p:cNvPr>
          <p:cNvSpPr txBox="1"/>
          <p:nvPr/>
        </p:nvSpPr>
        <p:spPr>
          <a:xfrm>
            <a:off x="1040786" y="3290728"/>
            <a:ext cx="825562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s-MX" sz="1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Blindaje no aparado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– buscar apoyo de área Comercial u Oficina, COMUNICACIÓN CON CLIENTE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6F5F2B3-DD06-45E4-B74F-83330EC939AC}"/>
              </a:ext>
            </a:extLst>
          </p:cNvPr>
          <p:cNvSpPr txBox="1">
            <a:spLocks/>
          </p:cNvSpPr>
          <p:nvPr/>
        </p:nvSpPr>
        <p:spPr>
          <a:xfrm>
            <a:off x="403773" y="237832"/>
            <a:ext cx="3957056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Ajustador en zona roja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echa: pentágono 36">
            <a:extLst>
              <a:ext uri="{FF2B5EF4-FFF2-40B4-BE49-F238E27FC236}">
                <a16:creationId xmlns:a16="http://schemas.microsoft.com/office/drawing/2014/main" id="{8F371D45-8039-8F26-E8CC-5D6B59DD6E44}"/>
              </a:ext>
            </a:extLst>
          </p:cNvPr>
          <p:cNvSpPr/>
          <p:nvPr/>
        </p:nvSpPr>
        <p:spPr>
          <a:xfrm>
            <a:off x="998449" y="1238736"/>
            <a:ext cx="2341538" cy="650648"/>
          </a:xfrm>
          <a:prstGeom prst="homePlate">
            <a:avLst/>
          </a:prstGeom>
          <a:solidFill>
            <a:srgbClr val="931F8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ED5E56F-A063-DE75-6DA8-0A1630933FCD}"/>
              </a:ext>
            </a:extLst>
          </p:cNvPr>
          <p:cNvSpPr txBox="1"/>
          <p:nvPr/>
        </p:nvSpPr>
        <p:spPr>
          <a:xfrm>
            <a:off x="1110280" y="1378772"/>
            <a:ext cx="193519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Operador</a:t>
            </a:r>
          </a:p>
        </p:txBody>
      </p:sp>
      <p:sp>
        <p:nvSpPr>
          <p:cNvPr id="39" name="Flecha: cheurón 38">
            <a:extLst>
              <a:ext uri="{FF2B5EF4-FFF2-40B4-BE49-F238E27FC236}">
                <a16:creationId xmlns:a16="http://schemas.microsoft.com/office/drawing/2014/main" id="{5069D804-BF48-0C29-BA00-30E1EEB3F93E}"/>
              </a:ext>
            </a:extLst>
          </p:cNvPr>
          <p:cNvSpPr/>
          <p:nvPr/>
        </p:nvSpPr>
        <p:spPr>
          <a:xfrm>
            <a:off x="3339987" y="1238736"/>
            <a:ext cx="2288184" cy="641369"/>
          </a:xfrm>
          <a:prstGeom prst="chevron">
            <a:avLst/>
          </a:prstGeom>
          <a:solidFill>
            <a:srgbClr val="20909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F0707B6-BB68-58B4-5E00-D6256C18E346}"/>
              </a:ext>
            </a:extLst>
          </p:cNvPr>
          <p:cNvSpPr txBox="1"/>
          <p:nvPr/>
        </p:nvSpPr>
        <p:spPr>
          <a:xfrm>
            <a:off x="3634504" y="1363384"/>
            <a:ext cx="173029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Ajustador</a:t>
            </a:r>
          </a:p>
        </p:txBody>
      </p:sp>
      <p:sp>
        <p:nvSpPr>
          <p:cNvPr id="41" name="Flecha: cheurón 40">
            <a:extLst>
              <a:ext uri="{FF2B5EF4-FFF2-40B4-BE49-F238E27FC236}">
                <a16:creationId xmlns:a16="http://schemas.microsoft.com/office/drawing/2014/main" id="{0699FBC1-1242-71A3-980F-2795ABCF40EF}"/>
              </a:ext>
            </a:extLst>
          </p:cNvPr>
          <p:cNvSpPr/>
          <p:nvPr/>
        </p:nvSpPr>
        <p:spPr>
          <a:xfrm>
            <a:off x="5723411" y="1238736"/>
            <a:ext cx="2288184" cy="641369"/>
          </a:xfrm>
          <a:prstGeom prst="chevron">
            <a:avLst/>
          </a:prstGeom>
          <a:solidFill>
            <a:srgbClr val="9D268B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60A94FA-E523-FF29-BDE0-17430528C1D9}"/>
              </a:ext>
            </a:extLst>
          </p:cNvPr>
          <p:cNvSpPr txBox="1"/>
          <p:nvPr/>
        </p:nvSpPr>
        <p:spPr>
          <a:xfrm>
            <a:off x="5986788" y="1378772"/>
            <a:ext cx="173029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Operador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32A4C75-F9B7-7751-D8DB-C84D7E901A76}"/>
              </a:ext>
            </a:extLst>
          </p:cNvPr>
          <p:cNvSpPr txBox="1"/>
          <p:nvPr/>
        </p:nvSpPr>
        <p:spPr>
          <a:xfrm>
            <a:off x="1011159" y="2827546"/>
            <a:ext cx="2034311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Detecta zona roja y marca al cliente para ofrecer cita o reembolso</a:t>
            </a:r>
            <a:r>
              <a:rPr lang="es-MX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5858148-9C57-4058-C4E0-45156B576E60}"/>
              </a:ext>
            </a:extLst>
          </p:cNvPr>
          <p:cNvSpPr txBox="1"/>
          <p:nvPr/>
        </p:nvSpPr>
        <p:spPr>
          <a:xfrm>
            <a:off x="3330483" y="2819344"/>
            <a:ext cx="2034311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Ajustador realiza inventario y traslada al cliente al poblado más cercano.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695FDF0-4B54-C24A-3E61-8FE9CFD5D9A2}"/>
              </a:ext>
            </a:extLst>
          </p:cNvPr>
          <p:cNvSpPr txBox="1"/>
          <p:nvPr/>
        </p:nvSpPr>
        <p:spPr>
          <a:xfrm>
            <a:off x="5723411" y="2862110"/>
            <a:ext cx="2034311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Realiza traslado de vehículo y brinda seguimiento con el cliente.</a:t>
            </a:r>
          </a:p>
        </p:txBody>
      </p:sp>
      <p:pic>
        <p:nvPicPr>
          <p:cNvPr id="61" name="Imagen 60" descr="Aplicación&#10;&#10;Descripción generada automáticamente con confianza baja">
            <a:extLst>
              <a:ext uri="{FF2B5EF4-FFF2-40B4-BE49-F238E27FC236}">
                <a16:creationId xmlns:a16="http://schemas.microsoft.com/office/drawing/2014/main" id="{51971DDD-9A88-C645-2E5B-1E306AD0F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54" y="2152697"/>
            <a:ext cx="1051574" cy="488478"/>
          </a:xfrm>
          <a:prstGeom prst="rect">
            <a:avLst/>
          </a:prstGeom>
        </p:spPr>
      </p:pic>
      <p:pic>
        <p:nvPicPr>
          <p:cNvPr id="62" name="Imagen 61" descr="Logotipo&#10;&#10;Descripción generada automáticamente">
            <a:extLst>
              <a:ext uri="{FF2B5EF4-FFF2-40B4-BE49-F238E27FC236}">
                <a16:creationId xmlns:a16="http://schemas.microsoft.com/office/drawing/2014/main" id="{3BF58B22-1AA3-EB1B-C4CC-BD2E6FA2F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92" y="2152697"/>
            <a:ext cx="859188" cy="583705"/>
          </a:xfrm>
          <a:prstGeom prst="rect">
            <a:avLst/>
          </a:prstGeom>
        </p:spPr>
      </p:pic>
      <p:pic>
        <p:nvPicPr>
          <p:cNvPr id="63" name="Imagen 6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29F8E3DF-6604-1000-C9DD-BC0C4B8301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116074"/>
            <a:ext cx="1134230" cy="4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969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870BC60-BBD7-DB61-772A-EA1705B21F10}"/>
              </a:ext>
            </a:extLst>
          </p:cNvPr>
          <p:cNvSpPr txBox="1">
            <a:spLocks/>
          </p:cNvSpPr>
          <p:nvPr/>
        </p:nvSpPr>
        <p:spPr>
          <a:xfrm>
            <a:off x="559002" y="267729"/>
            <a:ext cx="437336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Coberturas Asistencia Vial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CFE8293-06B7-189A-F8B7-C518509FD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478125"/>
              </p:ext>
            </p:extLst>
          </p:nvPr>
        </p:nvGraphicFramePr>
        <p:xfrm>
          <a:off x="318544" y="968342"/>
          <a:ext cx="8262661" cy="3494910"/>
        </p:xfrm>
        <a:graphic>
          <a:graphicData uri="http://schemas.openxmlformats.org/drawingml/2006/table">
            <a:tbl>
              <a:tblPr/>
              <a:tblGrid>
                <a:gridCol w="761034">
                  <a:extLst>
                    <a:ext uri="{9D8B030D-6E8A-4147-A177-3AD203B41FA5}">
                      <a16:colId xmlns:a16="http://schemas.microsoft.com/office/drawing/2014/main" val="2050732321"/>
                    </a:ext>
                  </a:extLst>
                </a:gridCol>
                <a:gridCol w="1094441">
                  <a:extLst>
                    <a:ext uri="{9D8B030D-6E8A-4147-A177-3AD203B41FA5}">
                      <a16:colId xmlns:a16="http://schemas.microsoft.com/office/drawing/2014/main" val="3211053995"/>
                    </a:ext>
                  </a:extLst>
                </a:gridCol>
                <a:gridCol w="1196872">
                  <a:extLst>
                    <a:ext uri="{9D8B030D-6E8A-4147-A177-3AD203B41FA5}">
                      <a16:colId xmlns:a16="http://schemas.microsoft.com/office/drawing/2014/main" val="101711850"/>
                    </a:ext>
                  </a:extLst>
                </a:gridCol>
                <a:gridCol w="1216694">
                  <a:extLst>
                    <a:ext uri="{9D8B030D-6E8A-4147-A177-3AD203B41FA5}">
                      <a16:colId xmlns:a16="http://schemas.microsoft.com/office/drawing/2014/main" val="1371067209"/>
                    </a:ext>
                  </a:extLst>
                </a:gridCol>
                <a:gridCol w="855258">
                  <a:extLst>
                    <a:ext uri="{9D8B030D-6E8A-4147-A177-3AD203B41FA5}">
                      <a16:colId xmlns:a16="http://schemas.microsoft.com/office/drawing/2014/main" val="2774877700"/>
                    </a:ext>
                  </a:extLst>
                </a:gridCol>
                <a:gridCol w="800845">
                  <a:extLst>
                    <a:ext uri="{9D8B030D-6E8A-4147-A177-3AD203B41FA5}">
                      <a16:colId xmlns:a16="http://schemas.microsoft.com/office/drawing/2014/main" val="1092385410"/>
                    </a:ext>
                  </a:extLst>
                </a:gridCol>
                <a:gridCol w="945910">
                  <a:extLst>
                    <a:ext uri="{9D8B030D-6E8A-4147-A177-3AD203B41FA5}">
                      <a16:colId xmlns:a16="http://schemas.microsoft.com/office/drawing/2014/main" val="2309765045"/>
                    </a:ext>
                  </a:extLst>
                </a:gridCol>
                <a:gridCol w="1391607">
                  <a:extLst>
                    <a:ext uri="{9D8B030D-6E8A-4147-A177-3AD203B41FA5}">
                      <a16:colId xmlns:a16="http://schemas.microsoft.com/office/drawing/2014/main" val="2340829722"/>
                    </a:ext>
                  </a:extLst>
                </a:gridCol>
              </a:tblGrid>
              <a:tr h="374250"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0" marR="7030" marT="703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Tipo uso </a:t>
                      </a:r>
                      <a:b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condición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Grúa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Envío de gasolina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Cambio de llanta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Paso corriente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Rango de atención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Importe a pago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295969"/>
                  </a:ext>
                </a:extLst>
              </a:tr>
              <a:tr h="60224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26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ASISTENCIA VIAL PLUS</a:t>
                      </a:r>
                    </a:p>
                  </a:txBody>
                  <a:tcPr marL="7030" marR="7030" marT="7030" marB="0" vert="vert27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Particular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10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400 km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Se ampara el costo que genere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19901"/>
                  </a:ext>
                </a:extLst>
              </a:tr>
              <a:tr h="4036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Carga -3.5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80 y 200 km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 $6,000.00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36816"/>
                  </a:ext>
                </a:extLst>
              </a:tr>
              <a:tr h="4036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Carga +3.5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No aplica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No aplica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No aplica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80 y 200 km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 $13,000.00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173149"/>
                  </a:ext>
                </a:extLst>
              </a:tr>
              <a:tr h="68734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Motocicletas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8 eventos particular</a:t>
                      </a:r>
                      <a:br>
                        <a:rPr lang="es-MX" sz="12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comercial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8 eventos particular</a:t>
                      </a:r>
                      <a:br>
                        <a:rPr lang="es-MX" sz="12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comercial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300 km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800080"/>
                          </a:solidFill>
                          <a:effectLst/>
                          <a:latin typeface="Century Gothic" panose="020B0502020202020204" pitchFamily="34" charset="0"/>
                        </a:rPr>
                        <a:t>Se ampara el costo que genere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710182"/>
                  </a:ext>
                </a:extLst>
              </a:tr>
              <a:tr h="4036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Publico -3.5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80 y 200 km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 $6,000.00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344279"/>
                  </a:ext>
                </a:extLst>
              </a:tr>
              <a:tr h="4036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Publico +3.5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5 eventos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No aplica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No aplica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No aplica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80 y 200 km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6666"/>
                          </a:solidFill>
                          <a:effectLst/>
                          <a:latin typeface="Century Gothic" panose="020B0502020202020204" pitchFamily="34" charset="0"/>
                        </a:rPr>
                        <a:t> $13,000.00 </a:t>
                      </a:r>
                    </a:p>
                  </a:txBody>
                  <a:tcPr marL="7030" marR="7030" marT="7030" marB="0" anchor="ctr">
                    <a:lnL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2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4994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0552D5-0A09-594A-8C27-13CBCAD06EBA}"/>
              </a:ext>
            </a:extLst>
          </p:cNvPr>
          <p:cNvSpPr txBox="1">
            <a:spLocks/>
          </p:cNvSpPr>
          <p:nvPr/>
        </p:nvSpPr>
        <p:spPr>
          <a:xfrm>
            <a:off x="2024044" y="2975986"/>
            <a:ext cx="5095909" cy="38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lnSpc>
                <a:spcPts val="1680"/>
              </a:lnSpc>
            </a:pPr>
            <a:r>
              <a:rPr lang="es-ES_tradnl" sz="28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Grúas Colisión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52E525-D49D-6040-A8C7-8B8DCB75F021}"/>
              </a:ext>
            </a:extLst>
          </p:cNvPr>
          <p:cNvSpPr txBox="1">
            <a:spLocks/>
          </p:cNvSpPr>
          <p:nvPr/>
        </p:nvSpPr>
        <p:spPr>
          <a:xfrm>
            <a:off x="3029885" y="3359846"/>
            <a:ext cx="3084229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cs typeface="Gill Sans Light" panose="020B0302020104020203" pitchFamily="34" charset="-79"/>
              </a:rPr>
              <a:t>José Antonio Manzo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E3F3DA-E5C8-C542-AF8E-856089FA2BB2}"/>
              </a:ext>
            </a:extLst>
          </p:cNvPr>
          <p:cNvSpPr txBox="1">
            <a:spLocks/>
          </p:cNvSpPr>
          <p:nvPr/>
        </p:nvSpPr>
        <p:spPr>
          <a:xfrm>
            <a:off x="2131826" y="4054952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F9C4BF-0459-074F-8E84-C21744167F62}"/>
              </a:ext>
            </a:extLst>
          </p:cNvPr>
          <p:cNvSpPr txBox="1">
            <a:spLocks/>
          </p:cNvSpPr>
          <p:nvPr/>
        </p:nvSpPr>
        <p:spPr>
          <a:xfrm>
            <a:off x="2110563" y="4219759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222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1BD22A-B19B-8ABA-5679-401A1DBCD495}"/>
              </a:ext>
            </a:extLst>
          </p:cNvPr>
          <p:cNvSpPr txBox="1">
            <a:spLocks/>
          </p:cNvSpPr>
          <p:nvPr/>
        </p:nvSpPr>
        <p:spPr>
          <a:xfrm>
            <a:off x="243753" y="113424"/>
            <a:ext cx="3957056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Operativa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7F8E65-6253-A4B7-69DF-EAED409CBAE5}"/>
              </a:ext>
            </a:extLst>
          </p:cNvPr>
          <p:cNvSpPr txBox="1"/>
          <p:nvPr/>
        </p:nvSpPr>
        <p:spPr>
          <a:xfrm>
            <a:off x="3972914" y="854637"/>
            <a:ext cx="2188774" cy="715089"/>
          </a:xfrm>
          <a:prstGeom prst="roundRect">
            <a:avLst/>
          </a:prstGeom>
          <a:noFill/>
          <a:ln w="28575">
            <a:solidFill>
              <a:srgbClr val="0098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José Antonio Manzo Fuentes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Subdirección Operativa Grúas Q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87F7552-0C0B-4896-A70E-1843ED90D73F}"/>
              </a:ext>
            </a:extLst>
          </p:cNvPr>
          <p:cNvSpPr txBox="1"/>
          <p:nvPr/>
        </p:nvSpPr>
        <p:spPr>
          <a:xfrm>
            <a:off x="6347390" y="1738031"/>
            <a:ext cx="1578856" cy="561856"/>
          </a:xfrm>
          <a:prstGeom prst="roundRect">
            <a:avLst/>
          </a:prstGeom>
          <a:noFill/>
          <a:ln w="28575">
            <a:solidFill>
              <a:srgbClr val="0098B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lvl="0" algn="ctr">
              <a:defRPr sz="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José Maya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Gerente Grúas Q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12D03FD-B5B3-23C0-E367-B1701B933FD9}"/>
              </a:ext>
            </a:extLst>
          </p:cNvPr>
          <p:cNvSpPr txBox="1"/>
          <p:nvPr/>
        </p:nvSpPr>
        <p:spPr>
          <a:xfrm>
            <a:off x="5969953" y="2468711"/>
            <a:ext cx="2333731" cy="527804"/>
          </a:xfrm>
          <a:prstGeom prst="roundRect">
            <a:avLst/>
          </a:prstGeom>
          <a:noFill/>
          <a:ln w="28575">
            <a:solidFill>
              <a:srgbClr val="0098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Miguel Barrientos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Coordinador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61FECFA-F2CA-448E-0523-A06121408FAC}"/>
              </a:ext>
            </a:extLst>
          </p:cNvPr>
          <p:cNvSpPr txBox="1"/>
          <p:nvPr/>
        </p:nvSpPr>
        <p:spPr>
          <a:xfrm>
            <a:off x="840316" y="2480166"/>
            <a:ext cx="1597729" cy="561856"/>
          </a:xfrm>
          <a:prstGeom prst="roundRect">
            <a:avLst/>
          </a:prstGeom>
          <a:noFill/>
          <a:ln w="28575">
            <a:solidFill>
              <a:srgbClr val="0098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José Zavala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Coordinador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052A702-D4A3-A345-E958-53CF607ABF97}"/>
              </a:ext>
            </a:extLst>
          </p:cNvPr>
          <p:cNvSpPr txBox="1"/>
          <p:nvPr/>
        </p:nvSpPr>
        <p:spPr>
          <a:xfrm>
            <a:off x="3045376" y="2480166"/>
            <a:ext cx="2349584" cy="527804"/>
          </a:xfrm>
          <a:prstGeom prst="roundRect">
            <a:avLst/>
          </a:prstGeom>
          <a:noFill/>
          <a:ln w="28575">
            <a:solidFill>
              <a:srgbClr val="0098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David Eduardo Ramos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Coordinador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BEF9210-87ED-7856-E456-3CE4166C3AB7}"/>
              </a:ext>
            </a:extLst>
          </p:cNvPr>
          <p:cNvSpPr txBox="1"/>
          <p:nvPr/>
        </p:nvSpPr>
        <p:spPr>
          <a:xfrm>
            <a:off x="3708579" y="116065"/>
            <a:ext cx="2717446" cy="553343"/>
          </a:xfrm>
          <a:prstGeom prst="roundRect">
            <a:avLst/>
          </a:prstGeom>
          <a:noFill/>
          <a:ln w="28575">
            <a:solidFill>
              <a:srgbClr val="0098B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Enrique Vera Rojas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Dirección Siniestros Servicio al Cliente </a:t>
            </a:r>
            <a:endParaRPr kumimoji="0" lang="es-MX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B0502020202020204" pitchFamily="34" charset="0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40B076D7-6235-67AA-A17D-ED567E2D8C3B}"/>
              </a:ext>
            </a:extLst>
          </p:cNvPr>
          <p:cNvCxnSpPr>
            <a:cxnSpLocks/>
            <a:stCxn id="18" idx="2"/>
            <a:endCxn id="28" idx="0"/>
          </p:cNvCxnSpPr>
          <p:nvPr/>
        </p:nvCxnSpPr>
        <p:spPr>
          <a:xfrm rot="5400000">
            <a:off x="3848493" y="517844"/>
            <a:ext cx="166927" cy="2270690"/>
          </a:xfrm>
          <a:prstGeom prst="bentConnector3">
            <a:avLst>
              <a:gd name="adj1" fmla="val 50000"/>
            </a:avLst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0245D126-B4F2-F245-A44F-0F17EC3CCA01}"/>
              </a:ext>
            </a:extLst>
          </p:cNvPr>
          <p:cNvCxnSpPr>
            <a:cxnSpLocks/>
            <a:stCxn id="28" idx="2"/>
            <a:endCxn id="21" idx="0"/>
          </p:cNvCxnSpPr>
          <p:nvPr/>
        </p:nvCxnSpPr>
        <p:spPr>
          <a:xfrm rot="5400000">
            <a:off x="2127068" y="1810622"/>
            <a:ext cx="181657" cy="1157430"/>
          </a:xfrm>
          <a:prstGeom prst="bentConnector3">
            <a:avLst>
              <a:gd name="adj1" fmla="val 50000"/>
            </a:avLst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A9077BE-8074-062B-348F-31086253A59F}"/>
              </a:ext>
            </a:extLst>
          </p:cNvPr>
          <p:cNvSpPr txBox="1"/>
          <p:nvPr/>
        </p:nvSpPr>
        <p:spPr>
          <a:xfrm>
            <a:off x="1837881" y="1736653"/>
            <a:ext cx="1917460" cy="561856"/>
          </a:xfrm>
          <a:prstGeom prst="roundRect">
            <a:avLst/>
          </a:prstGeom>
          <a:noFill/>
          <a:ln w="28575">
            <a:solidFill>
              <a:srgbClr val="0098B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lvl="0" algn="ctr">
              <a:defRPr sz="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Leonel Cadena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Gerente Grúas Q</a:t>
            </a: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4D7681B0-A9CA-78F5-E260-4BF182759F5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16200000" flipH="1">
            <a:off x="6017907" y="619119"/>
            <a:ext cx="168305" cy="2069517"/>
          </a:xfrm>
          <a:prstGeom prst="bentConnector3">
            <a:avLst>
              <a:gd name="adj1" fmla="val 50000"/>
            </a:avLst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7C568290-DD47-CB96-B7F9-1D1969B4C467}"/>
              </a:ext>
            </a:extLst>
          </p:cNvPr>
          <p:cNvCxnSpPr>
            <a:cxnSpLocks/>
            <a:stCxn id="28" idx="2"/>
            <a:endCxn id="22" idx="0"/>
          </p:cNvCxnSpPr>
          <p:nvPr/>
        </p:nvCxnSpPr>
        <p:spPr>
          <a:xfrm rot="16200000" flipH="1">
            <a:off x="3417561" y="1677558"/>
            <a:ext cx="181657" cy="1423557"/>
          </a:xfrm>
          <a:prstGeom prst="bentConnector3">
            <a:avLst>
              <a:gd name="adj1" fmla="val 50000"/>
            </a:avLst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4774F10C-5F32-6854-A84F-9A1B3CA0A52A}"/>
              </a:ext>
            </a:extLst>
          </p:cNvPr>
          <p:cNvCxnSpPr>
            <a:cxnSpLocks/>
            <a:stCxn id="23" idx="2"/>
            <a:endCxn id="18" idx="0"/>
          </p:cNvCxnSpPr>
          <p:nvPr/>
        </p:nvCxnSpPr>
        <p:spPr>
          <a:xfrm flipH="1">
            <a:off x="5067301" y="669408"/>
            <a:ext cx="1" cy="185229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9C1288A1-64B2-73BD-33AF-DEA9B9519510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7136818" y="2299887"/>
            <a:ext cx="1" cy="168824"/>
          </a:xfrm>
          <a:prstGeom prst="line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0E8C710A-510D-1F53-266D-FFA92A6F99B8}"/>
              </a:ext>
            </a:extLst>
          </p:cNvPr>
          <p:cNvSpPr txBox="1"/>
          <p:nvPr/>
        </p:nvSpPr>
        <p:spPr>
          <a:xfrm>
            <a:off x="246276" y="3109254"/>
            <a:ext cx="1143881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Campeche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Tabasco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Veracruz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Colima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Sinaloa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B.C. Norte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9F52AF1-4172-4C63-7763-E6F8388311FF}"/>
              </a:ext>
            </a:extLst>
          </p:cNvPr>
          <p:cNvSpPr txBox="1"/>
          <p:nvPr/>
        </p:nvSpPr>
        <p:spPr>
          <a:xfrm>
            <a:off x="1390156" y="3124642"/>
            <a:ext cx="1597729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Jalisco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Querétaro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Aguascalientes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Chiapas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Yucatán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CC17429B-4444-BC37-8E14-FECFF60AAADE}"/>
              </a:ext>
            </a:extLst>
          </p:cNvPr>
          <p:cNvSpPr txBox="1"/>
          <p:nvPr/>
        </p:nvSpPr>
        <p:spPr>
          <a:xfrm>
            <a:off x="3018382" y="3042022"/>
            <a:ext cx="1176302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Tlaxcala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Hidalgo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CDMX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Michoacán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Puebla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Guanajuato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Tamaulipas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29F31C98-C8E3-FD06-99ED-3CC17FAECC87}"/>
              </a:ext>
            </a:extLst>
          </p:cNvPr>
          <p:cNvSpPr txBox="1"/>
          <p:nvPr/>
        </p:nvSpPr>
        <p:spPr>
          <a:xfrm>
            <a:off x="4140025" y="3061995"/>
            <a:ext cx="1582595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San Luis Potosí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Sonora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Nayarit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Quintana Roo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Morelos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BF7D474D-53AD-BDE9-75DF-4E7494F05000}"/>
              </a:ext>
            </a:extLst>
          </p:cNvPr>
          <p:cNvSpPr txBox="1"/>
          <p:nvPr/>
        </p:nvSpPr>
        <p:spPr>
          <a:xfrm>
            <a:off x="6110969" y="3007469"/>
            <a:ext cx="1313910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Oaxaca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Edo. Mex.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Durango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Chihuahua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Zacatecas 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0AB71875-B402-1BEC-D2CB-F3B04D6C2C55}"/>
              </a:ext>
            </a:extLst>
          </p:cNvPr>
          <p:cNvSpPr txBox="1"/>
          <p:nvPr/>
        </p:nvSpPr>
        <p:spPr>
          <a:xfrm>
            <a:off x="7318762" y="3030568"/>
            <a:ext cx="1597201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Nuevo León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B.C. Sur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Guerrero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›"/>
              <a:tabLst/>
              <a:defRPr/>
            </a:pPr>
            <a:r>
              <a:rPr kumimoji="0" lang="es-MX" alt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Coahuila</a:t>
            </a:r>
          </a:p>
        </p:txBody>
      </p:sp>
    </p:spTree>
    <p:extLst>
      <p:ext uri="{BB962C8B-B14F-4D97-AF65-F5344CB8AC3E}">
        <p14:creationId xmlns:p14="http://schemas.microsoft.com/office/powerpoint/2010/main" val="23417285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6F5F2B3-DD06-45E4-B74F-83330EC939AC}"/>
              </a:ext>
            </a:extLst>
          </p:cNvPr>
          <p:cNvSpPr txBox="1">
            <a:spLocks/>
          </p:cNvSpPr>
          <p:nvPr/>
        </p:nvSpPr>
        <p:spPr>
          <a:xfrm>
            <a:off x="403772" y="237832"/>
            <a:ext cx="4709247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en grúas colisión…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1BCC36-FE75-C5E3-E871-19C567AE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32" y="1344424"/>
            <a:ext cx="1259251" cy="1227326"/>
          </a:xfrm>
          <a:prstGeom prst="rect">
            <a:avLst/>
          </a:prstGeom>
        </p:spPr>
      </p:pic>
      <p:pic>
        <p:nvPicPr>
          <p:cNvPr id="21" name="Imagen 20" descr="Imagen que contiene Icono&#10;&#10;Descripción generada automáticamente">
            <a:extLst>
              <a:ext uri="{FF2B5EF4-FFF2-40B4-BE49-F238E27FC236}">
                <a16:creationId xmlns:a16="http://schemas.microsoft.com/office/drawing/2014/main" id="{3D6435B3-E89B-7318-2085-F470826F9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0" y="1638395"/>
            <a:ext cx="450389" cy="56378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8BF2890-7B45-0BF3-418F-9A319403D71B}"/>
              </a:ext>
            </a:extLst>
          </p:cNvPr>
          <p:cNvSpPr txBox="1"/>
          <p:nvPr/>
        </p:nvSpPr>
        <p:spPr>
          <a:xfrm>
            <a:off x="-53340" y="2796046"/>
            <a:ext cx="203431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Refuerzo de estructura con 10 personas más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2B3B802-B4B6-228D-394C-41F60A7D1A4E}"/>
              </a:ext>
            </a:extLst>
          </p:cNvPr>
          <p:cNvSpPr txBox="1"/>
          <p:nvPr/>
        </p:nvSpPr>
        <p:spPr>
          <a:xfrm>
            <a:off x="1923100" y="2771487"/>
            <a:ext cx="1634387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Creación de otra gerencia en grúas colisión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F3E1A7E-9386-6062-7D62-EB6F6C88EAF3}"/>
              </a:ext>
            </a:extLst>
          </p:cNvPr>
          <p:cNvGrpSpPr/>
          <p:nvPr/>
        </p:nvGrpSpPr>
        <p:grpSpPr>
          <a:xfrm>
            <a:off x="2092351" y="1348487"/>
            <a:ext cx="1210088" cy="1227326"/>
            <a:chOff x="2145691" y="1295147"/>
            <a:chExt cx="1210088" cy="122732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C6D1D35-61F6-648B-A9F0-4D786A623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5691" y="1295147"/>
              <a:ext cx="1210088" cy="1227326"/>
            </a:xfrm>
            <a:prstGeom prst="rect">
              <a:avLst/>
            </a:prstGeom>
          </p:spPr>
        </p:pic>
        <p:pic>
          <p:nvPicPr>
            <p:cNvPr id="26" name="Imagen 25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8B28AF55-BB17-5DEB-6B84-3031A1A8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297" y="1761593"/>
              <a:ext cx="253549" cy="317385"/>
            </a:xfrm>
            <a:prstGeom prst="rect">
              <a:avLst/>
            </a:prstGeom>
          </p:spPr>
        </p:pic>
        <p:pic>
          <p:nvPicPr>
            <p:cNvPr id="32" name="Imagen 31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FB734C97-E6DD-CE30-130E-FDCE68E45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634" y="1761594"/>
              <a:ext cx="253549" cy="317385"/>
            </a:xfrm>
            <a:prstGeom prst="rect">
              <a:avLst/>
            </a:prstGeom>
          </p:spPr>
        </p:pic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1C51DE0-E102-9C67-7576-671DF18D6219}"/>
              </a:ext>
            </a:extLst>
          </p:cNvPr>
          <p:cNvSpPr txBox="1"/>
          <p:nvPr/>
        </p:nvSpPr>
        <p:spPr>
          <a:xfrm>
            <a:off x="3575816" y="2793853"/>
            <a:ext cx="186532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División del país en 3 coordinaciones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F361EC0-7CFC-818B-F083-58CD0F3DABB4}"/>
              </a:ext>
            </a:extLst>
          </p:cNvPr>
          <p:cNvSpPr txBox="1"/>
          <p:nvPr/>
        </p:nvSpPr>
        <p:spPr>
          <a:xfrm>
            <a:off x="7276000" y="2796046"/>
            <a:ext cx="1634387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Generación de folios el mismo día para proveedores en convenio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47B9CBF-36E6-AD99-3916-71E45C219D49}"/>
              </a:ext>
            </a:extLst>
          </p:cNvPr>
          <p:cNvSpPr txBox="1"/>
          <p:nvPr/>
        </p:nvSpPr>
        <p:spPr>
          <a:xfrm>
            <a:off x="5441136" y="2797669"/>
            <a:ext cx="1634387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Clr>
                <a:srgbClr val="80237F"/>
              </a:buClr>
            </a:pPr>
            <a:r>
              <a:rPr lang="es-MX" sz="1600" dirty="0">
                <a:latin typeface="Century Gothic" panose="020B0502020202020204" pitchFamily="34" charset="0"/>
              </a:rPr>
              <a:t>Medición de indicadores como tiempo de entrega integral.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00B6F6-452F-8DB7-279F-67F826A5780B}"/>
              </a:ext>
            </a:extLst>
          </p:cNvPr>
          <p:cNvGrpSpPr/>
          <p:nvPr/>
        </p:nvGrpSpPr>
        <p:grpSpPr>
          <a:xfrm>
            <a:off x="5645666" y="1352120"/>
            <a:ext cx="1210088" cy="1227326"/>
            <a:chOff x="5706626" y="1275920"/>
            <a:chExt cx="1210088" cy="1227326"/>
          </a:xfrm>
        </p:grpSpPr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10F054C8-B082-3C7E-9A24-222499A0D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06626" y="1275920"/>
              <a:ext cx="1210088" cy="1227326"/>
            </a:xfrm>
            <a:prstGeom prst="rect">
              <a:avLst/>
            </a:prstGeom>
          </p:spPr>
        </p:pic>
        <p:pic>
          <p:nvPicPr>
            <p:cNvPr id="45" name="Imagen 44" descr="Una caricatura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D6374F18-E30D-D8AE-EAF6-DA455AB04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838" y="1724482"/>
              <a:ext cx="739221" cy="313187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E6ED17B-0030-72AE-7E81-9008D4A40921}"/>
              </a:ext>
            </a:extLst>
          </p:cNvPr>
          <p:cNvGrpSpPr/>
          <p:nvPr/>
        </p:nvGrpSpPr>
        <p:grpSpPr>
          <a:xfrm>
            <a:off x="7475777" y="1323104"/>
            <a:ext cx="1250075" cy="1295123"/>
            <a:chOff x="7376717" y="1231664"/>
            <a:chExt cx="1250075" cy="1295123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87CD5CE-20B5-1412-99F5-6C8892C9E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76717" y="1231664"/>
              <a:ext cx="1250075" cy="1295123"/>
            </a:xfrm>
            <a:prstGeom prst="rect">
              <a:avLst/>
            </a:prstGeom>
          </p:spPr>
        </p:pic>
        <p:pic>
          <p:nvPicPr>
            <p:cNvPr id="46" name="Imagen 45" descr="Logotipo&#10;&#10;Descripción generada automáticamente">
              <a:extLst>
                <a:ext uri="{FF2B5EF4-FFF2-40B4-BE49-F238E27FC236}">
                  <a16:creationId xmlns:a16="http://schemas.microsoft.com/office/drawing/2014/main" id="{BAA89C13-E803-E745-1588-77E6F4CD2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061" y="1597443"/>
              <a:ext cx="479429" cy="528411"/>
            </a:xfrm>
            <a:prstGeom prst="rect">
              <a:avLst/>
            </a:prstGeom>
          </p:spPr>
        </p:pic>
      </p:grp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1C6C546-81AB-7ED0-EB86-C04985EBEBF5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1671683" y="1958087"/>
            <a:ext cx="420668" cy="4063"/>
          </a:xfrm>
          <a:prstGeom prst="line">
            <a:avLst/>
          </a:prstGeom>
          <a:noFill/>
          <a:ln w="25400" cap="flat">
            <a:solidFill>
              <a:srgbClr val="542C73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E357778-A64C-D285-13CA-86A74276F643}"/>
              </a:ext>
            </a:extLst>
          </p:cNvPr>
          <p:cNvGrpSpPr/>
          <p:nvPr/>
        </p:nvGrpSpPr>
        <p:grpSpPr>
          <a:xfrm>
            <a:off x="3841994" y="1352342"/>
            <a:ext cx="1252229" cy="1227326"/>
            <a:chOff x="3994394" y="1306622"/>
            <a:chExt cx="1252229" cy="122732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5AC41B8-B0ED-2CD9-3EC9-50CB08EAB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4394" y="1306622"/>
              <a:ext cx="1252229" cy="1227326"/>
            </a:xfrm>
            <a:prstGeom prst="rect">
              <a:avLst/>
            </a:prstGeom>
          </p:spPr>
        </p:pic>
        <p:pic>
          <p:nvPicPr>
            <p:cNvPr id="29" name="Imagen 28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82A7B65A-A6A2-D600-5609-A174EB9D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550" y="1574583"/>
              <a:ext cx="251643" cy="315000"/>
            </a:xfrm>
            <a:prstGeom prst="rect">
              <a:avLst/>
            </a:prstGeom>
          </p:spPr>
        </p:pic>
        <p:pic>
          <p:nvPicPr>
            <p:cNvPr id="30" name="Imagen 29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7A4B839B-1662-B239-1679-7040342D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488" y="1920285"/>
              <a:ext cx="251643" cy="315000"/>
            </a:xfrm>
            <a:prstGeom prst="rect">
              <a:avLst/>
            </a:prstGeom>
          </p:spPr>
        </p:pic>
        <p:pic>
          <p:nvPicPr>
            <p:cNvPr id="31" name="Imagen 30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125F91E4-CA5D-32A7-3811-DB8AD2126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643" y="1722669"/>
              <a:ext cx="251643" cy="315000"/>
            </a:xfrm>
            <a:prstGeom prst="rect">
              <a:avLst/>
            </a:prstGeom>
          </p:spPr>
        </p:pic>
      </p:grp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4A529094-2747-8D37-E6FB-A5E601B49635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302439" y="1962150"/>
            <a:ext cx="539555" cy="3855"/>
          </a:xfrm>
          <a:prstGeom prst="line">
            <a:avLst/>
          </a:prstGeom>
          <a:noFill/>
          <a:ln w="25400" cap="flat">
            <a:solidFill>
              <a:srgbClr val="611854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ADF418BA-D0D3-872B-E018-6234046ABA1A}"/>
              </a:ext>
            </a:extLst>
          </p:cNvPr>
          <p:cNvCxnSpPr>
            <a:cxnSpLocks/>
            <a:stCxn id="7" idx="3"/>
            <a:endCxn id="44" idx="1"/>
          </p:cNvCxnSpPr>
          <p:nvPr/>
        </p:nvCxnSpPr>
        <p:spPr>
          <a:xfrm flipV="1">
            <a:off x="5094223" y="1965783"/>
            <a:ext cx="551443" cy="222"/>
          </a:xfrm>
          <a:prstGeom prst="line">
            <a:avLst/>
          </a:prstGeom>
          <a:noFill/>
          <a:ln w="25400" cap="flat">
            <a:solidFill>
              <a:srgbClr val="067697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849802C2-FE6C-0DE5-335A-5065F2340764}"/>
              </a:ext>
            </a:extLst>
          </p:cNvPr>
          <p:cNvCxnSpPr>
            <a:cxnSpLocks/>
            <a:stCxn id="44" idx="3"/>
            <a:endCxn id="11" idx="1"/>
          </p:cNvCxnSpPr>
          <p:nvPr/>
        </p:nvCxnSpPr>
        <p:spPr>
          <a:xfrm>
            <a:off x="6855754" y="1965783"/>
            <a:ext cx="620023" cy="4883"/>
          </a:xfrm>
          <a:prstGeom prst="line">
            <a:avLst/>
          </a:prstGeom>
          <a:noFill/>
          <a:ln w="25400" cap="flat">
            <a:solidFill>
              <a:srgbClr val="D28B5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405880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6F5F2B3-DD06-45E4-B74F-83330EC939AC}"/>
              </a:ext>
            </a:extLst>
          </p:cNvPr>
          <p:cNvSpPr txBox="1">
            <a:spLocks/>
          </p:cNvSpPr>
          <p:nvPr/>
        </p:nvSpPr>
        <p:spPr>
          <a:xfrm>
            <a:off x="403772" y="237832"/>
            <a:ext cx="594498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tiempo Integral de entrega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052A14-4C92-6418-A47C-F1B3E1E1A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511" y="653258"/>
            <a:ext cx="5397443" cy="39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24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900</Words>
  <Application>Microsoft Office PowerPoint</Application>
  <PresentationFormat>Presentación en pantalla (16:9)</PresentationFormat>
  <Paragraphs>152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Helvetica</vt:lpstr>
      <vt:lpstr>Helvetica Bold Oblique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Enrique Alvarez (siniestros metropolitana)</dc:creator>
  <cp:lastModifiedBy>Patricia Castro [gerente de proyectos]</cp:lastModifiedBy>
  <cp:revision>55</cp:revision>
  <dcterms:modified xsi:type="dcterms:W3CDTF">2022-06-15T15:09:55Z</dcterms:modified>
</cp:coreProperties>
</file>