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621" r:id="rId4"/>
    <p:sldId id="701" r:id="rId5"/>
    <p:sldId id="703" r:id="rId6"/>
    <p:sldId id="705" r:id="rId7"/>
    <p:sldId id="610" r:id="rId8"/>
    <p:sldId id="706" r:id="rId9"/>
    <p:sldId id="659" r:id="rId10"/>
    <p:sldId id="699" r:id="rId11"/>
    <p:sldId id="660" r:id="rId12"/>
    <p:sldId id="690" r:id="rId13"/>
    <p:sldId id="612" r:id="rId14"/>
    <p:sldId id="715" r:id="rId15"/>
    <p:sldId id="709" r:id="rId16"/>
    <p:sldId id="713" r:id="rId17"/>
    <p:sldId id="662" r:id="rId18"/>
    <p:sldId id="665" r:id="rId19"/>
    <p:sldId id="714" r:id="rId20"/>
    <p:sldId id="661" r:id="rId21"/>
    <p:sldId id="283" r:id="rId22"/>
    <p:sldId id="716" r:id="rId23"/>
    <p:sldId id="258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ando Padilla [servicios web]" initials="AP[w" lastIdx="4" clrIdx="0"/>
  <p:cmAuthor id="2" name="Oscar Daniel Herrera [sistemas comerciales]" initials="ODH[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68B"/>
    <a:srgbClr val="188692"/>
    <a:srgbClr val="39ADB5"/>
    <a:srgbClr val="20909F"/>
    <a:srgbClr val="80237F"/>
    <a:srgbClr val="6B1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78539" autoAdjust="0"/>
  </p:normalViewPr>
  <p:slideViewPr>
    <p:cSldViewPr snapToGrid="0" snapToObjects="1">
      <p:cViewPr varScale="1">
        <p:scale>
          <a:sx n="69" d="100"/>
          <a:sy n="69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5888C-B57E-2F42-9534-30EB9983939A}" type="doc">
      <dgm:prSet loTypeId="urn:microsoft.com/office/officeart/2005/8/layout/radial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_tradnl"/>
        </a:p>
      </dgm:t>
    </dgm:pt>
    <dgm:pt modelId="{2A4A299E-0819-304F-A8BA-DE127B81487C}">
      <dgm:prSet phldrT="[Texto]" custT="1"/>
      <dgm:spPr>
        <a:xfrm>
          <a:off x="2961093" y="1440313"/>
          <a:ext cx="1096621" cy="1096621"/>
        </a:xfrm>
        <a:prstGeom prst="ellipse">
          <a:avLst/>
        </a:prstGeom>
        <a:noFill/>
        <a:ln w="28575" cap="flat" cmpd="sng" algn="ctr">
          <a:solidFill>
            <a:srgbClr val="7030A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0" lang="es-ES_tradnl" sz="1800" b="1" i="0" u="none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rPr>
            <a:t>Excelencia en el Servicio</a:t>
          </a:r>
        </a:p>
        <a:p>
          <a:pPr>
            <a:buNone/>
          </a:pPr>
          <a:r>
            <a:rPr kumimoji="0" lang="es-ES_tradnl" sz="1800" b="1" i="0" u="sng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rPr>
            <a:t>Clientes</a:t>
          </a:r>
        </a:p>
      </dgm:t>
    </dgm:pt>
    <dgm:pt modelId="{424F5E9A-2587-2D48-BCE0-49E53A006CF1}" type="parTrans" cxnId="{D73085AC-27CF-6541-AD7D-C35EB47A4F01}">
      <dgm:prSet/>
      <dgm:spPr/>
      <dgm:t>
        <a:bodyPr/>
        <a:lstStyle/>
        <a:p>
          <a:endParaRPr lang="es-ES_tradnl"/>
        </a:p>
      </dgm:t>
    </dgm:pt>
    <dgm:pt modelId="{671C27BC-CE27-E244-B3BD-56C5908FC94E}" type="sibTrans" cxnId="{D73085AC-27CF-6541-AD7D-C35EB47A4F01}">
      <dgm:prSet/>
      <dgm:spPr/>
      <dgm:t>
        <a:bodyPr/>
        <a:lstStyle/>
        <a:p>
          <a:endParaRPr lang="es-ES_tradnl"/>
        </a:p>
      </dgm:t>
    </dgm:pt>
    <dgm:pt modelId="{50F1EF70-6034-254E-8623-C3C4DCB68DE6}">
      <dgm:prSet phldrT="[Texto]" custT="1"/>
      <dgm:spPr>
        <a:xfrm>
          <a:off x="4197336" y="2154059"/>
          <a:ext cx="1096621" cy="10966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_tradnl" sz="1600" b="1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Tecnología</a:t>
          </a:r>
        </a:p>
      </dgm:t>
    </dgm:pt>
    <dgm:pt modelId="{6FFCDB43-40D6-174D-B52C-E5341FBAC408}" type="parTrans" cxnId="{995F8BE8-9B9F-1743-8C92-1BC37B6AA34C}">
      <dgm:prSet/>
      <dgm:spPr>
        <a:xfrm rot="1800000">
          <a:off x="3962091" y="2331435"/>
          <a:ext cx="330868" cy="28123"/>
        </a:xfrm>
        <a:custGeom>
          <a:avLst/>
          <a:gdLst/>
          <a:ahLst/>
          <a:cxnLst/>
          <a:rect l="0" t="0" r="0" b="0"/>
          <a:pathLst>
            <a:path>
              <a:moveTo>
                <a:pt x="0" y="14061"/>
              </a:moveTo>
              <a:lnTo>
                <a:pt x="330868" y="14061"/>
              </a:lnTo>
            </a:path>
          </a:pathLst>
        </a:custGeom>
        <a:noFill/>
        <a:ln w="12700" cap="flat" cmpd="sng" algn="ctr">
          <a:solidFill>
            <a:srgbClr val="44546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ES_tradn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F6877E7-3FF4-6E43-9A2A-FDCDD76483F8}" type="sibTrans" cxnId="{995F8BE8-9B9F-1743-8C92-1BC37B6AA34C}">
      <dgm:prSet/>
      <dgm:spPr/>
      <dgm:t>
        <a:bodyPr/>
        <a:lstStyle/>
        <a:p>
          <a:endParaRPr lang="es-ES_tradnl"/>
        </a:p>
      </dgm:t>
    </dgm:pt>
    <dgm:pt modelId="{9C305EB8-E970-414D-A289-074BF3D6EFCD}">
      <dgm:prSet phldrT="[Texto]" custT="1"/>
      <dgm:spPr>
        <a:xfrm>
          <a:off x="1724850" y="2154059"/>
          <a:ext cx="1096621" cy="10966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_tradnl" sz="1600" b="1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Procesos</a:t>
          </a:r>
        </a:p>
      </dgm:t>
    </dgm:pt>
    <dgm:pt modelId="{355D742F-2236-F140-B109-DCA794D93D36}" type="parTrans" cxnId="{0605BBC4-C1BE-0840-9D6F-1AC9A161A105}">
      <dgm:prSet/>
      <dgm:spPr>
        <a:xfrm rot="9000000">
          <a:off x="2725848" y="2331435"/>
          <a:ext cx="330868" cy="28123"/>
        </a:xfrm>
        <a:custGeom>
          <a:avLst/>
          <a:gdLst/>
          <a:ahLst/>
          <a:cxnLst/>
          <a:rect l="0" t="0" r="0" b="0"/>
          <a:pathLst>
            <a:path>
              <a:moveTo>
                <a:pt x="0" y="14061"/>
              </a:moveTo>
              <a:lnTo>
                <a:pt x="330868" y="14061"/>
              </a:lnTo>
            </a:path>
          </a:pathLst>
        </a:custGeom>
        <a:noFill/>
        <a:ln w="12700" cap="flat" cmpd="sng" algn="ctr">
          <a:solidFill>
            <a:srgbClr val="44546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ES_tradn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0BD4EC3-9560-E642-9E79-B502365453F4}" type="sibTrans" cxnId="{0605BBC4-C1BE-0840-9D6F-1AC9A161A105}">
      <dgm:prSet/>
      <dgm:spPr/>
      <dgm:t>
        <a:bodyPr/>
        <a:lstStyle/>
        <a:p>
          <a:endParaRPr lang="es-ES_tradnl"/>
        </a:p>
      </dgm:t>
    </dgm:pt>
    <dgm:pt modelId="{447BE8B5-E7B3-5041-9F21-32BD8047F67B}">
      <dgm:prSet phldrT="[Texto]" custT="1"/>
      <dgm:spPr>
        <a:xfrm>
          <a:off x="2961093" y="3"/>
          <a:ext cx="1096621" cy="1096621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_tradnl" sz="16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Personas</a:t>
          </a:r>
        </a:p>
      </dgm:t>
    </dgm:pt>
    <dgm:pt modelId="{BBA0C907-445C-E748-AD18-18E1294547A3}" type="sibTrans" cxnId="{AFBC3697-6711-C04C-8BED-DDD6B33B3777}">
      <dgm:prSet/>
      <dgm:spPr/>
      <dgm:t>
        <a:bodyPr/>
        <a:lstStyle/>
        <a:p>
          <a:endParaRPr lang="es-ES_tradnl"/>
        </a:p>
      </dgm:t>
    </dgm:pt>
    <dgm:pt modelId="{F0C79A89-6D43-324B-8945-01DA4C8D3FAD}" type="parTrans" cxnId="{AFBC3697-6711-C04C-8BED-DDD6B33B3777}">
      <dgm:prSet/>
      <dgm:spPr>
        <a:xfrm rot="16200000">
          <a:off x="3337560" y="1254408"/>
          <a:ext cx="343687" cy="28123"/>
        </a:xfrm>
        <a:custGeom>
          <a:avLst/>
          <a:gdLst/>
          <a:ahLst/>
          <a:cxnLst/>
          <a:rect l="0" t="0" r="0" b="0"/>
          <a:pathLst>
            <a:path>
              <a:moveTo>
                <a:pt x="0" y="14061"/>
              </a:moveTo>
              <a:lnTo>
                <a:pt x="343687" y="14061"/>
              </a:lnTo>
            </a:path>
          </a:pathLst>
        </a:custGeom>
        <a:noFill/>
        <a:ln w="12700" cap="flat" cmpd="sng" algn="ctr">
          <a:solidFill>
            <a:srgbClr val="44546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s-ES_tradn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74628A2-E776-874B-BB7F-17C18C75BE86}" type="pres">
      <dgm:prSet presAssocID="{DE25888C-B57E-2F42-9534-30EB998393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F7E7FC-BF0E-2B47-876A-1018F8C8A37E}" type="pres">
      <dgm:prSet presAssocID="{2A4A299E-0819-304F-A8BA-DE127B81487C}" presName="centerShape" presStyleLbl="node0" presStyleIdx="0" presStyleCnt="1" custScaleX="164140" custScaleY="164140"/>
      <dgm:spPr/>
    </dgm:pt>
    <dgm:pt modelId="{AEBD5063-D130-4443-BAF7-319F939D65DA}" type="pres">
      <dgm:prSet presAssocID="{F0C79A89-6D43-324B-8945-01DA4C8D3FAD}" presName="Name9" presStyleLbl="parChTrans1D2" presStyleIdx="0" presStyleCnt="3"/>
      <dgm:spPr/>
    </dgm:pt>
    <dgm:pt modelId="{3D0AC6A8-B692-7944-935C-F7FE0DEA98A0}" type="pres">
      <dgm:prSet presAssocID="{F0C79A89-6D43-324B-8945-01DA4C8D3FAD}" presName="connTx" presStyleLbl="parChTrans1D2" presStyleIdx="0" presStyleCnt="3"/>
      <dgm:spPr/>
    </dgm:pt>
    <dgm:pt modelId="{7DF59F2C-95D1-8446-9DC6-28B713C77733}" type="pres">
      <dgm:prSet presAssocID="{447BE8B5-E7B3-5041-9F21-32BD8047F67B}" presName="node" presStyleLbl="node1" presStyleIdx="0" presStyleCnt="3" custScaleX="165528" custScaleY="36109" custRadScaleRad="90118" custRadScaleInc="507">
        <dgm:presLayoutVars>
          <dgm:bulletEnabled val="1"/>
        </dgm:presLayoutVars>
      </dgm:prSet>
      <dgm:spPr/>
    </dgm:pt>
    <dgm:pt modelId="{9D88AAD0-D221-9E41-B798-0D9DD10D88DE}" type="pres">
      <dgm:prSet presAssocID="{6FFCDB43-40D6-174D-B52C-E5341FBAC408}" presName="Name9" presStyleLbl="parChTrans1D2" presStyleIdx="1" presStyleCnt="3"/>
      <dgm:spPr/>
    </dgm:pt>
    <dgm:pt modelId="{0498C7C2-17AD-6C4E-853A-5416DFC32E4C}" type="pres">
      <dgm:prSet presAssocID="{6FFCDB43-40D6-174D-B52C-E5341FBAC408}" presName="connTx" presStyleLbl="parChTrans1D2" presStyleIdx="1" presStyleCnt="3"/>
      <dgm:spPr/>
    </dgm:pt>
    <dgm:pt modelId="{F28BB7AC-65EA-6E4B-9EC3-13DB8761766A}" type="pres">
      <dgm:prSet presAssocID="{50F1EF70-6034-254E-8623-C3C4DCB68DE6}" presName="node" presStyleLbl="node1" presStyleIdx="1" presStyleCnt="3" custScaleX="150051" custRadScaleRad="150402" custRadScaleInc="-22862">
        <dgm:presLayoutVars>
          <dgm:bulletEnabled val="1"/>
        </dgm:presLayoutVars>
      </dgm:prSet>
      <dgm:spPr/>
    </dgm:pt>
    <dgm:pt modelId="{3708B2AE-FDC0-6B49-9B59-36F2FC85A16B}" type="pres">
      <dgm:prSet presAssocID="{355D742F-2236-F140-B109-DCA794D93D36}" presName="Name9" presStyleLbl="parChTrans1D2" presStyleIdx="2" presStyleCnt="3"/>
      <dgm:spPr/>
    </dgm:pt>
    <dgm:pt modelId="{4525A14E-2A81-3246-8A49-F1A70B9901D0}" type="pres">
      <dgm:prSet presAssocID="{355D742F-2236-F140-B109-DCA794D93D36}" presName="connTx" presStyleLbl="parChTrans1D2" presStyleIdx="2" presStyleCnt="3"/>
      <dgm:spPr/>
    </dgm:pt>
    <dgm:pt modelId="{B181C9E2-D0C3-374C-8F84-60F91118AC46}" type="pres">
      <dgm:prSet presAssocID="{9C305EB8-E970-414D-A289-074BF3D6EFCD}" presName="node" presStyleLbl="node1" presStyleIdx="2" presStyleCnt="3" custRadScaleRad="174703" custRadScaleInc="22288">
        <dgm:presLayoutVars>
          <dgm:bulletEnabled val="1"/>
        </dgm:presLayoutVars>
      </dgm:prSet>
      <dgm:spPr/>
    </dgm:pt>
  </dgm:ptLst>
  <dgm:cxnLst>
    <dgm:cxn modelId="{56674445-31DD-2843-92EC-7229ED636D59}" type="presOf" srcId="{50F1EF70-6034-254E-8623-C3C4DCB68DE6}" destId="{F28BB7AC-65EA-6E4B-9EC3-13DB8761766A}" srcOrd="0" destOrd="0" presId="urn:microsoft.com/office/officeart/2005/8/layout/radial1"/>
    <dgm:cxn modelId="{BC1E7C6A-3D8D-774F-A84A-05A7F50746DD}" type="presOf" srcId="{355D742F-2236-F140-B109-DCA794D93D36}" destId="{4525A14E-2A81-3246-8A49-F1A70B9901D0}" srcOrd="1" destOrd="0" presId="urn:microsoft.com/office/officeart/2005/8/layout/radial1"/>
    <dgm:cxn modelId="{F789F36A-DB68-3F46-8F03-25D7CE54ACF4}" type="presOf" srcId="{6FFCDB43-40D6-174D-B52C-E5341FBAC408}" destId="{0498C7C2-17AD-6C4E-853A-5416DFC32E4C}" srcOrd="1" destOrd="0" presId="urn:microsoft.com/office/officeart/2005/8/layout/radial1"/>
    <dgm:cxn modelId="{AD379D75-B787-9646-9E6E-C632830D3E5A}" type="presOf" srcId="{355D742F-2236-F140-B109-DCA794D93D36}" destId="{3708B2AE-FDC0-6B49-9B59-36F2FC85A16B}" srcOrd="0" destOrd="0" presId="urn:microsoft.com/office/officeart/2005/8/layout/radial1"/>
    <dgm:cxn modelId="{B38C6C86-DA8E-FE46-944D-64333DC4B453}" type="presOf" srcId="{447BE8B5-E7B3-5041-9F21-32BD8047F67B}" destId="{7DF59F2C-95D1-8446-9DC6-28B713C77733}" srcOrd="0" destOrd="0" presId="urn:microsoft.com/office/officeart/2005/8/layout/radial1"/>
    <dgm:cxn modelId="{6DEC8D95-4E93-7D43-B7DD-082E9F7EE1B8}" type="presOf" srcId="{DE25888C-B57E-2F42-9534-30EB9983939A}" destId="{174628A2-E776-874B-BB7F-17C18C75BE86}" srcOrd="0" destOrd="0" presId="urn:microsoft.com/office/officeart/2005/8/layout/radial1"/>
    <dgm:cxn modelId="{AFBC3697-6711-C04C-8BED-DDD6B33B3777}" srcId="{2A4A299E-0819-304F-A8BA-DE127B81487C}" destId="{447BE8B5-E7B3-5041-9F21-32BD8047F67B}" srcOrd="0" destOrd="0" parTransId="{F0C79A89-6D43-324B-8945-01DA4C8D3FAD}" sibTransId="{BBA0C907-445C-E748-AD18-18E1294547A3}"/>
    <dgm:cxn modelId="{AC7383A8-2813-7D4A-AF40-E9DC3A3BB477}" type="presOf" srcId="{2A4A299E-0819-304F-A8BA-DE127B81487C}" destId="{70F7E7FC-BF0E-2B47-876A-1018F8C8A37E}" srcOrd="0" destOrd="0" presId="urn:microsoft.com/office/officeart/2005/8/layout/radial1"/>
    <dgm:cxn modelId="{D73085AC-27CF-6541-AD7D-C35EB47A4F01}" srcId="{DE25888C-B57E-2F42-9534-30EB9983939A}" destId="{2A4A299E-0819-304F-A8BA-DE127B81487C}" srcOrd="0" destOrd="0" parTransId="{424F5E9A-2587-2D48-BCE0-49E53A006CF1}" sibTransId="{671C27BC-CE27-E244-B3BD-56C5908FC94E}"/>
    <dgm:cxn modelId="{3542B1B0-1ED3-1A40-A445-C8EF1EE74FCE}" type="presOf" srcId="{9C305EB8-E970-414D-A289-074BF3D6EFCD}" destId="{B181C9E2-D0C3-374C-8F84-60F91118AC46}" srcOrd="0" destOrd="0" presId="urn:microsoft.com/office/officeart/2005/8/layout/radial1"/>
    <dgm:cxn modelId="{366C60B5-E126-4845-9654-31D4C218218B}" type="presOf" srcId="{F0C79A89-6D43-324B-8945-01DA4C8D3FAD}" destId="{AEBD5063-D130-4443-BAF7-319F939D65DA}" srcOrd="0" destOrd="0" presId="urn:microsoft.com/office/officeart/2005/8/layout/radial1"/>
    <dgm:cxn modelId="{0AB1B6B5-23B2-F54F-A0B1-08BDBC1246B2}" type="presOf" srcId="{F0C79A89-6D43-324B-8945-01DA4C8D3FAD}" destId="{3D0AC6A8-B692-7944-935C-F7FE0DEA98A0}" srcOrd="1" destOrd="0" presId="urn:microsoft.com/office/officeart/2005/8/layout/radial1"/>
    <dgm:cxn modelId="{0605BBC4-C1BE-0840-9D6F-1AC9A161A105}" srcId="{2A4A299E-0819-304F-A8BA-DE127B81487C}" destId="{9C305EB8-E970-414D-A289-074BF3D6EFCD}" srcOrd="2" destOrd="0" parTransId="{355D742F-2236-F140-B109-DCA794D93D36}" sibTransId="{00BD4EC3-9560-E642-9E79-B502365453F4}"/>
    <dgm:cxn modelId="{995F8BE8-9B9F-1743-8C92-1BC37B6AA34C}" srcId="{2A4A299E-0819-304F-A8BA-DE127B81487C}" destId="{50F1EF70-6034-254E-8623-C3C4DCB68DE6}" srcOrd="1" destOrd="0" parTransId="{6FFCDB43-40D6-174D-B52C-E5341FBAC408}" sibTransId="{FF6877E7-3FF4-6E43-9A2A-FDCDD76483F8}"/>
    <dgm:cxn modelId="{1854C8F5-7575-2A41-8BD6-3B5CA69AC929}" type="presOf" srcId="{6FFCDB43-40D6-174D-B52C-E5341FBAC408}" destId="{9D88AAD0-D221-9E41-B798-0D9DD10D88DE}" srcOrd="0" destOrd="0" presId="urn:microsoft.com/office/officeart/2005/8/layout/radial1"/>
    <dgm:cxn modelId="{824A5F45-F6F9-D14B-84E6-03E24DB8F83E}" type="presParOf" srcId="{174628A2-E776-874B-BB7F-17C18C75BE86}" destId="{70F7E7FC-BF0E-2B47-876A-1018F8C8A37E}" srcOrd="0" destOrd="0" presId="urn:microsoft.com/office/officeart/2005/8/layout/radial1"/>
    <dgm:cxn modelId="{7B0A1254-4516-9546-AAD7-1B53A2E491ED}" type="presParOf" srcId="{174628A2-E776-874B-BB7F-17C18C75BE86}" destId="{AEBD5063-D130-4443-BAF7-319F939D65DA}" srcOrd="1" destOrd="0" presId="urn:microsoft.com/office/officeart/2005/8/layout/radial1"/>
    <dgm:cxn modelId="{85B7F908-FCB7-EE42-9BE6-A42A31522FCE}" type="presParOf" srcId="{AEBD5063-D130-4443-BAF7-319F939D65DA}" destId="{3D0AC6A8-B692-7944-935C-F7FE0DEA98A0}" srcOrd="0" destOrd="0" presId="urn:microsoft.com/office/officeart/2005/8/layout/radial1"/>
    <dgm:cxn modelId="{F5D5131E-B79A-2B43-BC2F-866157C62B6E}" type="presParOf" srcId="{174628A2-E776-874B-BB7F-17C18C75BE86}" destId="{7DF59F2C-95D1-8446-9DC6-28B713C77733}" srcOrd="2" destOrd="0" presId="urn:microsoft.com/office/officeart/2005/8/layout/radial1"/>
    <dgm:cxn modelId="{C4C6775D-BCA4-7141-839C-04ABB3FCC95B}" type="presParOf" srcId="{174628A2-E776-874B-BB7F-17C18C75BE86}" destId="{9D88AAD0-D221-9E41-B798-0D9DD10D88DE}" srcOrd="3" destOrd="0" presId="urn:microsoft.com/office/officeart/2005/8/layout/radial1"/>
    <dgm:cxn modelId="{514EA5D6-74D3-1A4D-9441-2FEE7654E5A5}" type="presParOf" srcId="{9D88AAD0-D221-9E41-B798-0D9DD10D88DE}" destId="{0498C7C2-17AD-6C4E-853A-5416DFC32E4C}" srcOrd="0" destOrd="0" presId="urn:microsoft.com/office/officeart/2005/8/layout/radial1"/>
    <dgm:cxn modelId="{4DFC0FDB-892F-224C-8239-5003FBF172FA}" type="presParOf" srcId="{174628A2-E776-874B-BB7F-17C18C75BE86}" destId="{F28BB7AC-65EA-6E4B-9EC3-13DB8761766A}" srcOrd="4" destOrd="0" presId="urn:microsoft.com/office/officeart/2005/8/layout/radial1"/>
    <dgm:cxn modelId="{B388A093-E164-3F4E-8D1B-4F23631DA7FF}" type="presParOf" srcId="{174628A2-E776-874B-BB7F-17C18C75BE86}" destId="{3708B2AE-FDC0-6B49-9B59-36F2FC85A16B}" srcOrd="5" destOrd="0" presId="urn:microsoft.com/office/officeart/2005/8/layout/radial1"/>
    <dgm:cxn modelId="{1E56773C-0C2B-E248-9C76-0086D1D5A9D0}" type="presParOf" srcId="{3708B2AE-FDC0-6B49-9B59-36F2FC85A16B}" destId="{4525A14E-2A81-3246-8A49-F1A70B9901D0}" srcOrd="0" destOrd="0" presId="urn:microsoft.com/office/officeart/2005/8/layout/radial1"/>
    <dgm:cxn modelId="{82A2C98C-6BD0-9640-B330-1E74D79FC32A}" type="presParOf" srcId="{174628A2-E776-874B-BB7F-17C18C75BE86}" destId="{B181C9E2-D0C3-374C-8F84-60F91118AC4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7E7FC-BF0E-2B47-876A-1018F8C8A37E}">
      <dsp:nvSpPr>
        <dsp:cNvPr id="0" name=""/>
        <dsp:cNvSpPr/>
      </dsp:nvSpPr>
      <dsp:spPr>
        <a:xfrm>
          <a:off x="2472189" y="913466"/>
          <a:ext cx="1799995" cy="1799995"/>
        </a:xfrm>
        <a:prstGeom prst="ellipse">
          <a:avLst/>
        </a:prstGeom>
        <a:noFill/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_tradnl" sz="1800" b="1" i="0" u="none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rPr>
            <a:t>Excelencia en el Servicio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_tradnl" sz="1800" b="1" i="0" u="sng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rPr>
            <a:t>Clientes</a:t>
          </a:r>
        </a:p>
      </dsp:txBody>
      <dsp:txXfrm>
        <a:off x="2735792" y="1177069"/>
        <a:ext cx="1272789" cy="1272789"/>
      </dsp:txXfrm>
    </dsp:sp>
    <dsp:sp modelId="{AEBD5063-D130-4443-BAF7-319F939D65DA}">
      <dsp:nvSpPr>
        <dsp:cNvPr id="0" name=""/>
        <dsp:cNvSpPr/>
      </dsp:nvSpPr>
      <dsp:spPr>
        <a:xfrm rot="16218252">
          <a:off x="3283247" y="805200"/>
          <a:ext cx="188436" cy="28123"/>
        </a:xfrm>
        <a:custGeom>
          <a:avLst/>
          <a:gdLst/>
          <a:ahLst/>
          <a:cxnLst/>
          <a:rect l="0" t="0" r="0" b="0"/>
          <a:pathLst>
            <a:path>
              <a:moveTo>
                <a:pt x="0" y="14061"/>
              </a:moveTo>
              <a:lnTo>
                <a:pt x="343687" y="14061"/>
              </a:lnTo>
            </a:path>
          </a:pathLst>
        </a:custGeom>
        <a:noFill/>
        <a:ln w="12700" cap="flat" cmpd="sng" algn="ctr">
          <a:solidFill>
            <a:srgbClr val="44546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372729" y="823947"/>
        <a:ext cx="0" cy="0"/>
      </dsp:txXfrm>
    </dsp:sp>
    <dsp:sp modelId="{7DF59F2C-95D1-8446-9DC6-28B713C77733}">
      <dsp:nvSpPr>
        <dsp:cNvPr id="0" name=""/>
        <dsp:cNvSpPr/>
      </dsp:nvSpPr>
      <dsp:spPr>
        <a:xfrm>
          <a:off x="2471408" y="329066"/>
          <a:ext cx="1815216" cy="395979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Personas</a:t>
          </a:r>
        </a:p>
      </dsp:txBody>
      <dsp:txXfrm>
        <a:off x="2737240" y="387056"/>
        <a:ext cx="1283552" cy="279999"/>
      </dsp:txXfrm>
    </dsp:sp>
    <dsp:sp modelId="{9D88AAD0-D221-9E41-B798-0D9DD10D88DE}">
      <dsp:nvSpPr>
        <dsp:cNvPr id="0" name=""/>
        <dsp:cNvSpPr/>
      </dsp:nvSpPr>
      <dsp:spPr>
        <a:xfrm rot="976968">
          <a:off x="4226820" y="2116501"/>
          <a:ext cx="461943" cy="28123"/>
        </a:xfrm>
        <a:custGeom>
          <a:avLst/>
          <a:gdLst/>
          <a:ahLst/>
          <a:cxnLst/>
          <a:rect l="0" t="0" r="0" b="0"/>
          <a:pathLst>
            <a:path>
              <a:moveTo>
                <a:pt x="0" y="14061"/>
              </a:moveTo>
              <a:lnTo>
                <a:pt x="330868" y="14061"/>
              </a:lnTo>
            </a:path>
          </a:pathLst>
        </a:custGeom>
        <a:noFill/>
        <a:ln w="12700" cap="flat" cmpd="sng" algn="ctr">
          <a:solidFill>
            <a:srgbClr val="44546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449944" y="2116240"/>
        <a:ext cx="0" cy="0"/>
      </dsp:txXfrm>
    </dsp:sp>
    <dsp:sp modelId="{F28BB7AC-65EA-6E4B-9EC3-13DB8761766A}">
      <dsp:nvSpPr>
        <dsp:cNvPr id="0" name=""/>
        <dsp:cNvSpPr/>
      </dsp:nvSpPr>
      <dsp:spPr>
        <a:xfrm>
          <a:off x="4610299" y="1867118"/>
          <a:ext cx="1645492" cy="10966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Tecnología</a:t>
          </a:r>
        </a:p>
      </dsp:txBody>
      <dsp:txXfrm>
        <a:off x="4851276" y="2027714"/>
        <a:ext cx="1163538" cy="775429"/>
      </dsp:txXfrm>
    </dsp:sp>
    <dsp:sp modelId="{3708B2AE-FDC0-6B49-9B59-36F2FC85A16B}">
      <dsp:nvSpPr>
        <dsp:cNvPr id="0" name=""/>
        <dsp:cNvSpPr/>
      </dsp:nvSpPr>
      <dsp:spPr>
        <a:xfrm rot="9802368">
          <a:off x="1486119" y="2206520"/>
          <a:ext cx="1045560" cy="28123"/>
        </a:xfrm>
        <a:custGeom>
          <a:avLst/>
          <a:gdLst/>
          <a:ahLst/>
          <a:cxnLst/>
          <a:rect l="0" t="0" r="0" b="0"/>
          <a:pathLst>
            <a:path>
              <a:moveTo>
                <a:pt x="0" y="14061"/>
              </a:moveTo>
              <a:lnTo>
                <a:pt x="330868" y="14061"/>
              </a:lnTo>
            </a:path>
          </a:pathLst>
        </a:custGeom>
        <a:noFill/>
        <a:ln w="12700" cap="flat" cmpd="sng" algn="ctr">
          <a:solidFill>
            <a:srgbClr val="44546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041425" y="2238149"/>
        <a:ext cx="0" cy="0"/>
      </dsp:txXfrm>
    </dsp:sp>
    <dsp:sp modelId="{B181C9E2-D0C3-374C-8F84-60F91118AC46}">
      <dsp:nvSpPr>
        <dsp:cNvPr id="0" name=""/>
        <dsp:cNvSpPr/>
      </dsp:nvSpPr>
      <dsp:spPr>
        <a:xfrm>
          <a:off x="434283" y="1978757"/>
          <a:ext cx="1096621" cy="10966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Procesos</a:t>
          </a:r>
        </a:p>
      </dsp:txBody>
      <dsp:txXfrm>
        <a:off x="594879" y="2139353"/>
        <a:ext cx="775429" cy="775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Estoy muy contento de la oportunidad de estar el día de hoy con ustedes, espero poder transmitirles información relevante y útil sobre la gestion de siniestros y como lo Digital puede ayudarnos a seguir diferenciando del mercado en servicio</a:t>
            </a:r>
          </a:p>
          <a:p>
            <a:endParaRPr lang="es-MX" dirty="0"/>
          </a:p>
          <a:p>
            <a:r>
              <a:rPr lang="es-MX" dirty="0"/>
              <a:t>Iniciare hablando del entorno general , para finalizar hablando de que estamos haciendo en Q y cuales son algunas iniciativas que ayudaran al proceso de siniestros</a:t>
            </a:r>
          </a:p>
        </p:txBody>
      </p:sp>
    </p:spTree>
    <p:extLst>
      <p:ext uri="{BB962C8B-B14F-4D97-AF65-F5344CB8AC3E}">
        <p14:creationId xmlns:p14="http://schemas.microsoft.com/office/powerpoint/2010/main" val="371697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886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05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195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7323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479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8729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9587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Las aseguradoras siempre están tratando de mejorar sus procesos existentes lo cual es bueno,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PERO NO DEBE SER EL UNICO FOCO, es VITAL sentarse a VISUALIZAR / re IMAGINAR como el mundo de los seguros se vera en la siguiente década 2030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Una manera de empezar es preguntarse como podríamos </a:t>
            </a:r>
            <a:r>
              <a:rPr kumimoji="0" lang="es-MX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simplify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en 75% el ciclo de mis siniestros,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Como reducir en 50% el costos de los reparos o servicios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Las PERSONAS no piensan de esta forma, normalmente nos enfocamos en mejorar incrementales de 1, 5% , en LUGAR DE COLOCAR OBJETIVOS AUDACES, que requiera que TENGAMOS QUE PESNAR EN UNA FORMA TOTALMENTE DIFERENTE HACERCA DEL PROBLEMA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No dejemos a los DIFERENTES PROVEEDORES DE TECNOLOGIA, DICTAR DONDE NECESITAMOS IR, SINO NOSOTROS DEFINAMOS PROACTIVAMENTE DONDE QUEREMOS ESTAR PARA MODLDERA LA INDUSTRIA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296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5092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238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1513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208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587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363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356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151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0" dirty="0"/>
          </a:p>
        </p:txBody>
      </p:sp>
    </p:spTree>
    <p:extLst>
      <p:ext uri="{BB962C8B-B14F-4D97-AF65-F5344CB8AC3E}">
        <p14:creationId xmlns:p14="http://schemas.microsoft.com/office/powerpoint/2010/main" val="419697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359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359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6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80392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8968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9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518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6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1630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63420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4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4" y="2180036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21396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56" indent="-333367">
              <a:spcBef>
                <a:spcPts val="600"/>
              </a:spcBef>
              <a:defRPr sz="2800"/>
            </a:lvl2pPr>
            <a:lvl3pPr marL="1234409" indent="-320031">
              <a:spcBef>
                <a:spcPts val="600"/>
              </a:spcBef>
              <a:defRPr sz="2800"/>
            </a:lvl3pPr>
            <a:lvl4pPr marL="1727157" indent="-355591">
              <a:spcBef>
                <a:spcPts val="600"/>
              </a:spcBef>
              <a:defRPr sz="2800"/>
            </a:lvl4pPr>
            <a:lvl5pPr marL="2184346" indent="-35559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275766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6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75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73155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33305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280046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1" y="1076327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4426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09218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90" y="3600451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90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90" y="4025504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6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68734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89751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9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5217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4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4" y="2180036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6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9915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56" indent="-333367">
              <a:spcBef>
                <a:spcPts val="600"/>
              </a:spcBef>
              <a:defRPr sz="2800"/>
            </a:lvl2pPr>
            <a:lvl3pPr marL="1234409" indent="-320031">
              <a:spcBef>
                <a:spcPts val="600"/>
              </a:spcBef>
              <a:defRPr sz="2800"/>
            </a:lvl3pPr>
            <a:lvl4pPr marL="1727157" indent="-355591">
              <a:spcBef>
                <a:spcPts val="600"/>
              </a:spcBef>
              <a:defRPr sz="2800"/>
            </a:lvl4pPr>
            <a:lvl5pPr marL="2184346" indent="-35559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9160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6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75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30297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0873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7552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1" y="1076327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9331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90" y="3600451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90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90" y="4025504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6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8567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5" y="4765686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3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892" marR="0" indent="-342892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52" marR="0" indent="-32656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169" marR="0" indent="-30479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17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05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694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882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070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259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8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6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2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2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5" y="4765686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10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892" marR="0" indent="-342892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52" marR="0" indent="-32656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169" marR="0" indent="-30479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17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05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694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882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070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259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8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6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2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2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18" Type="http://schemas.openxmlformats.org/officeDocument/2006/relationships/image" Target="../media/image3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jpeg"/><Relationship Id="rId12" Type="http://schemas.openxmlformats.org/officeDocument/2006/relationships/image" Target="../media/image31.emf"/><Relationship Id="rId17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jpeg"/><Relationship Id="rId10" Type="http://schemas.openxmlformats.org/officeDocument/2006/relationships/image" Target="../media/image29.emf"/><Relationship Id="rId19" Type="http://schemas.openxmlformats.org/officeDocument/2006/relationships/image" Target="../media/image38.jpeg"/><Relationship Id="rId4" Type="http://schemas.openxmlformats.org/officeDocument/2006/relationships/image" Target="../media/image1.jpg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42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43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44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45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1.jp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png"/><Relationship Id="rId5" Type="http://schemas.openxmlformats.org/officeDocument/2006/relationships/diagramData" Target="../diagrams/data1.xml"/><Relationship Id="rId10" Type="http://schemas.openxmlformats.org/officeDocument/2006/relationships/image" Target="../media/image19.png"/><Relationship Id="rId4" Type="http://schemas.openxmlformats.org/officeDocument/2006/relationships/image" Target="../media/image1.jp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0552D5-0A09-594A-8C27-13CBCAD06EBA}"/>
              </a:ext>
            </a:extLst>
          </p:cNvPr>
          <p:cNvSpPr txBox="1">
            <a:spLocks/>
          </p:cNvSpPr>
          <p:nvPr/>
        </p:nvSpPr>
        <p:spPr>
          <a:xfrm>
            <a:off x="369451" y="2848386"/>
            <a:ext cx="8344861" cy="38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lnSpc>
                <a:spcPts val="1680"/>
              </a:lnSpc>
            </a:pPr>
            <a:r>
              <a:rPr lang="es-ES_tradnl" sz="28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Entorno, futuro y planes – gestion de siniestros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52E525-D49D-6040-A8C7-8B8DCB75F021}"/>
              </a:ext>
            </a:extLst>
          </p:cNvPr>
          <p:cNvSpPr txBox="1">
            <a:spLocks/>
          </p:cNvSpPr>
          <p:nvPr/>
        </p:nvSpPr>
        <p:spPr>
          <a:xfrm>
            <a:off x="3029885" y="3359846"/>
            <a:ext cx="3084229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Gill Sans Light" panose="020B0302020104020203" pitchFamily="34" charset="-79"/>
              </a:rPr>
              <a:t>Dirección de Sistemas de Información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C06C69D-DBD5-4718-A651-DB4E49ACC57D}"/>
              </a:ext>
            </a:extLst>
          </p:cNvPr>
          <p:cNvSpPr/>
          <p:nvPr/>
        </p:nvSpPr>
        <p:spPr>
          <a:xfrm>
            <a:off x="1403350" y="2068635"/>
            <a:ext cx="720000" cy="307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38%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ED8565E-A547-437C-B566-6E76374CD3C9}"/>
              </a:ext>
            </a:extLst>
          </p:cNvPr>
          <p:cNvSpPr/>
          <p:nvPr/>
        </p:nvSpPr>
        <p:spPr>
          <a:xfrm>
            <a:off x="2431302" y="2073475"/>
            <a:ext cx="720000" cy="2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98B7BD-1099-4BF2-A4C5-5B7DD79603F1}"/>
              </a:ext>
            </a:extLst>
          </p:cNvPr>
          <p:cNvSpPr/>
          <p:nvPr/>
        </p:nvSpPr>
        <p:spPr>
          <a:xfrm>
            <a:off x="3436202" y="1945690"/>
            <a:ext cx="720000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31%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27A34C5-5B39-4574-9340-CD27FB9FA3AF}"/>
              </a:ext>
            </a:extLst>
          </p:cNvPr>
          <p:cNvSpPr/>
          <p:nvPr/>
        </p:nvSpPr>
        <p:spPr>
          <a:xfrm>
            <a:off x="4427068" y="1999478"/>
            <a:ext cx="720000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38%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7C16738-ADB9-48E6-AA18-85DB232B48B4}"/>
              </a:ext>
            </a:extLst>
          </p:cNvPr>
          <p:cNvSpPr/>
          <p:nvPr/>
        </p:nvSpPr>
        <p:spPr>
          <a:xfrm>
            <a:off x="5419268" y="2019203"/>
            <a:ext cx="720000" cy="237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8%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23962F-129D-42BA-A399-14673F9AB6B0}"/>
              </a:ext>
            </a:extLst>
          </p:cNvPr>
          <p:cNvSpPr/>
          <p:nvPr/>
        </p:nvSpPr>
        <p:spPr>
          <a:xfrm>
            <a:off x="7370888" y="2166105"/>
            <a:ext cx="750455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46%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268226" y="180608"/>
            <a:ext cx="747882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Entorno Tecnología - inversiones en casos específicos, pero no </a:t>
            </a:r>
            <a:r>
              <a:rPr kumimoji="0" lang="es-MX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re-imaginando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la jornada de gestión de siniestros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57F165-766E-4894-B781-D8967ED68A7C}"/>
              </a:ext>
            </a:extLst>
          </p:cNvPr>
          <p:cNvSpPr/>
          <p:nvPr/>
        </p:nvSpPr>
        <p:spPr>
          <a:xfrm>
            <a:off x="1403350" y="2360607"/>
            <a:ext cx="720000" cy="324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31%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BA7688E-CB05-461B-9098-DCF2FA568570}"/>
              </a:ext>
            </a:extLst>
          </p:cNvPr>
          <p:cNvSpPr/>
          <p:nvPr/>
        </p:nvSpPr>
        <p:spPr>
          <a:xfrm>
            <a:off x="2431302" y="2268399"/>
            <a:ext cx="720000" cy="432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4F47D14-0CE7-492C-B339-9B1F7C8B2DC5}"/>
              </a:ext>
            </a:extLst>
          </p:cNvPr>
          <p:cNvSpPr/>
          <p:nvPr/>
        </p:nvSpPr>
        <p:spPr>
          <a:xfrm>
            <a:off x="4427068" y="2329871"/>
            <a:ext cx="720000" cy="360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46%</a:t>
            </a:r>
            <a:endParaRPr lang="es-MX" sz="1800" b="1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790247-C1B0-4908-B8E3-D995C7C322AA}"/>
              </a:ext>
            </a:extLst>
          </p:cNvPr>
          <p:cNvSpPr/>
          <p:nvPr/>
        </p:nvSpPr>
        <p:spPr>
          <a:xfrm>
            <a:off x="5419268" y="2222295"/>
            <a:ext cx="720000" cy="468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A97DC94-FE05-4AF5-BAB8-2F83AA425F81}"/>
              </a:ext>
            </a:extLst>
          </p:cNvPr>
          <p:cNvSpPr/>
          <p:nvPr/>
        </p:nvSpPr>
        <p:spPr>
          <a:xfrm>
            <a:off x="7370888" y="2529656"/>
            <a:ext cx="750455" cy="180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5C35F69-DF10-4466-8389-FED7CCF58003}"/>
              </a:ext>
            </a:extLst>
          </p:cNvPr>
          <p:cNvSpPr/>
          <p:nvPr/>
        </p:nvSpPr>
        <p:spPr>
          <a:xfrm>
            <a:off x="1403350" y="1774980"/>
            <a:ext cx="720000" cy="307775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31%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86FFF61-078F-45F9-8970-0C47DB104F55}"/>
              </a:ext>
            </a:extLst>
          </p:cNvPr>
          <p:cNvSpPr/>
          <p:nvPr/>
        </p:nvSpPr>
        <p:spPr>
          <a:xfrm>
            <a:off x="2431302" y="1777611"/>
            <a:ext cx="720000" cy="307775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31%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23A3EF4-9CDB-464E-91F2-A7801324F575}"/>
              </a:ext>
            </a:extLst>
          </p:cNvPr>
          <p:cNvSpPr/>
          <p:nvPr/>
        </p:nvSpPr>
        <p:spPr>
          <a:xfrm>
            <a:off x="3436202" y="1797820"/>
            <a:ext cx="720000" cy="144000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0</a:t>
            </a: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C080391-990D-464E-BC11-619B2B0187C7}"/>
              </a:ext>
            </a:extLst>
          </p:cNvPr>
          <p:cNvSpPr/>
          <p:nvPr/>
        </p:nvSpPr>
        <p:spPr>
          <a:xfrm>
            <a:off x="4427068" y="1790348"/>
            <a:ext cx="720000" cy="216000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15%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80668CE-23D8-4DB1-860A-FFCB0E630FCD}"/>
              </a:ext>
            </a:extLst>
          </p:cNvPr>
          <p:cNvSpPr/>
          <p:nvPr/>
        </p:nvSpPr>
        <p:spPr>
          <a:xfrm>
            <a:off x="7370888" y="1795610"/>
            <a:ext cx="750455" cy="360000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46%</a:t>
            </a:r>
          </a:p>
        </p:txBody>
      </p:sp>
      <p:sp>
        <p:nvSpPr>
          <p:cNvPr id="49" name="Elipse 4">
            <a:extLst>
              <a:ext uri="{FF2B5EF4-FFF2-40B4-BE49-F238E27FC236}">
                <a16:creationId xmlns:a16="http://schemas.microsoft.com/office/drawing/2014/main" id="{3624D89C-4923-4A3B-B2B5-F6FF3BAE6200}"/>
              </a:ext>
            </a:extLst>
          </p:cNvPr>
          <p:cNvSpPr txBox="1"/>
          <p:nvPr/>
        </p:nvSpPr>
        <p:spPr>
          <a:xfrm>
            <a:off x="70387" y="1800235"/>
            <a:ext cx="884099" cy="4497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05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Digital y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kumimoji="0" lang="es-ES_tradnl" sz="1050" b="1" i="0" strike="noStrike" kern="1200" cap="none" spc="0" normalizeH="0" baseline="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automatización</a:t>
            </a:r>
          </a:p>
        </p:txBody>
      </p:sp>
      <p:sp>
        <p:nvSpPr>
          <p:cNvPr id="50" name="Elipse 4">
            <a:extLst>
              <a:ext uri="{FF2B5EF4-FFF2-40B4-BE49-F238E27FC236}">
                <a16:creationId xmlns:a16="http://schemas.microsoft.com/office/drawing/2014/main" id="{01FEAAA1-C2D3-47FB-B0A9-AE763F8CAE45}"/>
              </a:ext>
            </a:extLst>
          </p:cNvPr>
          <p:cNvSpPr txBox="1"/>
          <p:nvPr/>
        </p:nvSpPr>
        <p:spPr>
          <a:xfrm>
            <a:off x="83384" y="2908283"/>
            <a:ext cx="884098" cy="4497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05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A</a:t>
            </a:r>
            <a:r>
              <a:rPr kumimoji="0" lang="es-ES_tradnl" sz="1050" b="1" i="0" strike="noStrike" kern="1200" cap="none" spc="0" normalizeH="0" baseline="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nalítica e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05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IA</a:t>
            </a:r>
            <a:endParaRPr kumimoji="0" lang="es-ES_tradnl" sz="1050" b="1" i="0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39FA332-49C1-4660-9A93-D467276606A6}"/>
              </a:ext>
            </a:extLst>
          </p:cNvPr>
          <p:cNvSpPr/>
          <p:nvPr/>
        </p:nvSpPr>
        <p:spPr>
          <a:xfrm>
            <a:off x="1403350" y="3365219"/>
            <a:ext cx="720000" cy="3077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33257FF-DFBD-4725-B1FB-3D2BDFB98631}"/>
              </a:ext>
            </a:extLst>
          </p:cNvPr>
          <p:cNvSpPr/>
          <p:nvPr/>
        </p:nvSpPr>
        <p:spPr>
          <a:xfrm>
            <a:off x="2423618" y="3283546"/>
            <a:ext cx="720000" cy="409649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BC3264C-5654-4043-B601-E841CFA161ED}"/>
              </a:ext>
            </a:extLst>
          </p:cNvPr>
          <p:cNvSpPr/>
          <p:nvPr/>
        </p:nvSpPr>
        <p:spPr>
          <a:xfrm>
            <a:off x="4427068" y="3332902"/>
            <a:ext cx="720000" cy="372408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46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1B56147-C37A-43FB-B785-AAA34F694008}"/>
              </a:ext>
            </a:extLst>
          </p:cNvPr>
          <p:cNvSpPr/>
          <p:nvPr/>
        </p:nvSpPr>
        <p:spPr>
          <a:xfrm>
            <a:off x="5419268" y="3255379"/>
            <a:ext cx="720000" cy="450614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77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6CD54079-AF5C-48A0-A7C3-DE03975722F2}"/>
              </a:ext>
            </a:extLst>
          </p:cNvPr>
          <p:cNvSpPr/>
          <p:nvPr/>
        </p:nvSpPr>
        <p:spPr>
          <a:xfrm>
            <a:off x="6414136" y="3411324"/>
            <a:ext cx="720000" cy="3077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31%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4BED4F2-E150-4B7B-B9BD-9464C7737294}"/>
              </a:ext>
            </a:extLst>
          </p:cNvPr>
          <p:cNvSpPr/>
          <p:nvPr/>
        </p:nvSpPr>
        <p:spPr>
          <a:xfrm>
            <a:off x="1403350" y="3070825"/>
            <a:ext cx="720000" cy="307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38%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836AEDB-F8FB-4E07-8C12-EFCF8C6F3546}"/>
              </a:ext>
            </a:extLst>
          </p:cNvPr>
          <p:cNvSpPr/>
          <p:nvPr/>
        </p:nvSpPr>
        <p:spPr>
          <a:xfrm>
            <a:off x="2431302" y="3083056"/>
            <a:ext cx="720000" cy="191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0%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39A13A0-8767-4E42-A97C-E35426DFED80}"/>
              </a:ext>
            </a:extLst>
          </p:cNvPr>
          <p:cNvSpPr/>
          <p:nvPr/>
        </p:nvSpPr>
        <p:spPr>
          <a:xfrm>
            <a:off x="3436202" y="2963249"/>
            <a:ext cx="720000" cy="307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31%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45D3B265-DF21-4BF9-80B7-C84CF9189627}"/>
              </a:ext>
            </a:extLst>
          </p:cNvPr>
          <p:cNvSpPr/>
          <p:nvPr/>
        </p:nvSpPr>
        <p:spPr>
          <a:xfrm>
            <a:off x="4427068" y="3017037"/>
            <a:ext cx="720000" cy="307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31%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1191B166-4D4A-44C2-BB39-D7A21E3B6BDC}"/>
              </a:ext>
            </a:extLst>
          </p:cNvPr>
          <p:cNvSpPr/>
          <p:nvPr/>
        </p:nvSpPr>
        <p:spPr>
          <a:xfrm>
            <a:off x="5419268" y="3009354"/>
            <a:ext cx="720000" cy="307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366FBA5-954E-47CC-B4B1-D880040C54C5}"/>
              </a:ext>
            </a:extLst>
          </p:cNvPr>
          <p:cNvSpPr/>
          <p:nvPr/>
        </p:nvSpPr>
        <p:spPr>
          <a:xfrm>
            <a:off x="6414136" y="3019888"/>
            <a:ext cx="720000" cy="409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54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F42820F8-C29C-4EC1-9DF7-1703ED899563}"/>
              </a:ext>
            </a:extLst>
          </p:cNvPr>
          <p:cNvSpPr/>
          <p:nvPr/>
        </p:nvSpPr>
        <p:spPr>
          <a:xfrm>
            <a:off x="1403350" y="2771907"/>
            <a:ext cx="720000" cy="307775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38%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50A2FE2-08BC-40FB-B4BF-C27D7E38F1DF}"/>
              </a:ext>
            </a:extLst>
          </p:cNvPr>
          <p:cNvSpPr/>
          <p:nvPr/>
        </p:nvSpPr>
        <p:spPr>
          <a:xfrm>
            <a:off x="2431302" y="2771907"/>
            <a:ext cx="720000" cy="307775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38%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4CB1A01-9D14-4C7E-AC66-5CF120556F6D}"/>
              </a:ext>
            </a:extLst>
          </p:cNvPr>
          <p:cNvSpPr/>
          <p:nvPr/>
        </p:nvSpPr>
        <p:spPr>
          <a:xfrm>
            <a:off x="3436202" y="2751531"/>
            <a:ext cx="720000" cy="210214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0%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8D3A0219-D9A1-4670-9CD0-13ED8DE20BE6}"/>
              </a:ext>
            </a:extLst>
          </p:cNvPr>
          <p:cNvSpPr/>
          <p:nvPr/>
        </p:nvSpPr>
        <p:spPr>
          <a:xfrm>
            <a:off x="4427068" y="2767879"/>
            <a:ext cx="720000" cy="254359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5FD1E242-A472-4994-BDCF-36139D62EB7C}"/>
              </a:ext>
            </a:extLst>
          </p:cNvPr>
          <p:cNvSpPr/>
          <p:nvPr/>
        </p:nvSpPr>
        <p:spPr>
          <a:xfrm>
            <a:off x="5419268" y="2771757"/>
            <a:ext cx="720000" cy="231235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3663F417-8CD4-4368-92AE-29BED07ACC6E}"/>
              </a:ext>
            </a:extLst>
          </p:cNvPr>
          <p:cNvSpPr/>
          <p:nvPr/>
        </p:nvSpPr>
        <p:spPr>
          <a:xfrm>
            <a:off x="6414136" y="2787125"/>
            <a:ext cx="720000" cy="231235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64EAEBA3-4CE5-43F3-9CBE-F20ED508488D}"/>
              </a:ext>
            </a:extLst>
          </p:cNvPr>
          <p:cNvSpPr/>
          <p:nvPr/>
        </p:nvSpPr>
        <p:spPr>
          <a:xfrm>
            <a:off x="3436626" y="2274803"/>
            <a:ext cx="720000" cy="432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457B5DA-30A8-4D28-8EDB-9ABB4974F66E}"/>
              </a:ext>
            </a:extLst>
          </p:cNvPr>
          <p:cNvSpPr/>
          <p:nvPr/>
        </p:nvSpPr>
        <p:spPr>
          <a:xfrm>
            <a:off x="5424284" y="1800235"/>
            <a:ext cx="720000" cy="216000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15%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E2C6AF84-45BA-4D30-B41C-7721D1024614}"/>
              </a:ext>
            </a:extLst>
          </p:cNvPr>
          <p:cNvSpPr/>
          <p:nvPr/>
        </p:nvSpPr>
        <p:spPr>
          <a:xfrm>
            <a:off x="6415944" y="2005882"/>
            <a:ext cx="720000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38%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91C81CA4-CD31-43C5-983B-94A5F361E6DC}"/>
              </a:ext>
            </a:extLst>
          </p:cNvPr>
          <p:cNvSpPr/>
          <p:nvPr/>
        </p:nvSpPr>
        <p:spPr>
          <a:xfrm>
            <a:off x="6415944" y="2336275"/>
            <a:ext cx="720000" cy="360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46%</a:t>
            </a:r>
            <a:endParaRPr lang="es-MX" sz="1800" b="1" dirty="0">
              <a:solidFill>
                <a:schemeClr val="bg1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63CAED4-1AF7-4EA2-88DF-F2DC03A97F57}"/>
              </a:ext>
            </a:extLst>
          </p:cNvPr>
          <p:cNvSpPr/>
          <p:nvPr/>
        </p:nvSpPr>
        <p:spPr>
          <a:xfrm>
            <a:off x="6415944" y="1796752"/>
            <a:ext cx="720000" cy="216000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15%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39D6A789-88F3-4AFA-B222-64469514A9C6}"/>
              </a:ext>
            </a:extLst>
          </p:cNvPr>
          <p:cNvSpPr/>
          <p:nvPr/>
        </p:nvSpPr>
        <p:spPr>
          <a:xfrm>
            <a:off x="3428518" y="3289458"/>
            <a:ext cx="720000" cy="409649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2B1E7BCF-241F-4BFA-B08F-20F2298FE9E0}"/>
              </a:ext>
            </a:extLst>
          </p:cNvPr>
          <p:cNvSpPr/>
          <p:nvPr/>
        </p:nvSpPr>
        <p:spPr>
          <a:xfrm>
            <a:off x="7400578" y="3384291"/>
            <a:ext cx="720000" cy="3077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8A0E968B-6FA8-41AC-A7F0-08E1DBCF4241}"/>
              </a:ext>
            </a:extLst>
          </p:cNvPr>
          <p:cNvSpPr/>
          <p:nvPr/>
        </p:nvSpPr>
        <p:spPr>
          <a:xfrm>
            <a:off x="7400578" y="3089897"/>
            <a:ext cx="720000" cy="307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38%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2EEC3B6D-A6D2-4661-B983-D4842F0C88D1}"/>
              </a:ext>
            </a:extLst>
          </p:cNvPr>
          <p:cNvSpPr/>
          <p:nvPr/>
        </p:nvSpPr>
        <p:spPr>
          <a:xfrm>
            <a:off x="7400578" y="2790979"/>
            <a:ext cx="720000" cy="307775"/>
          </a:xfrm>
          <a:prstGeom prst="rect">
            <a:avLst/>
          </a:prstGeom>
          <a:solidFill>
            <a:srgbClr val="39ADB5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38%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A013547-00FD-4BF1-9A5D-C525DE851946}"/>
              </a:ext>
            </a:extLst>
          </p:cNvPr>
          <p:cNvSpPr/>
          <p:nvPr/>
        </p:nvSpPr>
        <p:spPr>
          <a:xfrm>
            <a:off x="6260277" y="1417243"/>
            <a:ext cx="2092267" cy="3077534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E311D22F-54F8-4F1A-92F1-6BDC56116ED8}"/>
              </a:ext>
            </a:extLst>
          </p:cNvPr>
          <p:cNvSpPr/>
          <p:nvPr/>
        </p:nvSpPr>
        <p:spPr>
          <a:xfrm>
            <a:off x="4278161" y="1423386"/>
            <a:ext cx="976058" cy="3077534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D65A089B-B2E2-410E-9E69-501D667A457B}"/>
              </a:ext>
            </a:extLst>
          </p:cNvPr>
          <p:cNvSpPr/>
          <p:nvPr/>
        </p:nvSpPr>
        <p:spPr>
          <a:xfrm>
            <a:off x="1038025" y="1423647"/>
            <a:ext cx="1311444" cy="3077534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CFE01557-1E2E-4BA4-A7CE-EB53106C4DB8}"/>
              </a:ext>
            </a:extLst>
          </p:cNvPr>
          <p:cNvSpPr txBox="1"/>
          <p:nvPr/>
        </p:nvSpPr>
        <p:spPr>
          <a:xfrm>
            <a:off x="7173863" y="4927103"/>
            <a:ext cx="136832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/>
            </a:lvl1pPr>
          </a:lstStyle>
          <a:p>
            <a:r>
              <a:rPr lang="es-MX" dirty="0"/>
              <a:t>Fuente : McKinsey &amp; Company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4CE0FB-3B11-495C-9271-E405D39BE993}"/>
              </a:ext>
            </a:extLst>
          </p:cNvPr>
          <p:cNvSpPr txBox="1"/>
          <p:nvPr/>
        </p:nvSpPr>
        <p:spPr>
          <a:xfrm>
            <a:off x="1100725" y="3729588"/>
            <a:ext cx="117275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Segmentación de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/>
              <a:t>reclamos </a:t>
            </a:r>
            <a:r>
              <a:rPr lang="es-MX" sz="1200" dirty="0" err="1"/>
              <a:t>triaje</a:t>
            </a:r>
            <a:r>
              <a:rPr lang="es-MX" sz="1200" dirty="0"/>
              <a:t> 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asignación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BF88730-F4B4-4618-A894-A4BF36821A2B}"/>
              </a:ext>
            </a:extLst>
          </p:cNvPr>
          <p:cNvSpPr txBox="1"/>
          <p:nvPr/>
        </p:nvSpPr>
        <p:spPr>
          <a:xfrm>
            <a:off x="2301091" y="3728835"/>
            <a:ext cx="93234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Cobertura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9435BEE4-D02C-4BED-A67E-83B0363DFD61}"/>
              </a:ext>
            </a:extLst>
          </p:cNvPr>
          <p:cNvSpPr txBox="1"/>
          <p:nvPr/>
        </p:nvSpPr>
        <p:spPr>
          <a:xfrm>
            <a:off x="3203248" y="3728026"/>
            <a:ext cx="10204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/>
              <a:t>Determinación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/>
              <a:t>d</a:t>
            </a: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 pasivos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AE144D01-3BE8-4F69-8FFF-9A3315FB2137}"/>
              </a:ext>
            </a:extLst>
          </p:cNvPr>
          <p:cNvSpPr txBox="1"/>
          <p:nvPr/>
        </p:nvSpPr>
        <p:spPr>
          <a:xfrm>
            <a:off x="4271551" y="3728026"/>
            <a:ext cx="96027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Evaluación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/>
              <a:t>  de daños</a:t>
            </a:r>
            <a:endParaRPr kumimoji="0" lang="es-MX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3A103A89-E2FE-4515-835C-090C32790C35}"/>
              </a:ext>
            </a:extLst>
          </p:cNvPr>
          <p:cNvSpPr txBox="1"/>
          <p:nvPr/>
        </p:nvSpPr>
        <p:spPr>
          <a:xfrm>
            <a:off x="5347815" y="3728026"/>
            <a:ext cx="8900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Resolución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AC5ADCAD-F14F-46EF-9A13-5DB50DEC53B6}"/>
              </a:ext>
            </a:extLst>
          </p:cNvPr>
          <p:cNvSpPr txBox="1"/>
          <p:nvPr/>
        </p:nvSpPr>
        <p:spPr>
          <a:xfrm>
            <a:off x="6352682" y="3735030"/>
            <a:ext cx="8302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Pagos 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182B4312-55F5-4BCD-9B76-816A5CAD2386}"/>
              </a:ext>
            </a:extLst>
          </p:cNvPr>
          <p:cNvSpPr txBox="1"/>
          <p:nvPr/>
        </p:nvSpPr>
        <p:spPr>
          <a:xfrm>
            <a:off x="7369697" y="3728026"/>
            <a:ext cx="8302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Fraudes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3EE11D1A-7F92-408E-B63E-0BD3154971D3}"/>
              </a:ext>
            </a:extLst>
          </p:cNvPr>
          <p:cNvSpPr txBox="1"/>
          <p:nvPr/>
        </p:nvSpPr>
        <p:spPr>
          <a:xfrm>
            <a:off x="4633203" y="1037345"/>
            <a:ext cx="36804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Bajo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5F4B0D2D-4AF2-40DE-94A8-54DA71D12F32}"/>
              </a:ext>
            </a:extLst>
          </p:cNvPr>
          <p:cNvSpPr txBox="1"/>
          <p:nvPr/>
        </p:nvSpPr>
        <p:spPr>
          <a:xfrm>
            <a:off x="5692319" y="1051246"/>
            <a:ext cx="75116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Moderado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03CA8301-8627-44C6-BD85-AAE8BCFC7652}"/>
              </a:ext>
            </a:extLst>
          </p:cNvPr>
          <p:cNvSpPr txBox="1"/>
          <p:nvPr/>
        </p:nvSpPr>
        <p:spPr>
          <a:xfrm>
            <a:off x="6951920" y="1042816"/>
            <a:ext cx="35041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Alto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237C9921-01A3-43B2-B3DC-F6647C157845}"/>
              </a:ext>
            </a:extLst>
          </p:cNvPr>
          <p:cNvSpPr/>
          <p:nvPr/>
        </p:nvSpPr>
        <p:spPr>
          <a:xfrm>
            <a:off x="5198287" y="1127313"/>
            <a:ext cx="189598" cy="130526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D763ECA2-FB10-47E3-A42B-6F1F5CA1EB31}"/>
              </a:ext>
            </a:extLst>
          </p:cNvPr>
          <p:cNvSpPr/>
          <p:nvPr/>
        </p:nvSpPr>
        <p:spPr>
          <a:xfrm>
            <a:off x="6567446" y="1117083"/>
            <a:ext cx="189598" cy="1305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E6446C50-BDC7-40B0-AC40-273BB09C741C}"/>
              </a:ext>
            </a:extLst>
          </p:cNvPr>
          <p:cNvSpPr/>
          <p:nvPr/>
        </p:nvSpPr>
        <p:spPr>
          <a:xfrm>
            <a:off x="7488883" y="1125428"/>
            <a:ext cx="189598" cy="130526"/>
          </a:xfrm>
          <a:prstGeom prst="rect">
            <a:avLst/>
          </a:prstGeom>
          <a:solidFill>
            <a:srgbClr val="18869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DA6C275-C5AA-4CF0-8987-DA28ACCD4030}"/>
              </a:ext>
            </a:extLst>
          </p:cNvPr>
          <p:cNvSpPr/>
          <p:nvPr/>
        </p:nvSpPr>
        <p:spPr>
          <a:xfrm>
            <a:off x="4053719" y="1111509"/>
            <a:ext cx="189598" cy="130526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9E9F99CF-BBB4-409B-AD7C-85C1CC47214B}"/>
              </a:ext>
            </a:extLst>
          </p:cNvPr>
          <p:cNvSpPr txBox="1"/>
          <p:nvPr/>
        </p:nvSpPr>
        <p:spPr>
          <a:xfrm>
            <a:off x="2989186" y="1042243"/>
            <a:ext cx="90184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Casos de uso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194707C9-9FE5-5C1E-6B4F-5C17B884AEEE}"/>
              </a:ext>
            </a:extLst>
          </p:cNvPr>
          <p:cNvSpPr txBox="1">
            <a:spLocks/>
          </p:cNvSpPr>
          <p:nvPr/>
        </p:nvSpPr>
        <p:spPr>
          <a:xfrm>
            <a:off x="1986896" y="468523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1F1D16F8-642E-C2F2-7618-9A5149ECECAD}"/>
              </a:ext>
            </a:extLst>
          </p:cNvPr>
          <p:cNvSpPr txBox="1">
            <a:spLocks/>
          </p:cNvSpPr>
          <p:nvPr/>
        </p:nvSpPr>
        <p:spPr>
          <a:xfrm>
            <a:off x="1965633" y="485004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106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242445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Tecnología 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5360045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Insurtechs</a:t>
            </a:r>
            <a:endParaRPr lang="es-ES_tradnl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BFB90F-9E76-4594-A1D9-100EDE9EF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726" y="903074"/>
            <a:ext cx="5904547" cy="35879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32C7B66-9463-20B6-BB1A-BFF750B0103B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05653C-47DC-57EB-31AA-0B2ED56E34B1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5786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754544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Tecnología – Autos  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3378132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Vamos hacia un mundo sin siniestros 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BD9BBF-63B6-4923-B867-FE76D5E4C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6" y="1301447"/>
            <a:ext cx="5637430" cy="277913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CE10FD9-B3C2-416B-8F3A-033C1C650E37}"/>
              </a:ext>
            </a:extLst>
          </p:cNvPr>
          <p:cNvSpPr txBox="1"/>
          <p:nvPr/>
        </p:nvSpPr>
        <p:spPr>
          <a:xfrm>
            <a:off x="6033090" y="1524789"/>
            <a:ext cx="3009569" cy="23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mundo donde autos tienen diferente nivel de autonomía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 aumento de autos, densidad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 aumento en movilidad, </a:t>
            </a: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kms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 de número siniestros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 Costos de reparo, por complejidad y número de componente electrónicos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F9117B-262E-427F-A9AF-83BA32C3898E}"/>
              </a:ext>
            </a:extLst>
          </p:cNvPr>
          <p:cNvSpPr txBox="1"/>
          <p:nvPr/>
        </p:nvSpPr>
        <p:spPr>
          <a:xfrm>
            <a:off x="7182099" y="4928058"/>
            <a:ext cx="136832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/>
            </a:lvl1pPr>
          </a:lstStyle>
          <a:p>
            <a:r>
              <a:rPr lang="es-MX" dirty="0"/>
              <a:t>Fuente : McKinsey &amp; Company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30C0C5-AFAC-17EE-E042-3EFE371997F7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9B36967-DA5D-D65E-409B-A93E5F4CDFD8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68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261492" y="145734"/>
            <a:ext cx="7276535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 digital dentro de Qualitas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60E47330-8E6C-49E4-B2CF-9E57A7AC6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121" y="970433"/>
            <a:ext cx="6682154" cy="3110279"/>
          </a:xfrm>
          <a:prstGeom prst="rect">
            <a:avLst/>
          </a:prstGeom>
        </p:spPr>
      </p:pic>
      <p:sp>
        <p:nvSpPr>
          <p:cNvPr id="40" name="Rectangle 5">
            <a:extLst>
              <a:ext uri="{FF2B5EF4-FFF2-40B4-BE49-F238E27FC236}">
                <a16:creationId xmlns:a16="http://schemas.microsoft.com/office/drawing/2014/main" id="{F615B11D-2BA3-44D4-A2BF-7D264A9F1C13}"/>
              </a:ext>
            </a:extLst>
          </p:cNvPr>
          <p:cNvSpPr/>
          <p:nvPr/>
        </p:nvSpPr>
        <p:spPr>
          <a:xfrm>
            <a:off x="1978906" y="1499702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7679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Rectangle 49">
            <a:extLst>
              <a:ext uri="{FF2B5EF4-FFF2-40B4-BE49-F238E27FC236}">
                <a16:creationId xmlns:a16="http://schemas.microsoft.com/office/drawing/2014/main" id="{F49D619F-99C1-4694-9775-5158501F5E8B}"/>
              </a:ext>
            </a:extLst>
          </p:cNvPr>
          <p:cNvSpPr/>
          <p:nvPr/>
        </p:nvSpPr>
        <p:spPr>
          <a:xfrm>
            <a:off x="8274604" y="1499702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7679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Rectangle 52">
            <a:extLst>
              <a:ext uri="{FF2B5EF4-FFF2-40B4-BE49-F238E27FC236}">
                <a16:creationId xmlns:a16="http://schemas.microsoft.com/office/drawing/2014/main" id="{19C7C6EF-8E74-4E17-84AA-E4A6621A13A8}"/>
              </a:ext>
            </a:extLst>
          </p:cNvPr>
          <p:cNvSpPr/>
          <p:nvPr/>
        </p:nvSpPr>
        <p:spPr>
          <a:xfrm>
            <a:off x="1978907" y="3155082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7679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Rectangle 56">
            <a:extLst>
              <a:ext uri="{FF2B5EF4-FFF2-40B4-BE49-F238E27FC236}">
                <a16:creationId xmlns:a16="http://schemas.microsoft.com/office/drawing/2014/main" id="{18ECA95C-3F9F-4D43-9BFD-E8B88460BD13}"/>
              </a:ext>
            </a:extLst>
          </p:cNvPr>
          <p:cNvSpPr/>
          <p:nvPr/>
        </p:nvSpPr>
        <p:spPr>
          <a:xfrm>
            <a:off x="8248328" y="3155082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7679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CuadroTexto 48">
            <a:extLst>
              <a:ext uri="{FF2B5EF4-FFF2-40B4-BE49-F238E27FC236}">
                <a16:creationId xmlns:a16="http://schemas.microsoft.com/office/drawing/2014/main" id="{192A8F72-711A-420E-B26C-166CEC1B43B9}"/>
              </a:ext>
            </a:extLst>
          </p:cNvPr>
          <p:cNvSpPr txBox="1"/>
          <p:nvPr/>
        </p:nvSpPr>
        <p:spPr>
          <a:xfrm>
            <a:off x="2459369" y="1021888"/>
            <a:ext cx="244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/>
            <a:r>
              <a:rPr lang="es-ES" sz="1200" kern="1200" dirty="0">
                <a:solidFill>
                  <a:srgbClr val="A77DE4"/>
                </a:solidFill>
                <a:latin typeface="Century Gothic" panose="020B0502020202020204" pitchFamily="34" charset="0"/>
              </a:rPr>
              <a:t>Plataformas de apoyo para la cotización y emisión</a:t>
            </a:r>
            <a:endParaRPr lang="es-MX" sz="1200" kern="1200" dirty="0">
              <a:solidFill>
                <a:srgbClr val="A77DE4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uadroTexto 58">
            <a:extLst>
              <a:ext uri="{FF2B5EF4-FFF2-40B4-BE49-F238E27FC236}">
                <a16:creationId xmlns:a16="http://schemas.microsoft.com/office/drawing/2014/main" id="{9A7FD230-E528-4DBD-8149-618F7120CD10}"/>
              </a:ext>
            </a:extLst>
          </p:cNvPr>
          <p:cNvSpPr txBox="1"/>
          <p:nvPr/>
        </p:nvSpPr>
        <p:spPr>
          <a:xfrm>
            <a:off x="5353073" y="1071547"/>
            <a:ext cx="308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/>
            <a:r>
              <a:rPr lang="es-ES" sz="1200" kern="1200" dirty="0">
                <a:solidFill>
                  <a:srgbClr val="33B4D0"/>
                </a:solidFill>
                <a:latin typeface="Century Gothic" panose="020B0502020202020204" pitchFamily="34" charset="0"/>
              </a:rPr>
              <a:t>Apps y avisos para mejorar el servicio</a:t>
            </a:r>
            <a:endParaRPr lang="es-MX" sz="1200" kern="1200" dirty="0">
              <a:solidFill>
                <a:srgbClr val="33B4D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1867D635-BA3C-464A-B37E-AF09F9F27327}"/>
              </a:ext>
            </a:extLst>
          </p:cNvPr>
          <p:cNvSpPr/>
          <p:nvPr/>
        </p:nvSpPr>
        <p:spPr>
          <a:xfrm>
            <a:off x="2344631" y="2693418"/>
            <a:ext cx="2578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7946" hangingPunct="1"/>
            <a:r>
              <a:rPr lang="es-ES" sz="1200" kern="1200" dirty="0">
                <a:solidFill>
                  <a:srgbClr val="057083"/>
                </a:solidFill>
                <a:latin typeface="Century Gothic" panose="020B0502020202020204" pitchFamily="34" charset="0"/>
              </a:rPr>
              <a:t>Plataformas para la atención de siniestros </a:t>
            </a:r>
            <a:endParaRPr lang="es-MX" sz="1200" kern="1200" dirty="0">
              <a:solidFill>
                <a:srgbClr val="0570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7955B1F2-3EF9-4555-B680-BEBD184E53DF}"/>
              </a:ext>
            </a:extLst>
          </p:cNvPr>
          <p:cNvSpPr/>
          <p:nvPr/>
        </p:nvSpPr>
        <p:spPr>
          <a:xfrm>
            <a:off x="5353072" y="2689667"/>
            <a:ext cx="308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7946" hangingPunct="1"/>
            <a:r>
              <a:rPr lang="es-ES" sz="1000" kern="1200" dirty="0">
                <a:solidFill>
                  <a:srgbClr val="82027C"/>
                </a:solidFill>
                <a:latin typeface="Century Gothic" panose="020B0502020202020204" pitchFamily="34" charset="0"/>
              </a:rPr>
              <a:t>Prevención de riesgos y sistemas para la reducción de siniestros y detección de robos</a:t>
            </a:r>
            <a:endParaRPr lang="es-MX" sz="1000" kern="1200" dirty="0">
              <a:solidFill>
                <a:srgbClr val="82027C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8 CuadroTexto">
            <a:extLst>
              <a:ext uri="{FF2B5EF4-FFF2-40B4-BE49-F238E27FC236}">
                <a16:creationId xmlns:a16="http://schemas.microsoft.com/office/drawing/2014/main" id="{B8BFF7FB-BA59-4F87-BCC9-9C9FAD453B67}"/>
              </a:ext>
            </a:extLst>
          </p:cNvPr>
          <p:cNvSpPr txBox="1"/>
          <p:nvPr/>
        </p:nvSpPr>
        <p:spPr>
          <a:xfrm>
            <a:off x="4259085" y="2147816"/>
            <a:ext cx="767915" cy="19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67946" hangingPunct="1">
              <a:lnSpc>
                <a:spcPts val="760"/>
              </a:lnSpc>
              <a:defRPr/>
            </a:pPr>
            <a:r>
              <a:rPr lang="es-MX" sz="700" b="1" dirty="0">
                <a:solidFill>
                  <a:srgbClr val="A77DE4"/>
                </a:solidFill>
                <a:latin typeface="Century Gothic" panose="020B0502020202020204" pitchFamily="34" charset="0"/>
                <a:cs typeface="Aquilone Regular"/>
              </a:rPr>
              <a:t>Portal 360°</a:t>
            </a:r>
          </a:p>
        </p:txBody>
      </p:sp>
      <p:pic>
        <p:nvPicPr>
          <p:cNvPr id="51" name="Picture 1">
            <a:extLst>
              <a:ext uri="{FF2B5EF4-FFF2-40B4-BE49-F238E27FC236}">
                <a16:creationId xmlns:a16="http://schemas.microsoft.com/office/drawing/2014/main" id="{CCE81AA5-5643-47E6-ABEE-058F8D927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273" y="1560222"/>
            <a:ext cx="521223" cy="521223"/>
          </a:xfrm>
          <a:prstGeom prst="rect">
            <a:avLst/>
          </a:prstGeom>
        </p:spPr>
      </p:pic>
      <p:sp>
        <p:nvSpPr>
          <p:cNvPr id="57" name="8 CuadroTexto">
            <a:extLst>
              <a:ext uri="{FF2B5EF4-FFF2-40B4-BE49-F238E27FC236}">
                <a16:creationId xmlns:a16="http://schemas.microsoft.com/office/drawing/2014/main" id="{1753CA18-8A96-4615-90BD-3430059EDECC}"/>
              </a:ext>
            </a:extLst>
          </p:cNvPr>
          <p:cNvSpPr txBox="1"/>
          <p:nvPr/>
        </p:nvSpPr>
        <p:spPr>
          <a:xfrm>
            <a:off x="3219479" y="2081445"/>
            <a:ext cx="9446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67946" hangingPunct="1">
              <a:lnSpc>
                <a:spcPts val="760"/>
              </a:lnSpc>
              <a:defRPr/>
            </a:pPr>
            <a:r>
              <a:rPr lang="es-MX" sz="700" b="1" dirty="0">
                <a:solidFill>
                  <a:srgbClr val="A77DE4"/>
                </a:solidFill>
                <a:latin typeface="Century Gothic" panose="020B0502020202020204" pitchFamily="34" charset="0"/>
                <a:cs typeface="Aquilone Regular"/>
              </a:rPr>
              <a:t>Inspección Vehicular</a:t>
            </a:r>
          </a:p>
        </p:txBody>
      </p:sp>
      <p:sp>
        <p:nvSpPr>
          <p:cNvPr id="60" name="8 CuadroTexto">
            <a:extLst>
              <a:ext uri="{FF2B5EF4-FFF2-40B4-BE49-F238E27FC236}">
                <a16:creationId xmlns:a16="http://schemas.microsoft.com/office/drawing/2014/main" id="{5A15C196-0FB1-403D-9DDE-C24405918E7F}"/>
              </a:ext>
            </a:extLst>
          </p:cNvPr>
          <p:cNvSpPr txBox="1"/>
          <p:nvPr/>
        </p:nvSpPr>
        <p:spPr>
          <a:xfrm>
            <a:off x="2394980" y="2074327"/>
            <a:ext cx="779920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67946" hangingPunct="1">
              <a:lnSpc>
                <a:spcPts val="760"/>
              </a:lnSpc>
              <a:defRPr/>
            </a:pPr>
            <a:r>
              <a:rPr lang="es-MX" sz="700" b="1" dirty="0">
                <a:solidFill>
                  <a:srgbClr val="A77DE4"/>
                </a:solidFill>
                <a:latin typeface="Century Gothic" panose="020B0502020202020204" pitchFamily="34" charset="0"/>
                <a:cs typeface="Aquilone Regular"/>
              </a:rPr>
              <a:t>Operadora en Línea</a:t>
            </a:r>
          </a:p>
        </p:txBody>
      </p:sp>
      <p:pic>
        <p:nvPicPr>
          <p:cNvPr id="61" name="Picture 8">
            <a:extLst>
              <a:ext uri="{FF2B5EF4-FFF2-40B4-BE49-F238E27FC236}">
                <a16:creationId xmlns:a16="http://schemas.microsoft.com/office/drawing/2014/main" id="{768A9C32-5B49-41FC-BAF8-A0154E6343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3515" y="1581574"/>
            <a:ext cx="492754" cy="492754"/>
          </a:xfrm>
          <a:prstGeom prst="rect">
            <a:avLst/>
          </a:prstGeom>
        </p:spPr>
      </p:pic>
      <p:sp>
        <p:nvSpPr>
          <p:cNvPr id="84" name="CuadroTexto 24">
            <a:extLst>
              <a:ext uri="{FF2B5EF4-FFF2-40B4-BE49-F238E27FC236}">
                <a16:creationId xmlns:a16="http://schemas.microsoft.com/office/drawing/2014/main" id="{C380B77B-2CD0-4678-9529-FE1904A20809}"/>
              </a:ext>
            </a:extLst>
          </p:cNvPr>
          <p:cNvSpPr txBox="1"/>
          <p:nvPr/>
        </p:nvSpPr>
        <p:spPr>
          <a:xfrm>
            <a:off x="5404397" y="2037880"/>
            <a:ext cx="76791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>
                <a:solidFill>
                  <a:srgbClr val="33B4D0"/>
                </a:solidFill>
                <a:latin typeface="Century Gothic" panose="020B0502020202020204" pitchFamily="34" charset="0"/>
              </a:rPr>
              <a:t>Avisos para</a:t>
            </a:r>
          </a:p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>
                <a:solidFill>
                  <a:srgbClr val="33B4D0"/>
                </a:solidFill>
                <a:latin typeface="Century Gothic" panose="020B0502020202020204" pitchFamily="34" charset="0"/>
              </a:rPr>
              <a:t> el Agente</a:t>
            </a:r>
            <a:endParaRPr lang="es-MX" sz="700" b="1" kern="1200" dirty="0">
              <a:solidFill>
                <a:srgbClr val="33B4D0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CuadroTexto 24">
            <a:extLst>
              <a:ext uri="{FF2B5EF4-FFF2-40B4-BE49-F238E27FC236}">
                <a16:creationId xmlns:a16="http://schemas.microsoft.com/office/drawing/2014/main" id="{1464A648-70A9-4785-BB04-CE4CD1765C8A}"/>
              </a:ext>
            </a:extLst>
          </p:cNvPr>
          <p:cNvSpPr txBox="1"/>
          <p:nvPr/>
        </p:nvSpPr>
        <p:spPr>
          <a:xfrm>
            <a:off x="6099864" y="2044049"/>
            <a:ext cx="9279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>
                <a:solidFill>
                  <a:srgbClr val="33B4D0"/>
                </a:solidFill>
                <a:latin typeface="Century Gothic" panose="020B0502020202020204" pitchFamily="34" charset="0"/>
              </a:rPr>
              <a:t>Avisos para el Asegurado</a:t>
            </a:r>
          </a:p>
        </p:txBody>
      </p:sp>
      <p:sp>
        <p:nvSpPr>
          <p:cNvPr id="86" name="CuadroTexto 24">
            <a:extLst>
              <a:ext uri="{FF2B5EF4-FFF2-40B4-BE49-F238E27FC236}">
                <a16:creationId xmlns:a16="http://schemas.microsoft.com/office/drawing/2014/main" id="{57348EB2-5A13-4B6B-9476-2B76341DEE49}"/>
              </a:ext>
            </a:extLst>
          </p:cNvPr>
          <p:cNvSpPr txBox="1"/>
          <p:nvPr/>
        </p:nvSpPr>
        <p:spPr>
          <a:xfrm>
            <a:off x="7564394" y="2051167"/>
            <a:ext cx="76791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>
                <a:solidFill>
                  <a:srgbClr val="33B4D0"/>
                </a:solidFill>
                <a:latin typeface="Century Gothic" panose="020B0502020202020204" pitchFamily="34" charset="0"/>
              </a:rPr>
              <a:t>Expediente digital</a:t>
            </a:r>
          </a:p>
        </p:txBody>
      </p:sp>
      <p:sp>
        <p:nvSpPr>
          <p:cNvPr id="87" name="CuadroTexto 24">
            <a:extLst>
              <a:ext uri="{FF2B5EF4-FFF2-40B4-BE49-F238E27FC236}">
                <a16:creationId xmlns:a16="http://schemas.microsoft.com/office/drawing/2014/main" id="{79C10749-AE73-4A62-A0E9-93A03471EABB}"/>
              </a:ext>
            </a:extLst>
          </p:cNvPr>
          <p:cNvSpPr txBox="1"/>
          <p:nvPr/>
        </p:nvSpPr>
        <p:spPr>
          <a:xfrm>
            <a:off x="6974632" y="2092624"/>
            <a:ext cx="617674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>
                <a:solidFill>
                  <a:srgbClr val="33B4D0"/>
                </a:solidFill>
                <a:latin typeface="Century Gothic" panose="020B0502020202020204" pitchFamily="34" charset="0"/>
              </a:rPr>
              <a:t>QMóvil</a:t>
            </a:r>
          </a:p>
        </p:txBody>
      </p:sp>
      <p:pic>
        <p:nvPicPr>
          <p:cNvPr id="88" name="Picture 9">
            <a:extLst>
              <a:ext uri="{FF2B5EF4-FFF2-40B4-BE49-F238E27FC236}">
                <a16:creationId xmlns:a16="http://schemas.microsoft.com/office/drawing/2014/main" id="{2CCD0F97-BD6A-4077-87F5-BBC3140CC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4204" y="1466964"/>
            <a:ext cx="346056" cy="519084"/>
          </a:xfrm>
          <a:prstGeom prst="rect">
            <a:avLst/>
          </a:prstGeom>
        </p:spPr>
      </p:pic>
      <p:pic>
        <p:nvPicPr>
          <p:cNvPr id="89" name="Picture 10">
            <a:extLst>
              <a:ext uri="{FF2B5EF4-FFF2-40B4-BE49-F238E27FC236}">
                <a16:creationId xmlns:a16="http://schemas.microsoft.com/office/drawing/2014/main" id="{4CBC831B-9FC3-4C7F-9E43-4B8EBF9166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8977" y="1505619"/>
            <a:ext cx="454143" cy="442033"/>
          </a:xfrm>
          <a:prstGeom prst="rect">
            <a:avLst/>
          </a:prstGeom>
        </p:spPr>
      </p:pic>
      <p:pic>
        <p:nvPicPr>
          <p:cNvPr id="90" name="Picture 11">
            <a:extLst>
              <a:ext uri="{FF2B5EF4-FFF2-40B4-BE49-F238E27FC236}">
                <a16:creationId xmlns:a16="http://schemas.microsoft.com/office/drawing/2014/main" id="{87177BC5-2386-4609-BC7C-864F7939FD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7753" y="1567655"/>
            <a:ext cx="579264" cy="400110"/>
          </a:xfrm>
          <a:prstGeom prst="rect">
            <a:avLst/>
          </a:prstGeom>
        </p:spPr>
      </p:pic>
      <p:pic>
        <p:nvPicPr>
          <p:cNvPr id="91" name="Picture 12">
            <a:extLst>
              <a:ext uri="{FF2B5EF4-FFF2-40B4-BE49-F238E27FC236}">
                <a16:creationId xmlns:a16="http://schemas.microsoft.com/office/drawing/2014/main" id="{FAC2F561-80BD-4A9E-90CF-99D182C9F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0888" y="1523678"/>
            <a:ext cx="482600" cy="444500"/>
          </a:xfrm>
          <a:prstGeom prst="rect">
            <a:avLst/>
          </a:prstGeom>
        </p:spPr>
      </p:pic>
      <p:sp>
        <p:nvSpPr>
          <p:cNvPr id="92" name="CuadroTexto 24">
            <a:extLst>
              <a:ext uri="{FF2B5EF4-FFF2-40B4-BE49-F238E27FC236}">
                <a16:creationId xmlns:a16="http://schemas.microsoft.com/office/drawing/2014/main" id="{F9C5F3A6-5683-49D2-BBBE-3A2A5D310665}"/>
              </a:ext>
            </a:extLst>
          </p:cNvPr>
          <p:cNvSpPr txBox="1"/>
          <p:nvPr/>
        </p:nvSpPr>
        <p:spPr>
          <a:xfrm>
            <a:off x="2193913" y="3793400"/>
            <a:ext cx="10534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860"/>
              </a:lnSpc>
            </a:pPr>
            <a:r>
              <a:rPr lang="es-ES" sz="800" b="1" kern="1200" dirty="0">
                <a:solidFill>
                  <a:srgbClr val="057083"/>
                </a:solidFill>
                <a:latin typeface="Century Gothic" panose="020B0502020202020204" pitchFamily="34" charset="0"/>
              </a:rPr>
              <a:t>Q Indemnización</a:t>
            </a:r>
            <a:endParaRPr lang="es-MX" sz="800" b="1" kern="1200" dirty="0">
              <a:solidFill>
                <a:srgbClr val="057083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CuadroTexto 24">
            <a:extLst>
              <a:ext uri="{FF2B5EF4-FFF2-40B4-BE49-F238E27FC236}">
                <a16:creationId xmlns:a16="http://schemas.microsoft.com/office/drawing/2014/main" id="{2E240451-9EE7-4231-8FBC-41D81D7101D4}"/>
              </a:ext>
            </a:extLst>
          </p:cNvPr>
          <p:cNvSpPr txBox="1"/>
          <p:nvPr/>
        </p:nvSpPr>
        <p:spPr>
          <a:xfrm>
            <a:off x="3292395" y="3774431"/>
            <a:ext cx="927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860"/>
              </a:lnSpc>
            </a:pPr>
            <a:r>
              <a:rPr lang="es-ES" sz="800" b="1" kern="1200" dirty="0">
                <a:solidFill>
                  <a:srgbClr val="057083"/>
                </a:solidFill>
                <a:latin typeface="Century Gothic" panose="020B0502020202020204" pitchFamily="34" charset="0"/>
              </a:rPr>
              <a:t>Q Seguimiento</a:t>
            </a:r>
          </a:p>
        </p:txBody>
      </p:sp>
      <p:sp>
        <p:nvSpPr>
          <p:cNvPr id="94" name="CuadroTexto 24">
            <a:extLst>
              <a:ext uri="{FF2B5EF4-FFF2-40B4-BE49-F238E27FC236}">
                <a16:creationId xmlns:a16="http://schemas.microsoft.com/office/drawing/2014/main" id="{99BD1973-8EF1-4B08-9225-F5436EDC6A32}"/>
              </a:ext>
            </a:extLst>
          </p:cNvPr>
          <p:cNvSpPr txBox="1"/>
          <p:nvPr/>
        </p:nvSpPr>
        <p:spPr>
          <a:xfrm>
            <a:off x="4208246" y="3773170"/>
            <a:ext cx="927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860"/>
              </a:lnSpc>
            </a:pPr>
            <a:r>
              <a:rPr lang="es-ES" sz="800" b="1" kern="1200" dirty="0">
                <a:solidFill>
                  <a:srgbClr val="057083"/>
                </a:solidFill>
                <a:latin typeface="Century Gothic" panose="020B0502020202020204" pitchFamily="34" charset="0"/>
              </a:rPr>
              <a:t>Ajuste Exprés</a:t>
            </a:r>
          </a:p>
        </p:txBody>
      </p:sp>
      <p:pic>
        <p:nvPicPr>
          <p:cNvPr id="95" name="Picture 14">
            <a:extLst>
              <a:ext uri="{FF2B5EF4-FFF2-40B4-BE49-F238E27FC236}">
                <a16:creationId xmlns:a16="http://schemas.microsoft.com/office/drawing/2014/main" id="{E2C79639-F18C-4035-A38A-1F6F156022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2529" y="3230584"/>
            <a:ext cx="483421" cy="516760"/>
          </a:xfrm>
          <a:prstGeom prst="rect">
            <a:avLst/>
          </a:prstGeom>
        </p:spPr>
      </p:pic>
      <p:pic>
        <p:nvPicPr>
          <p:cNvPr id="96" name="Picture 15">
            <a:extLst>
              <a:ext uri="{FF2B5EF4-FFF2-40B4-BE49-F238E27FC236}">
                <a16:creationId xmlns:a16="http://schemas.microsoft.com/office/drawing/2014/main" id="{C888CAB2-D90E-44F3-86EC-AB5F32BBCE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59369" y="3256871"/>
            <a:ext cx="576126" cy="487491"/>
          </a:xfrm>
          <a:prstGeom prst="rect">
            <a:avLst/>
          </a:prstGeom>
        </p:spPr>
      </p:pic>
      <p:pic>
        <p:nvPicPr>
          <p:cNvPr id="97" name="Picture 16">
            <a:extLst>
              <a:ext uri="{FF2B5EF4-FFF2-40B4-BE49-F238E27FC236}">
                <a16:creationId xmlns:a16="http://schemas.microsoft.com/office/drawing/2014/main" id="{286442AA-14B5-4780-99B8-40275C4742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7223" y="3217935"/>
            <a:ext cx="658034" cy="526427"/>
          </a:xfrm>
          <a:prstGeom prst="rect">
            <a:avLst/>
          </a:prstGeom>
        </p:spPr>
      </p:pic>
      <p:sp>
        <p:nvSpPr>
          <p:cNvPr id="98" name="CuadroTexto 24">
            <a:extLst>
              <a:ext uri="{FF2B5EF4-FFF2-40B4-BE49-F238E27FC236}">
                <a16:creationId xmlns:a16="http://schemas.microsoft.com/office/drawing/2014/main" id="{6BC89E9D-2C6A-4C32-8393-7DD3275CEC3A}"/>
              </a:ext>
            </a:extLst>
          </p:cNvPr>
          <p:cNvSpPr txBox="1"/>
          <p:nvPr/>
        </p:nvSpPr>
        <p:spPr>
          <a:xfrm>
            <a:off x="5496013" y="3689850"/>
            <a:ext cx="483421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>
                <a:solidFill>
                  <a:srgbClr val="82027C"/>
                </a:solidFill>
                <a:latin typeface="Century Gothic" panose="020B0502020202020204" pitchFamily="34" charset="0"/>
              </a:rPr>
              <a:t>OCTO</a:t>
            </a:r>
            <a:endParaRPr lang="es-MX" sz="700" b="1" kern="1200" dirty="0">
              <a:solidFill>
                <a:srgbClr val="82027C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CuadroTexto 24">
            <a:extLst>
              <a:ext uri="{FF2B5EF4-FFF2-40B4-BE49-F238E27FC236}">
                <a16:creationId xmlns:a16="http://schemas.microsoft.com/office/drawing/2014/main" id="{10610D6F-3DC7-492B-8C8A-74E6477B4CFD}"/>
              </a:ext>
            </a:extLst>
          </p:cNvPr>
          <p:cNvSpPr txBox="1"/>
          <p:nvPr/>
        </p:nvSpPr>
        <p:spPr>
          <a:xfrm>
            <a:off x="5927672" y="3677485"/>
            <a:ext cx="61036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>
                <a:solidFill>
                  <a:srgbClr val="82027C"/>
                </a:solidFill>
                <a:latin typeface="Century Gothic" panose="020B0502020202020204" pitchFamily="34" charset="0"/>
              </a:rPr>
              <a:t>MDAS</a:t>
            </a:r>
          </a:p>
        </p:txBody>
      </p:sp>
      <p:sp>
        <p:nvSpPr>
          <p:cNvPr id="100" name="CuadroTexto 24">
            <a:extLst>
              <a:ext uri="{FF2B5EF4-FFF2-40B4-BE49-F238E27FC236}">
                <a16:creationId xmlns:a16="http://schemas.microsoft.com/office/drawing/2014/main" id="{ABA5DFCD-CB49-44DB-97B9-A6E7D2466310}"/>
              </a:ext>
            </a:extLst>
          </p:cNvPr>
          <p:cNvSpPr txBox="1"/>
          <p:nvPr/>
        </p:nvSpPr>
        <p:spPr>
          <a:xfrm>
            <a:off x="7112443" y="3687310"/>
            <a:ext cx="602088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>
                <a:solidFill>
                  <a:srgbClr val="82027C"/>
                </a:solidFill>
                <a:latin typeface="Century Gothic" panose="020B0502020202020204" pitchFamily="34" charset="0"/>
              </a:rPr>
              <a:t>Guardian</a:t>
            </a:r>
          </a:p>
        </p:txBody>
      </p:sp>
      <p:sp>
        <p:nvSpPr>
          <p:cNvPr id="101" name="CuadroTexto 24">
            <a:extLst>
              <a:ext uri="{FF2B5EF4-FFF2-40B4-BE49-F238E27FC236}">
                <a16:creationId xmlns:a16="http://schemas.microsoft.com/office/drawing/2014/main" id="{C09EE737-D4FA-4313-BD9B-FA3A696F0A84}"/>
              </a:ext>
            </a:extLst>
          </p:cNvPr>
          <p:cNvSpPr txBox="1"/>
          <p:nvPr/>
        </p:nvSpPr>
        <p:spPr>
          <a:xfrm>
            <a:off x="6520199" y="3650347"/>
            <a:ext cx="61767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>
                <a:solidFill>
                  <a:srgbClr val="82027C"/>
                </a:solidFill>
                <a:latin typeface="Century Gothic" panose="020B0502020202020204" pitchFamily="34" charset="0"/>
              </a:rPr>
              <a:t>Rastreo Satelital</a:t>
            </a:r>
          </a:p>
        </p:txBody>
      </p:sp>
      <p:sp>
        <p:nvSpPr>
          <p:cNvPr id="102" name="CuadroTexto 24">
            <a:extLst>
              <a:ext uri="{FF2B5EF4-FFF2-40B4-BE49-F238E27FC236}">
                <a16:creationId xmlns:a16="http://schemas.microsoft.com/office/drawing/2014/main" id="{72B6DB44-1E40-4C8C-BF8F-1B90F3207E4A}"/>
              </a:ext>
            </a:extLst>
          </p:cNvPr>
          <p:cNvSpPr txBox="1"/>
          <p:nvPr/>
        </p:nvSpPr>
        <p:spPr>
          <a:xfrm>
            <a:off x="7682338" y="3687310"/>
            <a:ext cx="602088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7946" hangingPunct="1">
              <a:lnSpc>
                <a:spcPts val="760"/>
              </a:lnSpc>
            </a:pPr>
            <a:r>
              <a:rPr lang="es-ES" sz="700" b="1" kern="1200" dirty="0" err="1">
                <a:solidFill>
                  <a:srgbClr val="82027C"/>
                </a:solidFill>
                <a:latin typeface="Century Gothic" panose="020B0502020202020204" pitchFamily="34" charset="0"/>
              </a:rPr>
              <a:t>Mobileye</a:t>
            </a:r>
            <a:endParaRPr lang="es-ES" sz="700" b="1" kern="1200" dirty="0">
              <a:solidFill>
                <a:srgbClr val="82027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" name="Picture 17">
            <a:extLst>
              <a:ext uri="{FF2B5EF4-FFF2-40B4-BE49-F238E27FC236}">
                <a16:creationId xmlns:a16="http://schemas.microsoft.com/office/drawing/2014/main" id="{EF422029-A5B8-4E7E-9FF1-A8195800A0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7626" y="3276442"/>
            <a:ext cx="352474" cy="314573"/>
          </a:xfrm>
          <a:prstGeom prst="rect">
            <a:avLst/>
          </a:prstGeom>
        </p:spPr>
      </p:pic>
      <p:pic>
        <p:nvPicPr>
          <p:cNvPr id="104" name="Picture 18">
            <a:extLst>
              <a:ext uri="{FF2B5EF4-FFF2-40B4-BE49-F238E27FC236}">
                <a16:creationId xmlns:a16="http://schemas.microsoft.com/office/drawing/2014/main" id="{4A6890D2-8500-4EA6-AB17-29252719FC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84744" y="3266768"/>
            <a:ext cx="318500" cy="322385"/>
          </a:xfrm>
          <a:prstGeom prst="rect">
            <a:avLst/>
          </a:prstGeom>
        </p:spPr>
      </p:pic>
      <p:pic>
        <p:nvPicPr>
          <p:cNvPr id="105" name="Picture 22">
            <a:extLst>
              <a:ext uri="{FF2B5EF4-FFF2-40B4-BE49-F238E27FC236}">
                <a16:creationId xmlns:a16="http://schemas.microsoft.com/office/drawing/2014/main" id="{34E1870C-1A52-4873-A6A0-366FBA24DA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5783" y="3303495"/>
            <a:ext cx="377056" cy="346005"/>
          </a:xfrm>
          <a:prstGeom prst="rect">
            <a:avLst/>
          </a:prstGeom>
        </p:spPr>
      </p:pic>
      <p:pic>
        <p:nvPicPr>
          <p:cNvPr id="106" name="Picture 23">
            <a:extLst>
              <a:ext uri="{FF2B5EF4-FFF2-40B4-BE49-F238E27FC236}">
                <a16:creationId xmlns:a16="http://schemas.microsoft.com/office/drawing/2014/main" id="{794B6A5A-B393-433B-8B75-FE0C49D8B7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52534" y="3358528"/>
            <a:ext cx="560635" cy="174624"/>
          </a:xfrm>
          <a:prstGeom prst="rect">
            <a:avLst/>
          </a:prstGeom>
        </p:spPr>
      </p:pic>
      <p:pic>
        <p:nvPicPr>
          <p:cNvPr id="107" name="Picture 35">
            <a:extLst>
              <a:ext uri="{FF2B5EF4-FFF2-40B4-BE49-F238E27FC236}">
                <a16:creationId xmlns:a16="http://schemas.microsoft.com/office/drawing/2014/main" id="{34B31332-62C1-4B51-993A-5019C487F98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08399" y="3277567"/>
            <a:ext cx="298626" cy="336547"/>
          </a:xfrm>
          <a:prstGeom prst="rect">
            <a:avLst/>
          </a:prstGeom>
        </p:spPr>
      </p:pic>
      <p:pic>
        <p:nvPicPr>
          <p:cNvPr id="108" name="Picture 58">
            <a:extLst>
              <a:ext uri="{FF2B5EF4-FFF2-40B4-BE49-F238E27FC236}">
                <a16:creationId xmlns:a16="http://schemas.microsoft.com/office/drawing/2014/main" id="{F80B1984-72CD-4F63-ADB8-66663FFEE7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37140" y="1550317"/>
            <a:ext cx="573831" cy="579349"/>
          </a:xfrm>
          <a:prstGeom prst="rect">
            <a:avLst/>
          </a:prstGeom>
        </p:spPr>
      </p:pic>
      <p:sp>
        <p:nvSpPr>
          <p:cNvPr id="109" name="Equipment text">
            <a:extLst>
              <a:ext uri="{FF2B5EF4-FFF2-40B4-BE49-F238E27FC236}">
                <a16:creationId xmlns:a16="http://schemas.microsoft.com/office/drawing/2014/main" id="{FFCDD6D3-C952-402D-AD0D-F5CF81AE51D0}"/>
              </a:ext>
            </a:extLst>
          </p:cNvPr>
          <p:cNvSpPr/>
          <p:nvPr/>
        </p:nvSpPr>
        <p:spPr>
          <a:xfrm>
            <a:off x="245858" y="931874"/>
            <a:ext cx="124621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725536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kern="1200" dirty="0">
                <a:solidFill>
                  <a:srgbClr val="00B0F0"/>
                </a:solidFill>
                <a:latin typeface="Segoe UI"/>
                <a:cs typeface="Segoe UI Semibold" panose="020B0702040204020203" pitchFamily="34" charset="0"/>
              </a:rPr>
              <a:t>2001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1ª Cabina</a:t>
            </a:r>
            <a:endParaRPr lang="es-ES" b="1" kern="1200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110" name="Equipment text">
            <a:extLst>
              <a:ext uri="{FF2B5EF4-FFF2-40B4-BE49-F238E27FC236}">
                <a16:creationId xmlns:a16="http://schemas.microsoft.com/office/drawing/2014/main" id="{1E5D383A-D845-49AD-B6CF-13920F1560CD}"/>
              </a:ext>
            </a:extLst>
          </p:cNvPr>
          <p:cNvSpPr/>
          <p:nvPr/>
        </p:nvSpPr>
        <p:spPr>
          <a:xfrm>
            <a:off x="245857" y="1296383"/>
            <a:ext cx="124621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725536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kern="1200" dirty="0">
                <a:solidFill>
                  <a:srgbClr val="00B0F0"/>
                </a:solidFill>
                <a:latin typeface="Segoe UI"/>
                <a:cs typeface="Segoe UI Semibold" panose="020B0702040204020203" pitchFamily="34" charset="0"/>
              </a:rPr>
              <a:t>2013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</a:t>
            </a:r>
            <a:r>
              <a:rPr lang="es-ES" sz="1050" b="1" kern="1200" dirty="0" err="1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Qmovil</a:t>
            </a:r>
            <a:endParaRPr lang="es-ES" b="1" kern="1200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112" name="Equipment text">
            <a:extLst>
              <a:ext uri="{FF2B5EF4-FFF2-40B4-BE49-F238E27FC236}">
                <a16:creationId xmlns:a16="http://schemas.microsoft.com/office/drawing/2014/main" id="{02B1B28E-5BF9-48C0-948E-960F047D49AE}"/>
              </a:ext>
            </a:extLst>
          </p:cNvPr>
          <p:cNvSpPr/>
          <p:nvPr/>
        </p:nvSpPr>
        <p:spPr>
          <a:xfrm>
            <a:off x="245856" y="1717135"/>
            <a:ext cx="124621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725536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kern="1200" dirty="0">
                <a:solidFill>
                  <a:srgbClr val="00B0F0"/>
                </a:solidFill>
                <a:latin typeface="Segoe UI"/>
                <a:cs typeface="Segoe UI Semibold" panose="020B0702040204020203" pitchFamily="34" charset="0"/>
              </a:rPr>
              <a:t>2014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Tabletas</a:t>
            </a:r>
            <a:endParaRPr lang="es-ES" b="1" kern="1200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113" name="Equipment text">
            <a:extLst>
              <a:ext uri="{FF2B5EF4-FFF2-40B4-BE49-F238E27FC236}">
                <a16:creationId xmlns:a16="http://schemas.microsoft.com/office/drawing/2014/main" id="{DCE21552-36C1-4BDE-BE0F-73CB081D700D}"/>
              </a:ext>
            </a:extLst>
          </p:cNvPr>
          <p:cNvSpPr/>
          <p:nvPr/>
        </p:nvSpPr>
        <p:spPr>
          <a:xfrm>
            <a:off x="263909" y="2129344"/>
            <a:ext cx="1515790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725536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kern="1200" dirty="0">
                <a:solidFill>
                  <a:srgbClr val="00B0F0"/>
                </a:solidFill>
                <a:latin typeface="Segoe UI"/>
                <a:cs typeface="Segoe UI Semibold" panose="020B0702040204020203" pitchFamily="34" charset="0"/>
              </a:rPr>
              <a:t>2017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Cabina actual </a:t>
            </a:r>
            <a:endParaRPr lang="es-ES" b="1" kern="1200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114" name="Equipment text">
            <a:extLst>
              <a:ext uri="{FF2B5EF4-FFF2-40B4-BE49-F238E27FC236}">
                <a16:creationId xmlns:a16="http://schemas.microsoft.com/office/drawing/2014/main" id="{FEC1A59A-ED82-4550-A3B7-41FA173E20E9}"/>
              </a:ext>
            </a:extLst>
          </p:cNvPr>
          <p:cNvSpPr/>
          <p:nvPr/>
        </p:nvSpPr>
        <p:spPr>
          <a:xfrm>
            <a:off x="274054" y="2524399"/>
            <a:ext cx="1405827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725536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kern="1200" dirty="0">
                <a:solidFill>
                  <a:srgbClr val="00B0F0"/>
                </a:solidFill>
                <a:latin typeface="Segoe UI"/>
                <a:cs typeface="Segoe UI Semibold" panose="020B0702040204020203" pitchFamily="34" charset="0"/>
              </a:rPr>
              <a:t>2017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Fraudes SAS</a:t>
            </a:r>
            <a:endParaRPr lang="es-ES" b="1" kern="1200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115" name="Equipment text">
            <a:extLst>
              <a:ext uri="{FF2B5EF4-FFF2-40B4-BE49-F238E27FC236}">
                <a16:creationId xmlns:a16="http://schemas.microsoft.com/office/drawing/2014/main" id="{07EA6754-49BD-447C-8FAD-424C2BD8220A}"/>
              </a:ext>
            </a:extLst>
          </p:cNvPr>
          <p:cNvSpPr/>
          <p:nvPr/>
        </p:nvSpPr>
        <p:spPr>
          <a:xfrm>
            <a:off x="274054" y="2881527"/>
            <a:ext cx="1640790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725536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kern="1200" dirty="0">
                <a:solidFill>
                  <a:srgbClr val="00B0F0"/>
                </a:solidFill>
                <a:latin typeface="Segoe UI"/>
                <a:cs typeface="Segoe UI Semibold" panose="020B0702040204020203" pitchFamily="34" charset="0"/>
              </a:rPr>
              <a:t>2018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Apps desechables</a:t>
            </a:r>
            <a:endParaRPr lang="es-ES" b="1" kern="1200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116" name="Equipment text">
            <a:extLst>
              <a:ext uri="{FF2B5EF4-FFF2-40B4-BE49-F238E27FC236}">
                <a16:creationId xmlns:a16="http://schemas.microsoft.com/office/drawing/2014/main" id="{B99E7526-B579-4D7D-8A69-5E285ADEDD09}"/>
              </a:ext>
            </a:extLst>
          </p:cNvPr>
          <p:cNvSpPr/>
          <p:nvPr/>
        </p:nvSpPr>
        <p:spPr>
          <a:xfrm>
            <a:off x="284356" y="3231570"/>
            <a:ext cx="124621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725536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kern="1200" dirty="0">
                <a:solidFill>
                  <a:srgbClr val="00B0F0"/>
                </a:solidFill>
                <a:latin typeface="Segoe UI"/>
                <a:cs typeface="Segoe UI Semibold" panose="020B0702040204020203" pitchFamily="34" charset="0"/>
              </a:rPr>
              <a:t>2019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</a:t>
            </a:r>
            <a:r>
              <a:rPr lang="es-ES" sz="1050" b="1" kern="1200" dirty="0" err="1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QContent</a:t>
            </a:r>
            <a:endParaRPr lang="es-ES" b="1" kern="1200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117" name="Equipment text">
            <a:extLst>
              <a:ext uri="{FF2B5EF4-FFF2-40B4-BE49-F238E27FC236}">
                <a16:creationId xmlns:a16="http://schemas.microsoft.com/office/drawing/2014/main" id="{992BBE86-E367-48EF-8B45-80E71E21FC24}"/>
              </a:ext>
            </a:extLst>
          </p:cNvPr>
          <p:cNvSpPr/>
          <p:nvPr/>
        </p:nvSpPr>
        <p:spPr>
          <a:xfrm>
            <a:off x="283748" y="3562892"/>
            <a:ext cx="124621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725536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kern="1200" dirty="0">
                <a:solidFill>
                  <a:srgbClr val="00B0F0"/>
                </a:solidFill>
                <a:latin typeface="Segoe UI"/>
                <a:cs typeface="Segoe UI Semibold" panose="020B0702040204020203" pitchFamily="34" charset="0"/>
              </a:rPr>
              <a:t>2021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</a:t>
            </a:r>
            <a:r>
              <a:rPr lang="es-ES" sz="1050" b="1" kern="1200" dirty="0" err="1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Nvo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Portal</a:t>
            </a:r>
            <a:endParaRPr lang="es-ES" b="1" kern="1200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118" name="Equipment text">
            <a:extLst>
              <a:ext uri="{FF2B5EF4-FFF2-40B4-BE49-F238E27FC236}">
                <a16:creationId xmlns:a16="http://schemas.microsoft.com/office/drawing/2014/main" id="{18D2658B-D2FF-4161-8106-F70186FE5633}"/>
              </a:ext>
            </a:extLst>
          </p:cNvPr>
          <p:cNvSpPr/>
          <p:nvPr/>
        </p:nvSpPr>
        <p:spPr>
          <a:xfrm>
            <a:off x="274054" y="3879069"/>
            <a:ext cx="1517490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725536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kern="1200" dirty="0">
                <a:solidFill>
                  <a:srgbClr val="00B0F0"/>
                </a:solidFill>
                <a:latin typeface="Segoe UI"/>
                <a:cs typeface="Segoe UI Semibold" panose="020B0702040204020203" pitchFamily="34" charset="0"/>
              </a:rPr>
              <a:t>2022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</a:t>
            </a:r>
            <a:r>
              <a:rPr lang="es-ES" sz="1050" b="1" kern="1200" dirty="0" err="1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Chatbots</a:t>
            </a:r>
            <a:r>
              <a:rPr lang="es-ES" sz="1050" b="1" kern="1200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 </a:t>
            </a:r>
            <a:r>
              <a:rPr lang="es-ES" sz="1050" b="1" kern="1200" dirty="0" err="1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Quali</a:t>
            </a:r>
            <a:endParaRPr lang="es-ES" b="1" kern="1200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9AF0D2CB-7871-6AB6-9258-74F049206871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F832774D-FFA4-8380-0BE3-04E972CDD87C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3230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375801" y="199182"/>
            <a:ext cx="701131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Entorno, futuro y planes – gestion de siniestros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63208" y="587213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 2022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92117EC-57F0-5675-4BE4-044EE3736C53}"/>
              </a:ext>
            </a:extLst>
          </p:cNvPr>
          <p:cNvGrpSpPr/>
          <p:nvPr/>
        </p:nvGrpSpPr>
        <p:grpSpPr>
          <a:xfrm>
            <a:off x="1658715" y="840642"/>
            <a:ext cx="1944224" cy="3615290"/>
            <a:chOff x="1039836" y="799337"/>
            <a:chExt cx="1944224" cy="3615290"/>
          </a:xfrm>
        </p:grpSpPr>
        <p:grpSp>
          <p:nvGrpSpPr>
            <p:cNvPr id="50" name="Agrupar 36">
              <a:extLst>
                <a:ext uri="{FF2B5EF4-FFF2-40B4-BE49-F238E27FC236}">
                  <a16:creationId xmlns:a16="http://schemas.microsoft.com/office/drawing/2014/main" id="{492BD570-2C7C-413D-9038-0E9104FB64ED}"/>
                </a:ext>
              </a:extLst>
            </p:cNvPr>
            <p:cNvGrpSpPr/>
            <p:nvPr/>
          </p:nvGrpSpPr>
          <p:grpSpPr>
            <a:xfrm>
              <a:off x="1039836" y="1224683"/>
              <a:ext cx="1944224" cy="3118922"/>
              <a:chOff x="2711624" y="1556792"/>
              <a:chExt cx="1944224" cy="4490340"/>
            </a:xfrm>
          </p:grpSpPr>
          <p:sp>
            <p:nvSpPr>
              <p:cNvPr id="51" name="Rectángulo redondeado 37">
                <a:extLst>
                  <a:ext uri="{FF2B5EF4-FFF2-40B4-BE49-F238E27FC236}">
                    <a16:creationId xmlns:a16="http://schemas.microsoft.com/office/drawing/2014/main" id="{58371DDE-6A4F-4930-907C-8D71E4A15545}"/>
                  </a:ext>
                </a:extLst>
              </p:cNvPr>
              <p:cNvSpPr/>
              <p:nvPr/>
            </p:nvSpPr>
            <p:spPr>
              <a:xfrm>
                <a:off x="2711624" y="1556792"/>
                <a:ext cx="1944216" cy="4490340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latinLnBrk="1" hangingPunct="1">
                  <a:defRPr/>
                </a:pPr>
                <a:endParaRPr lang="es-ES" dirty="0">
                  <a:solidFill>
                    <a:prstClr val="white"/>
                  </a:solidFill>
                  <a:latin typeface="Arial"/>
                  <a:ea typeface="맑은 고딕"/>
                </a:endParaRPr>
              </a:p>
            </p:txBody>
          </p:sp>
          <p:sp>
            <p:nvSpPr>
              <p:cNvPr id="52" name="Rectángulo redondeado 38">
                <a:extLst>
                  <a:ext uri="{FF2B5EF4-FFF2-40B4-BE49-F238E27FC236}">
                    <a16:creationId xmlns:a16="http://schemas.microsoft.com/office/drawing/2014/main" id="{BAE1AAC3-5ABA-4106-90AB-1C365C8367CD}"/>
                  </a:ext>
                </a:extLst>
              </p:cNvPr>
              <p:cNvSpPr/>
              <p:nvPr/>
            </p:nvSpPr>
            <p:spPr>
              <a:xfrm>
                <a:off x="2711624" y="1556792"/>
                <a:ext cx="1944224" cy="981153"/>
              </a:xfrm>
              <a:prstGeom prst="round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latinLnBrk="1" hangingPunct="1">
                  <a:defRPr/>
                </a:pPr>
                <a:r>
                  <a:rPr lang="es-ES" sz="1200" dirty="0">
                    <a:solidFill>
                      <a:prstClr val="black"/>
                    </a:solidFill>
                    <a:latin typeface="Century Gothic"/>
                    <a:ea typeface="맑은 고딕"/>
                    <a:cs typeface="Century Gothic"/>
                  </a:rPr>
                  <a:t>Servicio al Cliente </a:t>
                </a:r>
              </a:p>
            </p:txBody>
          </p:sp>
        </p:grpSp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F9750166-3B87-4F77-AC81-6031382E374A}"/>
                </a:ext>
              </a:extLst>
            </p:cNvPr>
            <p:cNvGrpSpPr/>
            <p:nvPr/>
          </p:nvGrpSpPr>
          <p:grpSpPr>
            <a:xfrm>
              <a:off x="1114653" y="2435108"/>
              <a:ext cx="1777460" cy="1979519"/>
              <a:chOff x="9647132" y="2595415"/>
              <a:chExt cx="1777460" cy="3316346"/>
            </a:xfrm>
          </p:grpSpPr>
          <p:sp>
            <p:nvSpPr>
              <p:cNvPr id="55" name="CuadroTexto 64">
                <a:extLst>
                  <a:ext uri="{FF2B5EF4-FFF2-40B4-BE49-F238E27FC236}">
                    <a16:creationId xmlns:a16="http://schemas.microsoft.com/office/drawing/2014/main" id="{C0A7E3BA-13AA-428A-A371-B4502D25E37F}"/>
                  </a:ext>
                </a:extLst>
              </p:cNvPr>
              <p:cNvSpPr txBox="1"/>
              <p:nvPr/>
            </p:nvSpPr>
            <p:spPr>
              <a:xfrm>
                <a:off x="9664254" y="2595415"/>
                <a:ext cx="1760338" cy="118594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171450" indent="-171450" hangingPunct="1">
                  <a:buFont typeface="Wingdings" charset="2"/>
                  <a:buChar char="Ø"/>
                  <a:defRPr/>
                </a:pPr>
                <a:r>
                  <a:rPr lang="es-ES" sz="1000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맑은 고딕"/>
                  </a:rPr>
                  <a:t>Plan Ciber S</a:t>
                </a:r>
                <a:r>
                  <a:rPr lang="es-ES" sz="1000" kern="1200" dirty="0" err="1">
                    <a:solidFill>
                      <a:prstClr val="black"/>
                    </a:solidFill>
                    <a:latin typeface="Century Gothic" panose="020B0502020202020204" pitchFamily="34" charset="0"/>
                    <a:ea typeface="맑은 고딕"/>
                  </a:rPr>
                  <a:t>eguridad</a:t>
                </a:r>
                <a:endParaRPr lang="es-ES" sz="1000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맑은 고딕"/>
                </a:endParaRPr>
              </a:p>
              <a:p>
                <a:pPr marL="171450" indent="-171450" hangingPunct="1">
                  <a:buFont typeface="Wingdings" charset="2"/>
                  <a:buChar char="Ø"/>
                  <a:defRPr/>
                </a:pPr>
                <a:endParaRPr lang="es-ES" sz="1000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맑은 고딕"/>
                </a:endParaRPr>
              </a:p>
              <a:p>
                <a:pPr marL="171450" indent="-171450" hangingPunct="1">
                  <a:buFont typeface="Wingdings" charset="2"/>
                  <a:buChar char="Ø"/>
                  <a:defRPr/>
                </a:pPr>
                <a:endParaRPr lang="es-ES" sz="1000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맑은 고딕"/>
                </a:endParaRPr>
              </a:p>
              <a:p>
                <a:pPr marL="171450" indent="-171450" hangingPunct="1">
                  <a:buFont typeface="Wingdings" charset="2"/>
                  <a:buChar char="Ø"/>
                  <a:defRPr/>
                </a:pPr>
                <a:r>
                  <a:rPr lang="es-ES" sz="1000" b="1" kern="1200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맑은 고딕"/>
                  </a:rPr>
                  <a:t>Fortalecer  DRP </a:t>
                </a:r>
                <a:r>
                  <a:rPr lang="es-ES" sz="1000" b="1" kern="1200" dirty="0" err="1">
                    <a:solidFill>
                      <a:prstClr val="black"/>
                    </a:solidFill>
                    <a:latin typeface="Century Gothic" panose="020B0502020202020204" pitchFamily="34" charset="0"/>
                    <a:ea typeface="맑은 고딕"/>
                  </a:rPr>
                  <a:t>Mty</a:t>
                </a:r>
                <a:endParaRPr lang="es-ES" sz="1000" b="1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맑은 고딕"/>
                </a:endParaRPr>
              </a:p>
            </p:txBody>
          </p:sp>
          <p:sp>
            <p:nvSpPr>
              <p:cNvPr id="56" name="CuadroTexto 65">
                <a:extLst>
                  <a:ext uri="{FF2B5EF4-FFF2-40B4-BE49-F238E27FC236}">
                    <a16:creationId xmlns:a16="http://schemas.microsoft.com/office/drawing/2014/main" id="{3A5458C3-5FF7-424D-9699-885DDD3C9898}"/>
                  </a:ext>
                </a:extLst>
              </p:cNvPr>
              <p:cNvSpPr txBox="1"/>
              <p:nvPr/>
            </p:nvSpPr>
            <p:spPr>
              <a:xfrm>
                <a:off x="9647132" y="5665540"/>
                <a:ext cx="1760338" cy="24622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400" latinLnBrk="1" hangingPunct="1">
                  <a:defRPr/>
                </a:pPr>
                <a:endParaRPr lang="es-ES" sz="1000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맑은 고딕"/>
                </a:endParaRPr>
              </a:p>
            </p:txBody>
          </p:sp>
        </p:grpSp>
        <p:sp>
          <p:nvSpPr>
            <p:cNvPr id="57" name="CuadroTexto 65">
              <a:extLst>
                <a:ext uri="{FF2B5EF4-FFF2-40B4-BE49-F238E27FC236}">
                  <a16:creationId xmlns:a16="http://schemas.microsoft.com/office/drawing/2014/main" id="{9D2AFBDD-3808-46F2-B9DC-E7D29AEA9950}"/>
                </a:ext>
              </a:extLst>
            </p:cNvPr>
            <p:cNvSpPr txBox="1"/>
            <p:nvPr/>
          </p:nvSpPr>
          <p:spPr>
            <a:xfrm>
              <a:off x="1114653" y="1951949"/>
              <a:ext cx="1844342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171450" indent="-171450" defTabSz="914400" latinLnBrk="1" hangingPunct="1">
                <a:buFont typeface="Wingdings" charset="2"/>
                <a:buChar char="Ø"/>
                <a:defRPr/>
              </a:pPr>
              <a:r>
                <a:rPr lang="es-ES" sz="1000" b="1" kern="1200" dirty="0">
                  <a:solidFill>
                    <a:prstClr val="black"/>
                  </a:solidFill>
                  <a:latin typeface="Century Gothic" panose="020B0502020202020204" pitchFamily="34" charset="0"/>
                  <a:ea typeface="맑은 고딕"/>
                </a:rPr>
                <a:t>Estabilidad sistemas, 3 métricas mejorar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B2AA1C9E-DFAA-4F19-A019-B4B91E1160BA}"/>
                </a:ext>
              </a:extLst>
            </p:cNvPr>
            <p:cNvSpPr txBox="1"/>
            <p:nvPr/>
          </p:nvSpPr>
          <p:spPr>
            <a:xfrm>
              <a:off x="1418486" y="799337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Consolidar</a:t>
              </a:r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5EDDCCE-35E3-48A2-B4C6-CB29010EF083}"/>
              </a:ext>
            </a:extLst>
          </p:cNvPr>
          <p:cNvSpPr txBox="1"/>
          <p:nvPr/>
        </p:nvSpPr>
        <p:spPr>
          <a:xfrm>
            <a:off x="4944496" y="736554"/>
            <a:ext cx="152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kern="1200" dirty="0">
                <a:solidFill>
                  <a:srgbClr val="7030A0"/>
                </a:solidFill>
              </a:rPr>
              <a:t>Métricas 2021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D0968A50-5163-47A6-93DE-4234CA736D07}"/>
              </a:ext>
            </a:extLst>
          </p:cNvPr>
          <p:cNvSpPr txBox="1"/>
          <p:nvPr/>
        </p:nvSpPr>
        <p:spPr>
          <a:xfrm>
            <a:off x="7159836" y="753602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2022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ECA2B20-1137-4E09-23EA-26AD446F1D53}"/>
              </a:ext>
            </a:extLst>
          </p:cNvPr>
          <p:cNvGrpSpPr/>
          <p:nvPr/>
        </p:nvGrpSpPr>
        <p:grpSpPr>
          <a:xfrm>
            <a:off x="3809824" y="981469"/>
            <a:ext cx="4276520" cy="3392613"/>
            <a:chOff x="3490853" y="963637"/>
            <a:chExt cx="4276520" cy="3392613"/>
          </a:xfrm>
        </p:grpSpPr>
        <p:pic>
          <p:nvPicPr>
            <p:cNvPr id="61" name="Gráfico 60" descr="Procesador contorno">
              <a:extLst>
                <a:ext uri="{FF2B5EF4-FFF2-40B4-BE49-F238E27FC236}">
                  <a16:creationId xmlns:a16="http://schemas.microsoft.com/office/drawing/2014/main" id="{0C2EFF37-63DC-442E-92F3-3B70B21FC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04795" y="963637"/>
              <a:ext cx="457200" cy="457200"/>
            </a:xfrm>
            <a:prstGeom prst="rect">
              <a:avLst/>
            </a:prstGeom>
          </p:spPr>
        </p:pic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B439A6EF-1E60-4D24-ACF2-D55C947BE1B5}"/>
                </a:ext>
              </a:extLst>
            </p:cNvPr>
            <p:cNvSpPr txBox="1"/>
            <p:nvPr/>
          </p:nvSpPr>
          <p:spPr>
            <a:xfrm>
              <a:off x="3903969" y="1511755"/>
              <a:ext cx="4251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SISE</a:t>
              </a: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A91EC246-7EC0-4982-9208-22AB8C85940C}"/>
                </a:ext>
              </a:extLst>
            </p:cNvPr>
            <p:cNvSpPr txBox="1"/>
            <p:nvPr/>
          </p:nvSpPr>
          <p:spPr>
            <a:xfrm>
              <a:off x="3921356" y="2053378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SAC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40478CFB-BFA3-438A-99F6-B48047D157B1}"/>
                </a:ext>
              </a:extLst>
            </p:cNvPr>
            <p:cNvSpPr txBox="1"/>
            <p:nvPr/>
          </p:nvSpPr>
          <p:spPr>
            <a:xfrm>
              <a:off x="3619453" y="2447331"/>
              <a:ext cx="9943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AQ</a:t>
              </a: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D6B4A4DA-E754-4C5E-A8ED-2120A1D42A5F}"/>
                </a:ext>
              </a:extLst>
            </p:cNvPr>
            <p:cNvSpPr txBox="1"/>
            <p:nvPr/>
          </p:nvSpPr>
          <p:spPr>
            <a:xfrm>
              <a:off x="3891574" y="2847894"/>
              <a:ext cx="4635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SIAG</a:t>
              </a: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68105EB8-E921-43DC-8976-D98943278393}"/>
                </a:ext>
              </a:extLst>
            </p:cNvPr>
            <p:cNvSpPr txBox="1"/>
            <p:nvPr/>
          </p:nvSpPr>
          <p:spPr>
            <a:xfrm>
              <a:off x="3891664" y="3240863"/>
              <a:ext cx="4796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PMQ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142ABF2C-39C3-4BBD-9B2E-096286B37370}"/>
                </a:ext>
              </a:extLst>
            </p:cNvPr>
            <p:cNvSpPr txBox="1"/>
            <p:nvPr/>
          </p:nvSpPr>
          <p:spPr>
            <a:xfrm>
              <a:off x="3490853" y="3581806"/>
              <a:ext cx="12254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OTROS SERVICIOS.</a:t>
              </a: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7BB85583-28E4-4F43-BC63-91A6AF63DCCF}"/>
                </a:ext>
              </a:extLst>
            </p:cNvPr>
            <p:cNvSpPr txBox="1"/>
            <p:nvPr/>
          </p:nvSpPr>
          <p:spPr>
            <a:xfrm>
              <a:off x="4659612" y="1034240"/>
              <a:ext cx="7922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Afectación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C1F5DD89-B0D8-4138-A6D1-430DDED458FD}"/>
                </a:ext>
              </a:extLst>
            </p:cNvPr>
            <p:cNvSpPr txBox="1"/>
            <p:nvPr/>
          </p:nvSpPr>
          <p:spPr>
            <a:xfrm>
              <a:off x="5571594" y="1031986"/>
              <a:ext cx="4315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%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Disp</a:t>
              </a:r>
            </a:p>
          </p:txBody>
        </p: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62664510-48C0-4CEF-87A8-666328CFE7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6703" y="1463417"/>
              <a:ext cx="439575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6DA67164-5FFE-403A-915D-3D2A67C46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8382" y="1463417"/>
              <a:ext cx="439575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86C997C0-633D-409F-8986-2DFFF5109527}"/>
                </a:ext>
              </a:extLst>
            </p:cNvPr>
            <p:cNvSpPr txBox="1"/>
            <p:nvPr/>
          </p:nvSpPr>
          <p:spPr>
            <a:xfrm>
              <a:off x="5484948" y="4094640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98.16%</a:t>
              </a:r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59EF8817-5D6A-4ACF-AAC9-0778BDB6B2B2}"/>
                </a:ext>
              </a:extLst>
            </p:cNvPr>
            <p:cNvSpPr txBox="1"/>
            <p:nvPr/>
          </p:nvSpPr>
          <p:spPr>
            <a:xfrm>
              <a:off x="4727698" y="1668300"/>
              <a:ext cx="5116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53:28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CB902C3D-E2B9-4994-8938-B338F09D4C89}"/>
                </a:ext>
              </a:extLst>
            </p:cNvPr>
            <p:cNvSpPr txBox="1"/>
            <p:nvPr/>
          </p:nvSpPr>
          <p:spPr>
            <a:xfrm>
              <a:off x="5446410" y="1668300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97%</a:t>
              </a: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65307CEE-96BF-4B17-8525-04B922EAEA9A}"/>
                </a:ext>
              </a:extLst>
            </p:cNvPr>
            <p:cNvSpPr txBox="1"/>
            <p:nvPr/>
          </p:nvSpPr>
          <p:spPr>
            <a:xfrm>
              <a:off x="4796878" y="204223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100" dirty="0">
                  <a:solidFill>
                    <a:prstClr val="black"/>
                  </a:solidFill>
                </a:rPr>
                <a:t>7.2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045A7D4B-6BD8-49C4-89BE-4862D627E2CF}"/>
                </a:ext>
              </a:extLst>
            </p:cNvPr>
            <p:cNvSpPr txBox="1"/>
            <p:nvPr/>
          </p:nvSpPr>
          <p:spPr>
            <a:xfrm>
              <a:off x="5462693" y="2028494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99%</a:t>
              </a:r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E6CFF4CD-F039-4E8A-8FA9-888315D68D40}"/>
                </a:ext>
              </a:extLst>
            </p:cNvPr>
            <p:cNvSpPr txBox="1"/>
            <p:nvPr/>
          </p:nvSpPr>
          <p:spPr>
            <a:xfrm>
              <a:off x="4727697" y="2425987"/>
              <a:ext cx="5116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36:05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1705EA54-3416-4953-BB00-05ED89918B4F}"/>
                </a:ext>
              </a:extLst>
            </p:cNvPr>
            <p:cNvSpPr txBox="1"/>
            <p:nvPr/>
          </p:nvSpPr>
          <p:spPr>
            <a:xfrm>
              <a:off x="5446410" y="2425987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98%</a:t>
              </a:r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E64AE12C-E90E-4A26-AEDA-2E01CF694EF4}"/>
                </a:ext>
              </a:extLst>
            </p:cNvPr>
            <p:cNvSpPr txBox="1"/>
            <p:nvPr/>
          </p:nvSpPr>
          <p:spPr>
            <a:xfrm>
              <a:off x="4727699" y="2812552"/>
              <a:ext cx="5116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00:30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10A84444-3866-4F09-AD37-9F60625BA6B1}"/>
                </a:ext>
              </a:extLst>
            </p:cNvPr>
            <p:cNvSpPr txBox="1"/>
            <p:nvPr/>
          </p:nvSpPr>
          <p:spPr>
            <a:xfrm>
              <a:off x="5446410" y="2812552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99%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C212564D-DEC8-4E26-9064-721A0AC6B2F4}"/>
                </a:ext>
              </a:extLst>
            </p:cNvPr>
            <p:cNvSpPr txBox="1"/>
            <p:nvPr/>
          </p:nvSpPr>
          <p:spPr>
            <a:xfrm>
              <a:off x="4727700" y="3239127"/>
              <a:ext cx="5116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01:10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A99DFFFD-FE5B-42BE-844A-78FD6AFFDE44}"/>
                </a:ext>
              </a:extLst>
            </p:cNvPr>
            <p:cNvSpPr txBox="1"/>
            <p:nvPr/>
          </p:nvSpPr>
          <p:spPr>
            <a:xfrm>
              <a:off x="5446410" y="3223361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99%</a:t>
              </a: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5EA2D873-FBD4-4B5F-B039-55AB827984EF}"/>
                </a:ext>
              </a:extLst>
            </p:cNvPr>
            <p:cNvSpPr txBox="1"/>
            <p:nvPr/>
          </p:nvSpPr>
          <p:spPr>
            <a:xfrm>
              <a:off x="5446410" y="3651288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97%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34CBC8F8-F812-467E-AAD3-AF711FA1BC9B}"/>
                </a:ext>
              </a:extLst>
            </p:cNvPr>
            <p:cNvSpPr txBox="1"/>
            <p:nvPr/>
          </p:nvSpPr>
          <p:spPr>
            <a:xfrm>
              <a:off x="4727698" y="3655763"/>
              <a:ext cx="5116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50:45</a:t>
              </a:r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44507225-1C03-476C-8848-76A69CC8CC3F}"/>
                </a:ext>
              </a:extLst>
            </p:cNvPr>
            <p:cNvSpPr txBox="1"/>
            <p:nvPr/>
          </p:nvSpPr>
          <p:spPr>
            <a:xfrm>
              <a:off x="4639803" y="4093663"/>
              <a:ext cx="704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150:63</a:t>
              </a: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02F89290-9DF1-4EA8-94ED-024AB9C70822}"/>
                </a:ext>
              </a:extLst>
            </p:cNvPr>
            <p:cNvSpPr txBox="1"/>
            <p:nvPr/>
          </p:nvSpPr>
          <p:spPr>
            <a:xfrm>
              <a:off x="6346227" y="1022572"/>
              <a:ext cx="7922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Afectación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FF95BC4C-9CB1-43A3-B5EB-66F140F1CA43}"/>
                </a:ext>
              </a:extLst>
            </p:cNvPr>
            <p:cNvSpPr txBox="1"/>
            <p:nvPr/>
          </p:nvSpPr>
          <p:spPr>
            <a:xfrm>
              <a:off x="7221262" y="1020318"/>
              <a:ext cx="4315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%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Disp</a:t>
              </a:r>
            </a:p>
          </p:txBody>
        </p: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id="{57733EEC-2B14-4B70-852A-E7C743C01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43318" y="1451749"/>
              <a:ext cx="439575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0" name="Conector recto 129">
              <a:extLst>
                <a:ext uri="{FF2B5EF4-FFF2-40B4-BE49-F238E27FC236}">
                  <a16:creationId xmlns:a16="http://schemas.microsoft.com/office/drawing/2014/main" id="{EC614DDE-70A5-4FA2-8BDB-7EAECF2F1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8050" y="1451749"/>
              <a:ext cx="439575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159AC542-18A2-4D0C-BE11-E0CC962A64FC}"/>
                </a:ext>
              </a:extLst>
            </p:cNvPr>
            <p:cNvSpPr txBox="1"/>
            <p:nvPr/>
          </p:nvSpPr>
          <p:spPr>
            <a:xfrm>
              <a:off x="7134616" y="4082972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100" b="1" dirty="0">
                  <a:solidFill>
                    <a:prstClr val="black"/>
                  </a:solidFill>
                </a:rPr>
                <a:t>99.85%</a:t>
              </a: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4F02A92D-DFD8-4725-8E25-C064041280DB}"/>
                </a:ext>
              </a:extLst>
            </p:cNvPr>
            <p:cNvSpPr txBox="1"/>
            <p:nvPr/>
          </p:nvSpPr>
          <p:spPr>
            <a:xfrm>
              <a:off x="6432748" y="1656632"/>
              <a:ext cx="4748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100" dirty="0">
                  <a:solidFill>
                    <a:prstClr val="black"/>
                  </a:solidFill>
                </a:rPr>
                <a:t>0.98</a:t>
              </a: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B244BD8C-18A8-42FA-A60C-A6BA49F5966E}"/>
                </a:ext>
              </a:extLst>
            </p:cNvPr>
            <p:cNvSpPr txBox="1"/>
            <p:nvPr/>
          </p:nvSpPr>
          <p:spPr>
            <a:xfrm>
              <a:off x="7096078" y="1656632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99.97%</a:t>
              </a:r>
            </a:p>
          </p:txBody>
        </p: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44A1567B-82C6-446D-A520-FD954A803410}"/>
                </a:ext>
              </a:extLst>
            </p:cNvPr>
            <p:cNvSpPr txBox="1"/>
            <p:nvPr/>
          </p:nvSpPr>
          <p:spPr>
            <a:xfrm>
              <a:off x="6447424" y="2030562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100" dirty="0">
                  <a:solidFill>
                    <a:prstClr val="black"/>
                  </a:solidFill>
                </a:rPr>
                <a:t>5.51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CuadroTexto 134">
              <a:extLst>
                <a:ext uri="{FF2B5EF4-FFF2-40B4-BE49-F238E27FC236}">
                  <a16:creationId xmlns:a16="http://schemas.microsoft.com/office/drawing/2014/main" id="{89747EA9-3D2C-4934-9742-F07F44E4941E}"/>
                </a:ext>
              </a:extLst>
            </p:cNvPr>
            <p:cNvSpPr txBox="1"/>
            <p:nvPr/>
          </p:nvSpPr>
          <p:spPr>
            <a:xfrm>
              <a:off x="7096078" y="2028494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99.46%</a:t>
              </a: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F53DD733-2A70-47AD-ADC2-A63F1896B3DD}"/>
                </a:ext>
              </a:extLst>
            </p:cNvPr>
            <p:cNvSpPr txBox="1"/>
            <p:nvPr/>
          </p:nvSpPr>
          <p:spPr>
            <a:xfrm>
              <a:off x="6450380" y="2414319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3:94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0BB74440-AF9B-495A-A669-795643A66269}"/>
                </a:ext>
              </a:extLst>
            </p:cNvPr>
            <p:cNvSpPr txBox="1"/>
            <p:nvPr/>
          </p:nvSpPr>
          <p:spPr>
            <a:xfrm>
              <a:off x="7096078" y="2414319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99.86%</a:t>
              </a:r>
            </a:p>
          </p:txBody>
        </p:sp>
        <p:sp>
          <p:nvSpPr>
            <p:cNvPr id="138" name="CuadroTexto 137">
              <a:extLst>
                <a:ext uri="{FF2B5EF4-FFF2-40B4-BE49-F238E27FC236}">
                  <a16:creationId xmlns:a16="http://schemas.microsoft.com/office/drawing/2014/main" id="{2870EAF9-71F0-4A41-826B-B9044BFE587D}"/>
                </a:ext>
              </a:extLst>
            </p:cNvPr>
            <p:cNvSpPr txBox="1"/>
            <p:nvPr/>
          </p:nvSpPr>
          <p:spPr>
            <a:xfrm>
              <a:off x="6450382" y="2800884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0:31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FB6E2490-A00D-4F72-9F95-3FD9C7ED8BED}"/>
                </a:ext>
              </a:extLst>
            </p:cNvPr>
            <p:cNvSpPr txBox="1"/>
            <p:nvPr/>
          </p:nvSpPr>
          <p:spPr>
            <a:xfrm>
              <a:off x="7096078" y="2800884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99.99%</a:t>
              </a:r>
            </a:p>
          </p:txBody>
        </p:sp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29D3557D-ADFD-440D-B133-0BA2751FD442}"/>
                </a:ext>
              </a:extLst>
            </p:cNvPr>
            <p:cNvSpPr txBox="1"/>
            <p:nvPr/>
          </p:nvSpPr>
          <p:spPr>
            <a:xfrm>
              <a:off x="6450383" y="3227459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100" dirty="0">
                  <a:solidFill>
                    <a:prstClr val="black"/>
                  </a:solidFill>
                </a:rPr>
                <a:t>0</a:t>
              </a: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:94</a:t>
              </a:r>
            </a:p>
          </p:txBody>
        </p:sp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C66AD9B2-DD86-4C15-B312-AAD157C50B02}"/>
                </a:ext>
              </a:extLst>
            </p:cNvPr>
            <p:cNvSpPr txBox="1"/>
            <p:nvPr/>
          </p:nvSpPr>
          <p:spPr>
            <a:xfrm>
              <a:off x="7096078" y="3211693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99.97%</a:t>
              </a:r>
            </a:p>
          </p:txBody>
        </p:sp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AC72BC95-CE43-466D-B7A1-9A4866F3374D}"/>
                </a:ext>
              </a:extLst>
            </p:cNvPr>
            <p:cNvSpPr txBox="1"/>
            <p:nvPr/>
          </p:nvSpPr>
          <p:spPr>
            <a:xfrm>
              <a:off x="7096078" y="3639620"/>
              <a:ext cx="6327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99.85%</a:t>
              </a:r>
            </a:p>
          </p:txBody>
        </p:sp>
        <p:sp>
          <p:nvSpPr>
            <p:cNvPr id="143" name="CuadroTexto 142">
              <a:extLst>
                <a:ext uri="{FF2B5EF4-FFF2-40B4-BE49-F238E27FC236}">
                  <a16:creationId xmlns:a16="http://schemas.microsoft.com/office/drawing/2014/main" id="{30F2F4D2-9047-4FF9-A89C-5D1AC64D217B}"/>
                </a:ext>
              </a:extLst>
            </p:cNvPr>
            <p:cNvSpPr txBox="1"/>
            <p:nvPr/>
          </p:nvSpPr>
          <p:spPr>
            <a:xfrm>
              <a:off x="6414313" y="3644095"/>
              <a:ext cx="5116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100" dirty="0">
                  <a:solidFill>
                    <a:prstClr val="black"/>
                  </a:solidFill>
                </a:rPr>
                <a:t>35</a:t>
              </a:r>
              <a:r>
                <a:rPr kumimoji="0" lang="es-MX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:93</a:t>
              </a: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8EDCF3E2-0F8F-41BD-96E4-8E23E97B3086}"/>
                </a:ext>
              </a:extLst>
            </p:cNvPr>
            <p:cNvSpPr txBox="1"/>
            <p:nvPr/>
          </p:nvSpPr>
          <p:spPr>
            <a:xfrm>
              <a:off x="6326418" y="4081995"/>
              <a:ext cx="704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57.61</a:t>
              </a:r>
              <a:endPara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Subtitle 2">
            <a:extLst>
              <a:ext uri="{FF2B5EF4-FFF2-40B4-BE49-F238E27FC236}">
                <a16:creationId xmlns:a16="http://schemas.microsoft.com/office/drawing/2014/main" id="{2AA85704-FC33-1958-F6EF-9D046EB351DC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4DF397F5-AC73-6ED2-0949-6B4C3DEB2237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1598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375801" y="199182"/>
            <a:ext cx="701131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Entorno, futuro y planes – gestion de siniestros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44735" y="587213"/>
            <a:ext cx="376704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 2022,  DRP Monterrey - Cabina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01050F-D5C7-70CB-D0B9-B0AACF077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09" y="1108364"/>
            <a:ext cx="7496237" cy="339696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4A0600B-B4F6-E397-0D41-648DAC3A100E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C94020B-E97E-56A7-D172-E77CBA2F8EDB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722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185054"/>
            <a:ext cx="4056178" cy="276765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Productividad Siniestros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943FCF-B1F7-4E0F-982B-729B0D1A0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9" y="844331"/>
            <a:ext cx="7674870" cy="36618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828209-8C0D-4C79-A63C-09EAC7A3F4EE}"/>
              </a:ext>
            </a:extLst>
          </p:cNvPr>
          <p:cNvSpPr txBox="1"/>
          <p:nvPr/>
        </p:nvSpPr>
        <p:spPr>
          <a:xfrm>
            <a:off x="5113014" y="994304"/>
            <a:ext cx="3218187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16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ea typeface="+mn-ea"/>
                <a:cs typeface="+mn-cs"/>
                <a:sym typeface="Calibri"/>
              </a:rPr>
              <a:t>Nueva </a:t>
            </a:r>
            <a:r>
              <a:rPr kumimoji="0" lang="es-MX" sz="1600" b="1" i="1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ea typeface="+mn-ea"/>
                <a:cs typeface="+mn-cs"/>
                <a:sym typeface="Calibri"/>
              </a:rPr>
              <a:t>Qmóvil</a:t>
            </a:r>
            <a:endParaRPr lang="es-MX" sz="1600" b="1" i="1" dirty="0">
              <a:solidFill>
                <a:schemeClr val="bg1"/>
              </a:solidFill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b="1" i="1" dirty="0">
                <a:solidFill>
                  <a:schemeClr val="bg1"/>
                </a:solidFill>
              </a:rPr>
              <a:t>Re ingeniera ajuste </a:t>
            </a:r>
            <a:r>
              <a:rPr lang="es-MX" sz="1600" b="1" i="1" dirty="0" err="1">
                <a:solidFill>
                  <a:schemeClr val="bg1"/>
                </a:solidFill>
              </a:rPr>
              <a:t>express</a:t>
            </a:r>
            <a:r>
              <a:rPr lang="es-MX" sz="1600" b="1" i="1" dirty="0">
                <a:solidFill>
                  <a:schemeClr val="bg1"/>
                </a:solidFill>
              </a:rPr>
              <a:t> y AV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b="1" i="1" dirty="0" err="1">
                <a:solidFill>
                  <a:schemeClr val="bg1"/>
                </a:solidFill>
              </a:rPr>
              <a:t>Chatbot</a:t>
            </a:r>
            <a:r>
              <a:rPr lang="es-MX" sz="1600" b="1" i="1" dirty="0">
                <a:solidFill>
                  <a:schemeClr val="bg1"/>
                </a:solidFill>
              </a:rPr>
              <a:t> </a:t>
            </a:r>
            <a:r>
              <a:rPr lang="es-MX" sz="1600" b="1" i="1" dirty="0" err="1">
                <a:solidFill>
                  <a:schemeClr val="bg1"/>
                </a:solidFill>
              </a:rPr>
              <a:t>Quali</a:t>
            </a:r>
            <a:endParaRPr lang="es-MX" sz="1600" b="1" i="1" dirty="0">
              <a:solidFill>
                <a:schemeClr val="bg1"/>
              </a:solidFill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b="1" i="1" dirty="0" err="1">
                <a:solidFill>
                  <a:schemeClr val="bg1"/>
                </a:solidFill>
              </a:rPr>
              <a:t>Cluster</a:t>
            </a:r>
            <a:r>
              <a:rPr lang="es-MX" sz="1600" b="1" i="1" dirty="0">
                <a:solidFill>
                  <a:schemeClr val="bg1"/>
                </a:solidFill>
              </a:rPr>
              <a:t> comunicaciones siniestros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b="1" i="1" dirty="0">
                <a:solidFill>
                  <a:schemeClr val="bg1"/>
                </a:solidFill>
              </a:rPr>
              <a:t>Actualizar SW tabletas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b="1" i="1" dirty="0">
                <a:solidFill>
                  <a:schemeClr val="bg1"/>
                </a:solidFill>
              </a:rPr>
              <a:t>RPA gestion documental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C2A67D-AA7E-440D-B7BA-4A28295F57A4}"/>
              </a:ext>
            </a:extLst>
          </p:cNvPr>
          <p:cNvSpPr txBox="1">
            <a:spLocks/>
          </p:cNvSpPr>
          <p:nvPr/>
        </p:nvSpPr>
        <p:spPr>
          <a:xfrm>
            <a:off x="435499" y="457905"/>
            <a:ext cx="376704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2022 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1A1A0D9-488C-6BA5-830C-3B1537DAB604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CA60DD0-3E1E-F6B9-652B-0362062680D1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752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83459"/>
            <a:ext cx="253697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Innovación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Sub-título y/o texto complementario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DF391F-E13F-46C2-AE2D-494EA35A4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16" y="936253"/>
            <a:ext cx="7693891" cy="36629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1116B3-CC47-48A2-8654-55BC9EA50161}"/>
              </a:ext>
            </a:extLst>
          </p:cNvPr>
          <p:cNvSpPr txBox="1"/>
          <p:nvPr/>
        </p:nvSpPr>
        <p:spPr>
          <a:xfrm>
            <a:off x="792916" y="1154549"/>
            <a:ext cx="291847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Programa innovación 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MX" sz="2000" b="1" i="1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Laboratorio CX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FAAAE3-4409-4020-BCB4-744CBC52D938}"/>
              </a:ext>
            </a:extLst>
          </p:cNvPr>
          <p:cNvSpPr txBox="1">
            <a:spLocks/>
          </p:cNvSpPr>
          <p:nvPr/>
        </p:nvSpPr>
        <p:spPr>
          <a:xfrm>
            <a:off x="398555" y="411724"/>
            <a:ext cx="376704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2022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950BE04-0924-A4CC-D15D-85114A553D79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A9D2F7-5F7D-ECF4-B014-2B1800954968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1817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51166" y="83454"/>
            <a:ext cx="5838796" cy="424935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04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Innovando </a:t>
            </a:r>
            <a:endParaRPr lang="es-MX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32694" y="50103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Capacidades a construir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DB54BE-93BE-4746-8D5C-E893C8D18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21" y="905667"/>
            <a:ext cx="3735828" cy="349981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8127161-B023-3E9B-4783-A990C35B8655}"/>
              </a:ext>
            </a:extLst>
          </p:cNvPr>
          <p:cNvGrpSpPr/>
          <p:nvPr/>
        </p:nvGrpSpPr>
        <p:grpSpPr>
          <a:xfrm>
            <a:off x="4431672" y="1013784"/>
            <a:ext cx="5095355" cy="3283581"/>
            <a:chOff x="4597927" y="1130983"/>
            <a:chExt cx="5095355" cy="3283581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429F54DB-89BA-4103-99F4-4989C2096EF5}"/>
                </a:ext>
              </a:extLst>
            </p:cNvPr>
            <p:cNvSpPr/>
            <p:nvPr/>
          </p:nvSpPr>
          <p:spPr>
            <a:xfrm>
              <a:off x="4623561" y="1546854"/>
              <a:ext cx="3408305" cy="33855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defTabSz="914400" hangingPunct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600" b="1" dirty="0">
                  <a:latin typeface="Arial Narrow" pitchFamily="34"/>
                </a:rPr>
                <a:t>Nuevos productos </a:t>
              </a:r>
              <a:r>
                <a:rPr lang="es-ES" sz="1600" dirty="0">
                  <a:latin typeface="Arial Narrow" pitchFamily="34"/>
                </a:rPr>
                <a:t>tarificados</a:t>
              </a:r>
              <a:r>
                <a:rPr lang="es-ES" sz="1600" b="1" dirty="0">
                  <a:latin typeface="Arial Narrow" pitchFamily="34"/>
                </a:rPr>
                <a:t> .. </a:t>
              </a:r>
              <a:r>
                <a:rPr lang="es-ES" sz="1600" dirty="0">
                  <a:latin typeface="Arial Narrow" pitchFamily="34"/>
                </a:rPr>
                <a:t>telemetría</a:t>
              </a:r>
              <a:endParaRPr lang="en-US" sz="1600" dirty="0">
                <a:latin typeface="Arial Narrow" pitchFamily="34"/>
              </a:endParaRPr>
            </a:p>
          </p:txBody>
        </p:sp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DC66D494-E70B-4FE2-ACCA-BC27D5E6FEA9}"/>
                </a:ext>
              </a:extLst>
            </p:cNvPr>
            <p:cNvSpPr/>
            <p:nvPr/>
          </p:nvSpPr>
          <p:spPr>
            <a:xfrm>
              <a:off x="4597927" y="1130983"/>
              <a:ext cx="3975768" cy="33855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defTabSz="914400" hangingPunct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600" b="1" dirty="0" err="1">
                  <a:latin typeface="Arial Narrow" pitchFamily="34"/>
                </a:rPr>
                <a:t>Omnicanales</a:t>
              </a:r>
              <a:r>
                <a:rPr lang="es-ES" sz="1600" b="1" dirty="0">
                  <a:latin typeface="Arial Narrow" pitchFamily="34"/>
                </a:rPr>
                <a:t> .. </a:t>
              </a:r>
              <a:r>
                <a:rPr lang="es-ES" sz="1600" dirty="0">
                  <a:latin typeface="Arial Narrow" pitchFamily="34"/>
                </a:rPr>
                <a:t>alcanzar clientes multi generación</a:t>
              </a:r>
              <a:endParaRPr lang="en-US" sz="1600" dirty="0">
                <a:latin typeface="Arial Narrow" pitchFamily="34"/>
              </a:endParaRPr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10574538-C16D-4B0F-83F5-8992C20FAFB9}"/>
                </a:ext>
              </a:extLst>
            </p:cNvPr>
            <p:cNvSpPr/>
            <p:nvPr/>
          </p:nvSpPr>
          <p:spPr>
            <a:xfrm>
              <a:off x="4659642" y="2777590"/>
              <a:ext cx="5008144" cy="33855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defTabSz="914400" hangingPunct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600" b="1" dirty="0">
                  <a:latin typeface="Arial Narrow" pitchFamily="34"/>
                </a:rPr>
                <a:t>Ecosistemas beneficios </a:t>
              </a:r>
              <a:r>
                <a:rPr lang="es-ES" sz="1600" dirty="0">
                  <a:latin typeface="Arial Narrow" pitchFamily="34"/>
                </a:rPr>
                <a:t>.. frecuencia interacción</a:t>
              </a:r>
            </a:p>
          </p:txBody>
        </p:sp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71789715-C2F5-4997-BA9C-BEEB12A3D7B1}"/>
                </a:ext>
              </a:extLst>
            </p:cNvPr>
            <p:cNvSpPr/>
            <p:nvPr/>
          </p:nvSpPr>
          <p:spPr>
            <a:xfrm>
              <a:off x="4655451" y="2373901"/>
              <a:ext cx="3021981" cy="33855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defTabSz="914400" hangingPunct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600" b="1" dirty="0">
                  <a:latin typeface="Arial Narrow" pitchFamily="34"/>
                </a:rPr>
                <a:t>AI</a:t>
              </a:r>
              <a:r>
                <a:rPr lang="es-ES" sz="1600" dirty="0">
                  <a:latin typeface="Arial Narrow" pitchFamily="34"/>
                </a:rPr>
                <a:t>, valuación, suscripción, inspección </a:t>
              </a:r>
              <a:endParaRPr lang="en-US" sz="1600" dirty="0">
                <a:latin typeface="Arial Narrow" pitchFamily="34"/>
              </a:endParaRPr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BFFAF98B-AAEB-40E2-9C37-4FDEB06A746F}"/>
                </a:ext>
              </a:extLst>
            </p:cNvPr>
            <p:cNvSpPr/>
            <p:nvPr/>
          </p:nvSpPr>
          <p:spPr>
            <a:xfrm>
              <a:off x="4676945" y="3191920"/>
              <a:ext cx="5008144" cy="33855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defTabSz="914400" hangingPunct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600" dirty="0">
                  <a:latin typeface="Arial Narrow" pitchFamily="34"/>
                </a:rPr>
                <a:t>No papel, crear </a:t>
              </a:r>
              <a:r>
                <a:rPr lang="es-ES" sz="1600" b="1" dirty="0">
                  <a:latin typeface="Arial Narrow" pitchFamily="34"/>
                </a:rPr>
                <a:t>procesos 100% digitales</a:t>
              </a:r>
              <a:endParaRPr lang="en-US" sz="1600" b="1" dirty="0">
                <a:latin typeface="Arial Narrow" pitchFamily="34"/>
              </a:endParaRP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D784788B-37BB-4F96-8E67-FD122C6377E1}"/>
                </a:ext>
              </a:extLst>
            </p:cNvPr>
            <p:cNvSpPr/>
            <p:nvPr/>
          </p:nvSpPr>
          <p:spPr>
            <a:xfrm>
              <a:off x="4685138" y="3645363"/>
              <a:ext cx="5008144" cy="33855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defTabSz="914400" hangingPunct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600" dirty="0">
                  <a:latin typeface="Arial Narrow" pitchFamily="34"/>
                </a:rPr>
                <a:t>Optimizar proceso </a:t>
              </a:r>
              <a:r>
                <a:rPr lang="es-ES" sz="1600" b="1" dirty="0">
                  <a:latin typeface="Arial Narrow" pitchFamily="34"/>
                </a:rPr>
                <a:t>reclamos</a:t>
              </a:r>
              <a:r>
                <a:rPr lang="es-ES" sz="1600" dirty="0">
                  <a:latin typeface="Arial Narrow" pitchFamily="34"/>
                </a:rPr>
                <a:t> y prevención de </a:t>
              </a:r>
              <a:r>
                <a:rPr lang="es-ES" sz="1600" b="1" dirty="0">
                  <a:latin typeface="Arial Narrow" pitchFamily="34"/>
                </a:rPr>
                <a:t>fraude</a:t>
              </a:r>
              <a:endParaRPr lang="en-US" sz="1600" b="1" dirty="0">
                <a:latin typeface="Arial Narrow" pitchFamily="34"/>
              </a:endParaRPr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42B7D57C-183F-4B66-A426-E0D5ADEABC7E}"/>
                </a:ext>
              </a:extLst>
            </p:cNvPr>
            <p:cNvSpPr/>
            <p:nvPr/>
          </p:nvSpPr>
          <p:spPr>
            <a:xfrm>
              <a:off x="4641202" y="1961723"/>
              <a:ext cx="4140877" cy="33855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defTabSz="914400" hangingPunct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600" b="1" dirty="0" err="1">
                  <a:latin typeface="Arial Narrow" pitchFamily="34"/>
                </a:rPr>
                <a:t>Auto-servicio</a:t>
              </a:r>
              <a:r>
                <a:rPr lang="es-ES" sz="1600" dirty="0">
                  <a:latin typeface="Arial Narrow" pitchFamily="34"/>
                </a:rPr>
                <a:t> de clientes, 1 </a:t>
              </a:r>
              <a:r>
                <a:rPr lang="es-ES" sz="1600" dirty="0" err="1">
                  <a:latin typeface="Arial Narrow" pitchFamily="34"/>
                </a:rPr>
                <a:t>click</a:t>
              </a:r>
              <a:r>
                <a:rPr lang="es-ES" sz="1600" dirty="0">
                  <a:latin typeface="Arial Narrow" pitchFamily="34"/>
                </a:rPr>
                <a:t> asistentes virtuales</a:t>
              </a:r>
              <a:endParaRPr lang="en-US" sz="1600" dirty="0">
                <a:latin typeface="Arial Narrow" pitchFamily="34"/>
              </a:endParaRPr>
            </a:p>
          </p:txBody>
        </p: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85D2FF7A-F872-4D6A-8E07-4DCDA44B7E51}"/>
                </a:ext>
              </a:extLst>
            </p:cNvPr>
            <p:cNvSpPr/>
            <p:nvPr/>
          </p:nvSpPr>
          <p:spPr>
            <a:xfrm>
              <a:off x="4688948" y="4076010"/>
              <a:ext cx="4288803" cy="33855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defTabSz="914400" hangingPunct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600" b="1" dirty="0">
                  <a:latin typeface="Arial Narrow" pitchFamily="34"/>
                </a:rPr>
                <a:t>Datos</a:t>
              </a:r>
              <a:r>
                <a:rPr lang="es-ES" sz="1600" dirty="0">
                  <a:latin typeface="Arial Narrow" pitchFamily="34"/>
                </a:rPr>
                <a:t> todo el viaje de cliente ..retención, ofertas</a:t>
              </a:r>
              <a:endParaRPr lang="en-US" sz="1600" dirty="0">
                <a:latin typeface="Arial Narrow" pitchFamily="34"/>
              </a:endParaRPr>
            </a:p>
          </p:txBody>
        </p:sp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976DB2F9-513F-9101-C584-6C046C8F8C70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26AFA08-A570-98A8-7597-961978437522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736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EF5D23F-7441-40CB-8C85-C32E21D763F3}"/>
              </a:ext>
            </a:extLst>
          </p:cNvPr>
          <p:cNvSpPr txBox="1"/>
          <p:nvPr/>
        </p:nvSpPr>
        <p:spPr>
          <a:xfrm>
            <a:off x="1570183" y="1773382"/>
            <a:ext cx="65267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“La excelencia nunca es un accidente”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E752B-DECC-4B8A-B3B6-60C3C4DD1891}"/>
              </a:ext>
            </a:extLst>
          </p:cNvPr>
          <p:cNvSpPr txBox="1"/>
          <p:nvPr/>
        </p:nvSpPr>
        <p:spPr>
          <a:xfrm>
            <a:off x="6502400" y="2540002"/>
            <a:ext cx="10974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Aristóteles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58CE6C9-5526-9236-12B9-A1A9CE55BD8A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95A5F0-744E-C40C-7B04-2A1E0AEAFDDB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838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375801" y="208418"/>
            <a:ext cx="701131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Entorno, futuro y planes – gestion de siniestros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63208" y="873535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Sub-título y/o texto complementario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6ED300-F5AF-4E8F-9392-470B3F27B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0" y="817396"/>
            <a:ext cx="8276429" cy="35012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4ED451-43B6-4A52-A87F-E580E98773CB}"/>
              </a:ext>
            </a:extLst>
          </p:cNvPr>
          <p:cNvSpPr txBox="1"/>
          <p:nvPr/>
        </p:nvSpPr>
        <p:spPr>
          <a:xfrm>
            <a:off x="71323" y="833724"/>
            <a:ext cx="4459856" cy="344709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badi" panose="020B0604020104020204" pitchFamily="34" charset="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Abadi" panose="020B0604020104020204" pitchFamily="34" charset="0"/>
                <a:sym typeface="Calibri"/>
              </a:rPr>
              <a:t>La digitalización de la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industria de seguros y la gestión de </a:t>
            </a: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Abadi" panose="020B0604020104020204" pitchFamily="34" charset="0"/>
                <a:sym typeface="Calibri"/>
              </a:rPr>
              <a:t>siniestro</a:t>
            </a:r>
            <a:r>
              <a:rPr lang="es-MX" sz="32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s</a:t>
            </a: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Abadi" panose="020B0604020104020204" pitchFamily="34" charset="0"/>
                <a:sym typeface="Calibri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badi" panose="020B0604020104020204" pitchFamily="34" charset="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1100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badi" panose="020B0604020104020204" pitchFamily="34" charset="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1100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badi" panose="020B0604020104020204" pitchFamily="34" charset="0"/>
              <a:sym typeface="Calibri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AF365FC-F1C8-CF45-E04F-F1C43130C18C}"/>
              </a:ext>
            </a:extLst>
          </p:cNvPr>
          <p:cNvSpPr txBox="1">
            <a:spLocks/>
          </p:cNvSpPr>
          <p:nvPr/>
        </p:nvSpPr>
        <p:spPr>
          <a:xfrm>
            <a:off x="2277169" y="4588716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5C7F79-2D3D-4730-35B4-11230910EBB0}"/>
              </a:ext>
            </a:extLst>
          </p:cNvPr>
          <p:cNvSpPr txBox="1">
            <a:spLocks/>
          </p:cNvSpPr>
          <p:nvPr/>
        </p:nvSpPr>
        <p:spPr>
          <a:xfrm>
            <a:off x="2255906" y="4753523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0643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5EA85EE0-3B7C-454D-AD81-4762EF9E8830}"/>
              </a:ext>
            </a:extLst>
          </p:cNvPr>
          <p:cNvSpPr/>
          <p:nvPr/>
        </p:nvSpPr>
        <p:spPr>
          <a:xfrm>
            <a:off x="591817" y="1136314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¿Una gestion apropiada de siniestros es clave para incrementar el  </a:t>
            </a:r>
            <a:r>
              <a:rPr lang="es-ES" sz="1200" kern="1200" dirty="0" err="1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loop</a:t>
            </a:r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 de generación, retención y referencia de clientes ?</a:t>
            </a:r>
            <a:endParaRPr lang="es-MX" sz="12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37286BE-A1EB-4DC5-AB33-95F2D057003D}"/>
              </a:ext>
            </a:extLst>
          </p:cNvPr>
          <p:cNvSpPr/>
          <p:nvPr/>
        </p:nvSpPr>
        <p:spPr>
          <a:xfrm>
            <a:off x="-5084" y="990264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1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381E65BE-189A-498C-A4A0-9C5CF36DE342}"/>
              </a:ext>
            </a:extLst>
          </p:cNvPr>
          <p:cNvSpPr/>
          <p:nvPr/>
        </p:nvSpPr>
        <p:spPr>
          <a:xfrm rot="5400000">
            <a:off x="102961" y="1256871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E9FD52DE-2CD5-4C79-BE6A-6DE0802E9204}"/>
              </a:ext>
            </a:extLst>
          </p:cNvPr>
          <p:cNvSpPr/>
          <p:nvPr/>
        </p:nvSpPr>
        <p:spPr>
          <a:xfrm>
            <a:off x="591815" y="1953740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¿Los clientes de las aseguradoras usan el teléfono como medio para abertura de siniestros en 45%-75% de los casos ?</a:t>
            </a:r>
            <a:endParaRPr lang="es-MX" sz="1200" kern="1200" dirty="0">
              <a:solidFill>
                <a:prstClr val="white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DF699C4-8F31-4258-8513-6E1C4EA61B70}"/>
              </a:ext>
            </a:extLst>
          </p:cNvPr>
          <p:cNvSpPr/>
          <p:nvPr/>
        </p:nvSpPr>
        <p:spPr>
          <a:xfrm>
            <a:off x="-5086" y="1807690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2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85150025-2DC2-4EB6-AF2C-D94119C70E5A}"/>
              </a:ext>
            </a:extLst>
          </p:cNvPr>
          <p:cNvSpPr/>
          <p:nvPr/>
        </p:nvSpPr>
        <p:spPr>
          <a:xfrm rot="5400000">
            <a:off x="102961" y="2074296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6" name="Flecha: pentágono 15">
            <a:extLst>
              <a:ext uri="{FF2B5EF4-FFF2-40B4-BE49-F238E27FC236}">
                <a16:creationId xmlns:a16="http://schemas.microsoft.com/office/drawing/2014/main" id="{A0E2689E-C2E0-42F5-AF59-5284FCBF2C0B}"/>
              </a:ext>
            </a:extLst>
          </p:cNvPr>
          <p:cNvSpPr/>
          <p:nvPr/>
        </p:nvSpPr>
        <p:spPr>
          <a:xfrm>
            <a:off x="591815" y="2771531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¿  20 años atrás es cuando Qualitas implemento los primeros sistemas de Cabina ?</a:t>
            </a:r>
            <a:endParaRPr lang="es-MX" sz="1200" kern="1200" dirty="0">
              <a:solidFill>
                <a:prstClr val="white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A07ED0A-4F3A-4222-87F8-7B502CEDF3C3}"/>
              </a:ext>
            </a:extLst>
          </p:cNvPr>
          <p:cNvSpPr/>
          <p:nvPr/>
        </p:nvSpPr>
        <p:spPr>
          <a:xfrm>
            <a:off x="-5086" y="2625481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3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9" name="Paralelogramo 18">
            <a:extLst>
              <a:ext uri="{FF2B5EF4-FFF2-40B4-BE49-F238E27FC236}">
                <a16:creationId xmlns:a16="http://schemas.microsoft.com/office/drawing/2014/main" id="{612A32DB-84F7-4DD4-A42B-78BE5AD485FB}"/>
              </a:ext>
            </a:extLst>
          </p:cNvPr>
          <p:cNvSpPr/>
          <p:nvPr/>
        </p:nvSpPr>
        <p:spPr>
          <a:xfrm rot="5400000">
            <a:off x="102959" y="2892087"/>
            <a:ext cx="755457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066C4318-43DA-417B-8C28-AE0542680435}"/>
              </a:ext>
            </a:extLst>
          </p:cNvPr>
          <p:cNvSpPr/>
          <p:nvPr/>
        </p:nvSpPr>
        <p:spPr>
          <a:xfrm>
            <a:off x="591814" y="3621031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 hangingPunct="1"/>
            <a:r>
              <a:rPr lang="es-ES" sz="1200" kern="1200" dirty="0">
                <a:solidFill>
                  <a:prstClr val="white"/>
                </a:solidFill>
                <a:latin typeface="Century Gothic" panose="020B0502020202020204" pitchFamily="34" charset="0"/>
                <a:cs typeface="Calibri"/>
              </a:rPr>
              <a:t>¿Se esta realizando una reingeniería del software de las tabletas para mejorar la productividad de los ajustadores ?</a:t>
            </a:r>
            <a:endParaRPr lang="es-MX" sz="1200" kern="1200" dirty="0">
              <a:solidFill>
                <a:prstClr val="white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53BC7F6-0D24-4D61-AF27-DC108E5C45C9}"/>
              </a:ext>
            </a:extLst>
          </p:cNvPr>
          <p:cNvSpPr/>
          <p:nvPr/>
        </p:nvSpPr>
        <p:spPr>
          <a:xfrm>
            <a:off x="-5087" y="3474981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sz="1600" kern="12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4</a:t>
            </a:r>
            <a:endParaRPr lang="es-MX" sz="1600" kern="12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866C81DB-D955-4E24-BABE-6166742D8451}"/>
              </a:ext>
            </a:extLst>
          </p:cNvPr>
          <p:cNvSpPr/>
          <p:nvPr/>
        </p:nvSpPr>
        <p:spPr>
          <a:xfrm rot="5400000">
            <a:off x="102958" y="3741588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endParaRPr lang="es-MX" sz="1600" kern="12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227BC4A2-CFEF-4607-AAED-8DF300B2C718}"/>
              </a:ext>
            </a:extLst>
          </p:cNvPr>
          <p:cNvSpPr/>
          <p:nvPr/>
        </p:nvSpPr>
        <p:spPr>
          <a:xfrm>
            <a:off x="6499859" y="1128215"/>
            <a:ext cx="2205765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VERDADERO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9" name="Flecha: cheurón 28">
            <a:extLst>
              <a:ext uri="{FF2B5EF4-FFF2-40B4-BE49-F238E27FC236}">
                <a16:creationId xmlns:a16="http://schemas.microsoft.com/office/drawing/2014/main" id="{A8EE2308-64EF-4B2E-8A17-0C485D3ECDEC}"/>
              </a:ext>
            </a:extLst>
          </p:cNvPr>
          <p:cNvSpPr/>
          <p:nvPr/>
        </p:nvSpPr>
        <p:spPr>
          <a:xfrm>
            <a:off x="6431049" y="1948088"/>
            <a:ext cx="2274577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VERDADERO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0" name="Flecha: cheurón 29">
            <a:extLst>
              <a:ext uri="{FF2B5EF4-FFF2-40B4-BE49-F238E27FC236}">
                <a16:creationId xmlns:a16="http://schemas.microsoft.com/office/drawing/2014/main" id="{135ACBC4-C380-4976-A2C4-3EE6719AD2D0}"/>
              </a:ext>
            </a:extLst>
          </p:cNvPr>
          <p:cNvSpPr/>
          <p:nvPr/>
        </p:nvSpPr>
        <p:spPr>
          <a:xfrm>
            <a:off x="6499860" y="2759506"/>
            <a:ext cx="2205765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VERDADERO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F0108145-19A6-4367-ACA9-1C40A2BA75E9}"/>
              </a:ext>
            </a:extLst>
          </p:cNvPr>
          <p:cNvSpPr/>
          <p:nvPr/>
        </p:nvSpPr>
        <p:spPr>
          <a:xfrm>
            <a:off x="6499860" y="3603471"/>
            <a:ext cx="2205766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 hangingPunct="1"/>
            <a:r>
              <a:rPr lang="es-ES" kern="1200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VERDADERO</a:t>
            </a:r>
            <a:endParaRPr lang="es-MX" kern="1200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2D8B47-296E-2F78-983A-4B3651BBBFC8}"/>
              </a:ext>
            </a:extLst>
          </p:cNvPr>
          <p:cNvSpPr txBox="1">
            <a:spLocks/>
          </p:cNvSpPr>
          <p:nvPr/>
        </p:nvSpPr>
        <p:spPr>
          <a:xfrm>
            <a:off x="414223" y="342071"/>
            <a:ext cx="389064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Información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B10EF4C-2581-7606-76AF-8A59C6504139}"/>
              </a:ext>
            </a:extLst>
          </p:cNvPr>
          <p:cNvSpPr txBox="1">
            <a:spLocks/>
          </p:cNvSpPr>
          <p:nvPr/>
        </p:nvSpPr>
        <p:spPr>
          <a:xfrm>
            <a:off x="668948" y="684753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s-ES_tradnl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0165082-EF96-2806-B0D4-73C81FBAD1EE}"/>
              </a:ext>
            </a:extLst>
          </p:cNvPr>
          <p:cNvSpPr txBox="1">
            <a:spLocks/>
          </p:cNvSpPr>
          <p:nvPr/>
        </p:nvSpPr>
        <p:spPr>
          <a:xfrm>
            <a:off x="2757818" y="4713175"/>
            <a:ext cx="3660258" cy="14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342900" hangingPunct="1">
              <a:spcBef>
                <a:spcPts val="525"/>
              </a:spcBef>
            </a:pPr>
            <a:r>
              <a:rPr lang="es-ES_tradnl" sz="675" b="1" i="1" kern="1200" dirty="0">
                <a:solidFill>
                  <a:srgbClr val="0098AE"/>
                </a:solidFill>
                <a:latin typeface="Calibri"/>
                <a:cs typeface="Calibri"/>
              </a:rPr>
              <a:t>“HAZ lo que dices que harás, HAZLO cuando dices</a:t>
            </a:r>
            <a:r>
              <a:rPr lang="en-US" sz="675" b="1" i="1" kern="1200" dirty="0">
                <a:solidFill>
                  <a:srgbClr val="0098AE"/>
                </a:solidFill>
                <a:latin typeface="Calibri"/>
                <a:cs typeface="Calibri"/>
              </a:rPr>
              <a:t> </a:t>
            </a:r>
            <a:r>
              <a:rPr lang="es-ES_tradnl" sz="675" b="1" i="1" kern="1200" dirty="0">
                <a:solidFill>
                  <a:srgbClr val="0098AE"/>
                </a:solidFill>
                <a:latin typeface="Calibri"/>
                <a:cs typeface="Calibri"/>
              </a:rPr>
              <a:t>que lo harás y HAZLO bien desde la primera vez...</a:t>
            </a:r>
            <a:endParaRPr lang="en-US" sz="675" b="1" i="1" kern="1200" dirty="0">
              <a:solidFill>
                <a:srgbClr val="0098AE"/>
              </a:solidFill>
              <a:latin typeface="Calibri"/>
              <a:cs typeface="Calibri"/>
            </a:endParaRPr>
          </a:p>
          <a:p>
            <a:pPr defTabSz="342900" hangingPunct="1">
              <a:spcBef>
                <a:spcPts val="525"/>
              </a:spcBef>
            </a:pPr>
            <a:endParaRPr lang="es-ES_tradnl" sz="600" b="1" i="1" kern="1200" dirty="0">
              <a:solidFill>
                <a:srgbClr val="000000">
                  <a:lumMod val="50000"/>
                  <a:lumOff val="50000"/>
                </a:srgb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1102C7A-FB4F-1941-8403-96C8772EE823}"/>
              </a:ext>
            </a:extLst>
          </p:cNvPr>
          <p:cNvSpPr txBox="1">
            <a:spLocks/>
          </p:cNvSpPr>
          <p:nvPr/>
        </p:nvSpPr>
        <p:spPr>
          <a:xfrm>
            <a:off x="2741871" y="4836781"/>
            <a:ext cx="3660258" cy="22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defTabSz="342900" hangingPunct="1">
              <a:spcBef>
                <a:spcPts val="525"/>
              </a:spcBef>
            </a:pPr>
            <a:r>
              <a:rPr lang="es-ES" sz="675" b="1" i="1" kern="1200" dirty="0">
                <a:solidFill>
                  <a:srgbClr val="64B6C1"/>
                </a:solidFill>
                <a:latin typeface="Calibri"/>
                <a:cs typeface="Calibri"/>
              </a:rPr>
              <a:t>Recuerda que, del servicio de cada uno de nosotros, depende el destino de TODOS.”</a:t>
            </a:r>
            <a:endParaRPr lang="es-ES_tradnl" sz="600" b="1" i="1" kern="1200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90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B2CA51-F2E4-405F-B6C8-494E82599A61}"/>
              </a:ext>
            </a:extLst>
          </p:cNvPr>
          <p:cNvSpPr txBox="1"/>
          <p:nvPr/>
        </p:nvSpPr>
        <p:spPr>
          <a:xfrm>
            <a:off x="4163123" y="979054"/>
            <a:ext cx="1078178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6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5DBE39-A9E5-7AD1-C37C-4748DD777833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30F5C71-3F7B-37B6-484A-E8EDF16668A2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0091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824736-A393-2963-4AAE-4001C1F51368}"/>
              </a:ext>
            </a:extLst>
          </p:cNvPr>
          <p:cNvSpPr txBox="1"/>
          <p:nvPr/>
        </p:nvSpPr>
        <p:spPr>
          <a:xfrm>
            <a:off x="3209769" y="2790235"/>
            <a:ext cx="272446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Muchas Gracias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375801" y="208418"/>
            <a:ext cx="701131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Entorno, futuro y planes – gestion de siniestros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DD87AB-054A-4B41-B29E-8E16D35F1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89" y="873938"/>
            <a:ext cx="7997047" cy="3601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3639F0-C1C0-49FF-969A-D8E95CD1F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01" y="1360080"/>
            <a:ext cx="2755631" cy="174360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2EAD7B0-68FB-9040-BEC9-C2B78FDC163F}"/>
              </a:ext>
            </a:extLst>
          </p:cNvPr>
          <p:cNvSpPr txBox="1">
            <a:spLocks/>
          </p:cNvSpPr>
          <p:nvPr/>
        </p:nvSpPr>
        <p:spPr>
          <a:xfrm>
            <a:off x="2277169" y="4588716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D7A497-FF29-47B9-DF11-4A1BB7FDBE5B}"/>
              </a:ext>
            </a:extLst>
          </p:cNvPr>
          <p:cNvSpPr txBox="1">
            <a:spLocks/>
          </p:cNvSpPr>
          <p:nvPr/>
        </p:nvSpPr>
        <p:spPr>
          <a:xfrm>
            <a:off x="2255906" y="4753523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1FA434-25D1-CDDF-5E4E-62D143D3A31F}"/>
              </a:ext>
            </a:extLst>
          </p:cNvPr>
          <p:cNvSpPr txBox="1"/>
          <p:nvPr/>
        </p:nvSpPr>
        <p:spPr>
          <a:xfrm>
            <a:off x="7187499" y="4962359"/>
            <a:ext cx="1762292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Fuente : 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2769821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375801" y="208418"/>
            <a:ext cx="701131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Entorno, futuro y planes – gestion de siniestros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2ACDF9-96BF-4129-8848-F1363C37C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01" y="698086"/>
            <a:ext cx="5049430" cy="35987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3419F7C-331E-4351-A798-AE335DEDD042}"/>
              </a:ext>
            </a:extLst>
          </p:cNvPr>
          <p:cNvSpPr txBox="1"/>
          <p:nvPr/>
        </p:nvSpPr>
        <p:spPr>
          <a:xfrm>
            <a:off x="5754254" y="1147644"/>
            <a:ext cx="3229408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Plataform</a:t>
            </a:r>
            <a:r>
              <a:rPr lang="es-MX" b="1" dirty="0"/>
              <a:t>a digital muy completa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/>
              <a:t>IA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/>
              <a:t>Movilidad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Conectividad con datos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/>
              <a:t>Telemetría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 err="1"/>
              <a:t>IoT</a:t>
            </a:r>
            <a:endParaRPr lang="es-MX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/>
              <a:t>RPA automatización procesos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Personal nuevas capacidades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A9067-7D34-4BCA-8DEE-E65BC5B64B63}"/>
              </a:ext>
            </a:extLst>
          </p:cNvPr>
          <p:cNvSpPr txBox="1"/>
          <p:nvPr/>
        </p:nvSpPr>
        <p:spPr>
          <a:xfrm>
            <a:off x="6952830" y="4922747"/>
            <a:ext cx="176229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Fuente : McKinsey &amp; Company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350C405-8E51-E9FF-D1C5-48270CDAEDCD}"/>
              </a:ext>
            </a:extLst>
          </p:cNvPr>
          <p:cNvSpPr txBox="1">
            <a:spLocks/>
          </p:cNvSpPr>
          <p:nvPr/>
        </p:nvSpPr>
        <p:spPr>
          <a:xfrm>
            <a:off x="2277169" y="4588716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031C56-EC79-0007-A657-E5C244E529C2}"/>
              </a:ext>
            </a:extLst>
          </p:cNvPr>
          <p:cNvSpPr txBox="1">
            <a:spLocks/>
          </p:cNvSpPr>
          <p:nvPr/>
        </p:nvSpPr>
        <p:spPr>
          <a:xfrm>
            <a:off x="2255906" y="4753523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3843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375801" y="208418"/>
            <a:ext cx="701131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Entorno, futuro y planes – gestion de siniestros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2F1051-CF5E-4B41-A130-194979351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15" y="920929"/>
            <a:ext cx="8448085" cy="35148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AB425A-338C-4684-8B67-42BCC80050D5}"/>
              </a:ext>
            </a:extLst>
          </p:cNvPr>
          <p:cNvSpPr txBox="1"/>
          <p:nvPr/>
        </p:nvSpPr>
        <p:spPr>
          <a:xfrm>
            <a:off x="6345383" y="2078182"/>
            <a:ext cx="254011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¿ Estas bien ?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2400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¿ Necesitas ayuda ?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18A622-51AC-1D8E-B180-C6112E8CD17B}"/>
              </a:ext>
            </a:extLst>
          </p:cNvPr>
          <p:cNvSpPr txBox="1"/>
          <p:nvPr/>
        </p:nvSpPr>
        <p:spPr>
          <a:xfrm>
            <a:off x="7187499" y="4962359"/>
            <a:ext cx="1762292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Fuente : McKinsey &amp; Company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0E9AA43-EC89-2BCA-98A4-BD5109E94DC6}"/>
              </a:ext>
            </a:extLst>
          </p:cNvPr>
          <p:cNvSpPr txBox="1">
            <a:spLocks/>
          </p:cNvSpPr>
          <p:nvPr/>
        </p:nvSpPr>
        <p:spPr>
          <a:xfrm>
            <a:off x="2390457" y="4604659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982379B-7813-3D5D-FB89-1013F80F07CC}"/>
              </a:ext>
            </a:extLst>
          </p:cNvPr>
          <p:cNvSpPr txBox="1">
            <a:spLocks/>
          </p:cNvSpPr>
          <p:nvPr/>
        </p:nvSpPr>
        <p:spPr>
          <a:xfrm>
            <a:off x="2369194" y="4769466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381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381565" y="317578"/>
            <a:ext cx="7276535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siniestros – fabrica de clientes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520280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visitante inconsciente a cliente feliz y apasionado por nuestro servicios</a:t>
            </a:r>
          </a:p>
        </p:txBody>
      </p:sp>
      <p:pic>
        <p:nvPicPr>
          <p:cNvPr id="4" name="Gráfico 3" descr="Persona confundida contorno">
            <a:extLst>
              <a:ext uri="{FF2B5EF4-FFF2-40B4-BE49-F238E27FC236}">
                <a16:creationId xmlns:a16="http://schemas.microsoft.com/office/drawing/2014/main" id="{19729323-B8B2-41D8-92BA-C66CDD689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914" y="2718706"/>
            <a:ext cx="457200" cy="457200"/>
          </a:xfrm>
          <a:prstGeom prst="rect">
            <a:avLst/>
          </a:prstGeom>
        </p:spPr>
      </p:pic>
      <p:pic>
        <p:nvPicPr>
          <p:cNvPr id="9" name="Gráfico 8" descr="Chateo contorno">
            <a:extLst>
              <a:ext uri="{FF2B5EF4-FFF2-40B4-BE49-F238E27FC236}">
                <a16:creationId xmlns:a16="http://schemas.microsoft.com/office/drawing/2014/main" id="{63F6CD7E-958A-4E6C-9036-C0BAB75660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9425" y="3592888"/>
            <a:ext cx="370417" cy="370417"/>
          </a:xfrm>
          <a:prstGeom prst="rect">
            <a:avLst/>
          </a:prstGeom>
        </p:spPr>
      </p:pic>
      <p:pic>
        <p:nvPicPr>
          <p:cNvPr id="10" name="Gráfico 9" descr="Persona confundida contorno">
            <a:extLst>
              <a:ext uri="{FF2B5EF4-FFF2-40B4-BE49-F238E27FC236}">
                <a16:creationId xmlns:a16="http://schemas.microsoft.com/office/drawing/2014/main" id="{F8972825-93D8-45DC-ADFB-9AAF01329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928" y="2708574"/>
            <a:ext cx="457200" cy="457200"/>
          </a:xfrm>
          <a:prstGeom prst="rect">
            <a:avLst/>
          </a:prstGeom>
        </p:spPr>
      </p:pic>
      <p:pic>
        <p:nvPicPr>
          <p:cNvPr id="11" name="Gráfico 10" descr="Niños contorno">
            <a:extLst>
              <a:ext uri="{FF2B5EF4-FFF2-40B4-BE49-F238E27FC236}">
                <a16:creationId xmlns:a16="http://schemas.microsoft.com/office/drawing/2014/main" id="{AA4A9A95-9A1E-437C-9E18-F3A9F36E14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1129" y="3818917"/>
            <a:ext cx="547007" cy="547007"/>
          </a:xfrm>
          <a:prstGeom prst="rect">
            <a:avLst/>
          </a:prstGeom>
        </p:spPr>
      </p:pic>
      <p:pic>
        <p:nvPicPr>
          <p:cNvPr id="17" name="Gráfico 16" descr="Ciudad contorno">
            <a:extLst>
              <a:ext uri="{FF2B5EF4-FFF2-40B4-BE49-F238E27FC236}">
                <a16:creationId xmlns:a16="http://schemas.microsoft.com/office/drawing/2014/main" id="{8DED3F49-A19B-4EC9-A75D-3CE3E5438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03774" y="2007232"/>
            <a:ext cx="849086" cy="849086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7F8AC58-2C21-408B-A41E-02D9AB951571}"/>
              </a:ext>
            </a:extLst>
          </p:cNvPr>
          <p:cNvCxnSpPr/>
          <p:nvPr/>
        </p:nvCxnSpPr>
        <p:spPr>
          <a:xfrm>
            <a:off x="1850839" y="2947306"/>
            <a:ext cx="859107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7CBEF44-E836-4866-9C44-98945499FE6B}"/>
              </a:ext>
            </a:extLst>
          </p:cNvPr>
          <p:cNvSpPr txBox="1"/>
          <p:nvPr/>
        </p:nvSpPr>
        <p:spPr>
          <a:xfrm>
            <a:off x="1777361" y="2563585"/>
            <a:ext cx="100444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Adquisición 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FCE4E48-47AC-43CF-8626-01836B240FD5}"/>
              </a:ext>
            </a:extLst>
          </p:cNvPr>
          <p:cNvCxnSpPr/>
          <p:nvPr/>
        </p:nvCxnSpPr>
        <p:spPr>
          <a:xfrm>
            <a:off x="3982903" y="2932264"/>
            <a:ext cx="859107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31F81D-BD05-40D8-AF3A-EAF06E432FC3}"/>
              </a:ext>
            </a:extLst>
          </p:cNvPr>
          <p:cNvSpPr txBox="1"/>
          <p:nvPr/>
        </p:nvSpPr>
        <p:spPr>
          <a:xfrm>
            <a:off x="3909425" y="2548543"/>
            <a:ext cx="86978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Activación</a:t>
            </a:r>
          </a:p>
        </p:txBody>
      </p:sp>
      <p:pic>
        <p:nvPicPr>
          <p:cNvPr id="24" name="Gráfico 23" descr="Persona confundida contorno">
            <a:extLst>
              <a:ext uri="{FF2B5EF4-FFF2-40B4-BE49-F238E27FC236}">
                <a16:creationId xmlns:a16="http://schemas.microsoft.com/office/drawing/2014/main" id="{F982B9E5-D888-4DAB-908B-EABD451D1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5514" y="2563585"/>
            <a:ext cx="457200" cy="457200"/>
          </a:xfrm>
          <a:prstGeom prst="rect">
            <a:avLst/>
          </a:prstGeo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7E76D83-3A03-4438-BD8F-2FA77BBCF5CB}"/>
              </a:ext>
            </a:extLst>
          </p:cNvPr>
          <p:cNvCxnSpPr/>
          <p:nvPr/>
        </p:nvCxnSpPr>
        <p:spPr>
          <a:xfrm>
            <a:off x="5859771" y="2948539"/>
            <a:ext cx="859107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9033306-F090-47FB-BB30-7D5C072177D5}"/>
              </a:ext>
            </a:extLst>
          </p:cNvPr>
          <p:cNvSpPr txBox="1"/>
          <p:nvPr/>
        </p:nvSpPr>
        <p:spPr>
          <a:xfrm>
            <a:off x="5974071" y="2564818"/>
            <a:ext cx="53476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/>
              <a:t>Venta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7" name="Gráfico 26" descr="Publicidad contorno">
            <a:extLst>
              <a:ext uri="{FF2B5EF4-FFF2-40B4-BE49-F238E27FC236}">
                <a16:creationId xmlns:a16="http://schemas.microsoft.com/office/drawing/2014/main" id="{6BD00D8A-176C-4505-9EEB-72D146A1D8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70188" y="2415393"/>
            <a:ext cx="914400" cy="9144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311DDDEA-CA72-4731-8C1A-B75CDB61E13E}"/>
              </a:ext>
            </a:extLst>
          </p:cNvPr>
          <p:cNvSpPr txBox="1"/>
          <p:nvPr/>
        </p:nvSpPr>
        <p:spPr>
          <a:xfrm>
            <a:off x="7078093" y="2616325"/>
            <a:ext cx="7159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Ingresos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53B526C-4004-4505-B5AB-8D31ECB6E5DF}"/>
              </a:ext>
            </a:extLst>
          </p:cNvPr>
          <p:cNvSpPr txBox="1"/>
          <p:nvPr/>
        </p:nvSpPr>
        <p:spPr>
          <a:xfrm>
            <a:off x="4568214" y="3679967"/>
            <a:ext cx="88742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Referencia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01CCB37-A2EA-4734-B187-480832C1E346}"/>
              </a:ext>
            </a:extLst>
          </p:cNvPr>
          <p:cNvSpPr txBox="1"/>
          <p:nvPr/>
        </p:nvSpPr>
        <p:spPr>
          <a:xfrm>
            <a:off x="5228003" y="1394210"/>
            <a:ext cx="1624706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>
                <a:solidFill>
                  <a:srgbClr val="7030A0"/>
                </a:solidFill>
              </a:rPr>
              <a:t>Loop de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>
                <a:solidFill>
                  <a:srgbClr val="7030A0"/>
                </a:solidFill>
              </a:rPr>
              <a:t>c</a:t>
            </a:r>
            <a:r>
              <a:rPr kumimoji="0" lang="es-MX" sz="14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lientes felices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Siniestros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49B8BBA-BA23-4BFB-A667-9E0F7C021D10}"/>
              </a:ext>
            </a:extLst>
          </p:cNvPr>
          <p:cNvSpPr txBox="1"/>
          <p:nvPr/>
        </p:nvSpPr>
        <p:spPr>
          <a:xfrm>
            <a:off x="3494910" y="1263076"/>
            <a:ext cx="84414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Retención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B67B924-CCA0-4A85-91EE-41F2449D4E49}"/>
              </a:ext>
            </a:extLst>
          </p:cNvPr>
          <p:cNvSpPr txBox="1"/>
          <p:nvPr/>
        </p:nvSpPr>
        <p:spPr>
          <a:xfrm>
            <a:off x="5192855" y="2072494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3AC4D70-3C1A-407D-A8E9-159608FC8EF7}"/>
              </a:ext>
            </a:extLst>
          </p:cNvPr>
          <p:cNvSpPr txBox="1"/>
          <p:nvPr/>
        </p:nvSpPr>
        <p:spPr>
          <a:xfrm>
            <a:off x="5164115" y="1912027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5462F76-C1E8-4511-9887-D08DD2412C81}"/>
              </a:ext>
            </a:extLst>
          </p:cNvPr>
          <p:cNvSpPr txBox="1"/>
          <p:nvPr/>
        </p:nvSpPr>
        <p:spPr>
          <a:xfrm>
            <a:off x="5116916" y="1748817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C6AC2C2-569E-41BF-9A30-35EB155D4A3D}"/>
              </a:ext>
            </a:extLst>
          </p:cNvPr>
          <p:cNvSpPr txBox="1"/>
          <p:nvPr/>
        </p:nvSpPr>
        <p:spPr>
          <a:xfrm>
            <a:off x="5061939" y="1565682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909C95A-E419-4919-A314-0FE97FA4BA46}"/>
              </a:ext>
            </a:extLst>
          </p:cNvPr>
          <p:cNvSpPr txBox="1"/>
          <p:nvPr/>
        </p:nvSpPr>
        <p:spPr>
          <a:xfrm>
            <a:off x="4954352" y="1367933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765B0EF-7C5B-4C75-B720-1ABF702FDBED}"/>
              </a:ext>
            </a:extLst>
          </p:cNvPr>
          <p:cNvSpPr txBox="1"/>
          <p:nvPr/>
        </p:nvSpPr>
        <p:spPr>
          <a:xfrm>
            <a:off x="4830723" y="1228322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BB88EB2-1A36-41BB-8839-1119D4959C13}"/>
              </a:ext>
            </a:extLst>
          </p:cNvPr>
          <p:cNvSpPr txBox="1"/>
          <p:nvPr/>
        </p:nvSpPr>
        <p:spPr>
          <a:xfrm>
            <a:off x="4636618" y="1152376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2BC2685-C2B7-475C-BE28-8ED507C91277}"/>
              </a:ext>
            </a:extLst>
          </p:cNvPr>
          <p:cNvSpPr txBox="1"/>
          <p:nvPr/>
        </p:nvSpPr>
        <p:spPr>
          <a:xfrm>
            <a:off x="4414443" y="1112407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06DE29E-244B-4B7F-82D9-8D4DE30C7152}"/>
              </a:ext>
            </a:extLst>
          </p:cNvPr>
          <p:cNvSpPr txBox="1"/>
          <p:nvPr/>
        </p:nvSpPr>
        <p:spPr>
          <a:xfrm>
            <a:off x="3431391" y="1269999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E84669F-1482-4ACD-B4C7-621AA222CE7D}"/>
              </a:ext>
            </a:extLst>
          </p:cNvPr>
          <p:cNvSpPr txBox="1"/>
          <p:nvPr/>
        </p:nvSpPr>
        <p:spPr>
          <a:xfrm>
            <a:off x="3383996" y="1407345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7FE681A-6C41-4C7A-B70A-6523C363FED2}"/>
              </a:ext>
            </a:extLst>
          </p:cNvPr>
          <p:cNvSpPr txBox="1"/>
          <p:nvPr/>
        </p:nvSpPr>
        <p:spPr>
          <a:xfrm>
            <a:off x="3328845" y="1546855"/>
            <a:ext cx="2221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33" name="Triángulo isósceles 32">
            <a:extLst>
              <a:ext uri="{FF2B5EF4-FFF2-40B4-BE49-F238E27FC236}">
                <a16:creationId xmlns:a16="http://schemas.microsoft.com/office/drawing/2014/main" id="{89A75B7E-2E88-4427-A3F0-F908AC356A79}"/>
              </a:ext>
            </a:extLst>
          </p:cNvPr>
          <p:cNvSpPr/>
          <p:nvPr/>
        </p:nvSpPr>
        <p:spPr>
          <a:xfrm rot="12761211">
            <a:off x="3294896" y="1964688"/>
            <a:ext cx="141702" cy="125313"/>
          </a:xfrm>
          <a:prstGeom prst="triangle">
            <a:avLst/>
          </a:prstGeom>
          <a:solidFill>
            <a:srgbClr val="7030A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54EC44D-43E5-442F-93B1-602D786EC05B}"/>
              </a:ext>
            </a:extLst>
          </p:cNvPr>
          <p:cNvSpPr txBox="1"/>
          <p:nvPr/>
        </p:nvSpPr>
        <p:spPr>
          <a:xfrm>
            <a:off x="5211218" y="2872593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D2F2FB0-13B8-486F-B003-A9069D69CA2D}"/>
              </a:ext>
            </a:extLst>
          </p:cNvPr>
          <p:cNvSpPr txBox="1"/>
          <p:nvPr/>
        </p:nvSpPr>
        <p:spPr>
          <a:xfrm>
            <a:off x="5175001" y="3016926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2098A0A-9D8F-4728-9EED-A81CD12F9E66}"/>
              </a:ext>
            </a:extLst>
          </p:cNvPr>
          <p:cNvSpPr txBox="1"/>
          <p:nvPr/>
        </p:nvSpPr>
        <p:spPr>
          <a:xfrm>
            <a:off x="5126018" y="3172048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04B18DD-D256-495B-86A5-B5AF8FFD28D4}"/>
              </a:ext>
            </a:extLst>
          </p:cNvPr>
          <p:cNvSpPr txBox="1"/>
          <p:nvPr/>
        </p:nvSpPr>
        <p:spPr>
          <a:xfrm>
            <a:off x="5060700" y="3335331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B44CB72-2280-4613-A9B1-65AFC80CE7F8}"/>
              </a:ext>
            </a:extLst>
          </p:cNvPr>
          <p:cNvSpPr txBox="1"/>
          <p:nvPr/>
        </p:nvSpPr>
        <p:spPr>
          <a:xfrm>
            <a:off x="3634304" y="3402879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1791079-451C-4D37-8167-88B351398243}"/>
              </a:ext>
            </a:extLst>
          </p:cNvPr>
          <p:cNvSpPr txBox="1"/>
          <p:nvPr/>
        </p:nvSpPr>
        <p:spPr>
          <a:xfrm>
            <a:off x="3542205" y="3316804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27CE233-8374-4C01-889B-D8503C9EB954}"/>
              </a:ext>
            </a:extLst>
          </p:cNvPr>
          <p:cNvSpPr txBox="1"/>
          <p:nvPr/>
        </p:nvSpPr>
        <p:spPr>
          <a:xfrm>
            <a:off x="3441896" y="3188141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5A75503-05A2-4DB1-AFBB-E370A1218CD7}"/>
              </a:ext>
            </a:extLst>
          </p:cNvPr>
          <p:cNvSpPr txBox="1"/>
          <p:nvPr/>
        </p:nvSpPr>
        <p:spPr>
          <a:xfrm>
            <a:off x="3353684" y="3067642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6798BA0-285F-4A2C-8A28-32D73AF63D2A}"/>
              </a:ext>
            </a:extLst>
          </p:cNvPr>
          <p:cNvSpPr txBox="1"/>
          <p:nvPr/>
        </p:nvSpPr>
        <p:spPr>
          <a:xfrm>
            <a:off x="3272278" y="2934942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B3D3061-9EEC-410C-9F4E-642BC310E83F}"/>
              </a:ext>
            </a:extLst>
          </p:cNvPr>
          <p:cNvSpPr txBox="1"/>
          <p:nvPr/>
        </p:nvSpPr>
        <p:spPr>
          <a:xfrm>
            <a:off x="3215051" y="2778979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F7A0F7A-1720-45D5-B958-BF2C64932FC3}"/>
              </a:ext>
            </a:extLst>
          </p:cNvPr>
          <p:cNvSpPr txBox="1"/>
          <p:nvPr/>
        </p:nvSpPr>
        <p:spPr>
          <a:xfrm>
            <a:off x="3196511" y="2655318"/>
            <a:ext cx="3485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59" name="Triángulo isósceles 58">
            <a:extLst>
              <a:ext uri="{FF2B5EF4-FFF2-40B4-BE49-F238E27FC236}">
                <a16:creationId xmlns:a16="http://schemas.microsoft.com/office/drawing/2014/main" id="{244DF737-593B-4B09-90BF-1B241EDEF881}"/>
              </a:ext>
            </a:extLst>
          </p:cNvPr>
          <p:cNvSpPr/>
          <p:nvPr/>
        </p:nvSpPr>
        <p:spPr>
          <a:xfrm rot="732569">
            <a:off x="3251354" y="2794722"/>
            <a:ext cx="141702" cy="125313"/>
          </a:xfrm>
          <a:prstGeom prst="triangle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0B3C2AF4-3321-4587-8ABD-97091AD4BB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84980" y="1902026"/>
            <a:ext cx="205498" cy="250636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2AD142B3-4A40-4344-9C51-0628C7E79BDA}"/>
              </a:ext>
            </a:extLst>
          </p:cNvPr>
          <p:cNvSpPr txBox="1"/>
          <p:nvPr/>
        </p:nvSpPr>
        <p:spPr>
          <a:xfrm>
            <a:off x="7471896" y="4928058"/>
            <a:ext cx="96757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/>
            </a:lvl1pPr>
          </a:lstStyle>
          <a:p>
            <a:r>
              <a:rPr lang="es-MX" dirty="0"/>
              <a:t>Fuente : </a:t>
            </a:r>
            <a:r>
              <a:rPr lang="es-MX" dirty="0" err="1"/>
              <a:t>Scaling</a:t>
            </a:r>
            <a:r>
              <a:rPr lang="es-MX" dirty="0"/>
              <a:t> Lean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E6812AC4-6F32-7878-7CCD-9755DFD56376}"/>
              </a:ext>
            </a:extLst>
          </p:cNvPr>
          <p:cNvSpPr txBox="1">
            <a:spLocks/>
          </p:cNvSpPr>
          <p:nvPr/>
        </p:nvSpPr>
        <p:spPr>
          <a:xfrm>
            <a:off x="2277169" y="4588716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FB256C01-65B8-5B00-7852-587BC164B34E}"/>
              </a:ext>
            </a:extLst>
          </p:cNvPr>
          <p:cNvSpPr txBox="1">
            <a:spLocks/>
          </p:cNvSpPr>
          <p:nvPr/>
        </p:nvSpPr>
        <p:spPr>
          <a:xfrm>
            <a:off x="2255906" y="4753523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4046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381565" y="317578"/>
            <a:ext cx="7276535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Entendiendo el entorno 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357578" y="629112"/>
            <a:ext cx="520280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Marcador de contenido 3">
            <a:extLst>
              <a:ext uri="{FF2B5EF4-FFF2-40B4-BE49-F238E27FC236}">
                <a16:creationId xmlns:a16="http://schemas.microsoft.com/office/drawing/2014/main" id="{100B1AEB-9F32-443A-BE97-50CD351E2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136338"/>
              </p:ext>
            </p:extLst>
          </p:nvPr>
        </p:nvGraphicFramePr>
        <p:xfrm>
          <a:off x="1110475" y="1021782"/>
          <a:ext cx="7018809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7" name="Picture 18">
            <a:extLst>
              <a:ext uri="{FF2B5EF4-FFF2-40B4-BE49-F238E27FC236}">
                <a16:creationId xmlns:a16="http://schemas.microsoft.com/office/drawing/2014/main" id="{8AA67337-3E37-4DC3-9090-C89C73659C0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67" y="3627514"/>
            <a:ext cx="530432" cy="798078"/>
          </a:xfrm>
          <a:prstGeom prst="rect">
            <a:avLst/>
          </a:prstGeom>
        </p:spPr>
      </p:pic>
      <p:pic>
        <p:nvPicPr>
          <p:cNvPr id="60" name="Picture 36">
            <a:extLst>
              <a:ext uri="{FF2B5EF4-FFF2-40B4-BE49-F238E27FC236}">
                <a16:creationId xmlns:a16="http://schemas.microsoft.com/office/drawing/2014/main" id="{CCF4213D-BEEF-4758-89B9-45C601C3D47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356" y="628834"/>
            <a:ext cx="724092" cy="834882"/>
          </a:xfrm>
          <a:prstGeom prst="rect">
            <a:avLst/>
          </a:prstGeom>
        </p:spPr>
      </p:pic>
      <p:pic>
        <p:nvPicPr>
          <p:cNvPr id="61" name="Picture 44">
            <a:extLst>
              <a:ext uri="{FF2B5EF4-FFF2-40B4-BE49-F238E27FC236}">
                <a16:creationId xmlns:a16="http://schemas.microsoft.com/office/drawing/2014/main" id="{E8CF9043-1BAA-4E9E-B331-F60694D0DBF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357" y="3602293"/>
            <a:ext cx="732501" cy="9102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43E1E3-955D-4FEF-BA46-E4FEDFB6360A}"/>
              </a:ext>
            </a:extLst>
          </p:cNvPr>
          <p:cNvSpPr txBox="1"/>
          <p:nvPr/>
        </p:nvSpPr>
        <p:spPr>
          <a:xfrm>
            <a:off x="6536661" y="1203833"/>
            <a:ext cx="179792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Economía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/>
              <a:t>Mercados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Regulaciones 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dirty="0"/>
              <a:t>Ciberseguridad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455F30-7639-83F9-C0FB-9569D44BAB0B}"/>
              </a:ext>
            </a:extLst>
          </p:cNvPr>
          <p:cNvSpPr txBox="1">
            <a:spLocks/>
          </p:cNvSpPr>
          <p:nvPr/>
        </p:nvSpPr>
        <p:spPr>
          <a:xfrm>
            <a:off x="2277169" y="4588716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F52983-A47E-A6A4-E0F3-5296DCE320A1}"/>
              </a:ext>
            </a:extLst>
          </p:cNvPr>
          <p:cNvSpPr txBox="1">
            <a:spLocks/>
          </p:cNvSpPr>
          <p:nvPr/>
        </p:nvSpPr>
        <p:spPr>
          <a:xfrm>
            <a:off x="2255906" y="4753523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8760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288282"/>
            <a:ext cx="577910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Entorno – clientes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Expectativas creciendo rápidamente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3497DAD-C83A-48C0-AA4C-A1C97CDD8143}"/>
              </a:ext>
            </a:extLst>
          </p:cNvPr>
          <p:cNvSpPr/>
          <p:nvPr/>
        </p:nvSpPr>
        <p:spPr>
          <a:xfrm>
            <a:off x="2051203" y="970620"/>
            <a:ext cx="1799995" cy="179999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ipse 4">
            <a:extLst>
              <a:ext uri="{FF2B5EF4-FFF2-40B4-BE49-F238E27FC236}">
                <a16:creationId xmlns:a16="http://schemas.microsoft.com/office/drawing/2014/main" id="{1607DBCB-5A69-44B6-9522-9FD79D2AD2C6}"/>
              </a:ext>
            </a:extLst>
          </p:cNvPr>
          <p:cNvSpPr txBox="1"/>
          <p:nvPr/>
        </p:nvSpPr>
        <p:spPr>
          <a:xfrm>
            <a:off x="103502" y="1930235"/>
            <a:ext cx="1926460" cy="12727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6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Expectativas del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6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cliente según los </a:t>
            </a:r>
            <a:r>
              <a:rPr lang="es-ES_tradnl" sz="16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números</a:t>
            </a:r>
            <a:endParaRPr kumimoji="0" lang="es-ES_tradnl" sz="1600" b="1" i="0" u="sng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id="{010EEAD5-007E-4BEE-AAC6-E3494DBCCA6A}"/>
              </a:ext>
            </a:extLst>
          </p:cNvPr>
          <p:cNvSpPr txBox="1"/>
          <p:nvPr/>
        </p:nvSpPr>
        <p:spPr>
          <a:xfrm>
            <a:off x="1980286" y="1157469"/>
            <a:ext cx="1926460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Servicio sin friccione</a:t>
            </a: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s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s-ES_tradnl" sz="1100" b="1" i="0" strike="noStrike" kern="1200" cap="none" spc="0" normalizeH="0" baseline="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 demanda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26E6E46-EDAC-43F1-BAF4-1AAFB66D6FA9}"/>
              </a:ext>
            </a:extLst>
          </p:cNvPr>
          <p:cNvSpPr txBox="1"/>
          <p:nvPr/>
        </p:nvSpPr>
        <p:spPr>
          <a:xfrm>
            <a:off x="2697096" y="1595016"/>
            <a:ext cx="4946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83%</a:t>
            </a: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id="{82A53DAB-C981-4594-A656-A7F6E188150A}"/>
              </a:ext>
            </a:extLst>
          </p:cNvPr>
          <p:cNvSpPr txBox="1"/>
          <p:nvPr/>
        </p:nvSpPr>
        <p:spPr>
          <a:xfrm>
            <a:off x="1994371" y="1964042"/>
            <a:ext cx="1926460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de los clientes esperan involucración inmediata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cuando se contacta 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kumimoji="0" lang="es-ES_tradnl" sz="1100" b="1" i="0" strike="noStrike" kern="1200" cap="none" spc="0" normalizeH="0" baseline="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on una empresa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85B0442-EA13-48B6-83E9-979CF5CE1041}"/>
              </a:ext>
            </a:extLst>
          </p:cNvPr>
          <p:cNvSpPr/>
          <p:nvPr/>
        </p:nvSpPr>
        <p:spPr>
          <a:xfrm>
            <a:off x="4247556" y="961656"/>
            <a:ext cx="1799995" cy="179999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ipse 4">
            <a:extLst>
              <a:ext uri="{FF2B5EF4-FFF2-40B4-BE49-F238E27FC236}">
                <a16:creationId xmlns:a16="http://schemas.microsoft.com/office/drawing/2014/main" id="{CD64E9FF-C407-484E-8104-295824070F47}"/>
              </a:ext>
            </a:extLst>
          </p:cNvPr>
          <p:cNvSpPr txBox="1"/>
          <p:nvPr/>
        </p:nvSpPr>
        <p:spPr>
          <a:xfrm>
            <a:off x="4176639" y="979457"/>
            <a:ext cx="1926460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Nuevos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canales</a:t>
            </a:r>
            <a:endParaRPr kumimoji="0" lang="es-ES_tradnl" sz="1100" b="1" i="0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CF97A77-A954-436C-8B87-A86A71E58DB2}"/>
              </a:ext>
            </a:extLst>
          </p:cNvPr>
          <p:cNvSpPr txBox="1"/>
          <p:nvPr/>
        </p:nvSpPr>
        <p:spPr>
          <a:xfrm>
            <a:off x="4893449" y="1463108"/>
            <a:ext cx="4946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69%</a:t>
            </a:r>
          </a:p>
        </p:txBody>
      </p:sp>
      <p:sp>
        <p:nvSpPr>
          <p:cNvPr id="22" name="Elipse 4">
            <a:extLst>
              <a:ext uri="{FF2B5EF4-FFF2-40B4-BE49-F238E27FC236}">
                <a16:creationId xmlns:a16="http://schemas.microsoft.com/office/drawing/2014/main" id="{C0841E8C-B908-4C7A-83E8-6D09BC12A3AB}"/>
              </a:ext>
            </a:extLst>
          </p:cNvPr>
          <p:cNvSpPr txBox="1"/>
          <p:nvPr/>
        </p:nvSpPr>
        <p:spPr>
          <a:xfrm>
            <a:off x="4190724" y="1878238"/>
            <a:ext cx="1926460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de los clientes desean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nuevas formas de obtener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los productos y servicios existentes</a:t>
            </a:r>
            <a:endParaRPr kumimoji="0" lang="es-ES_tradnl" sz="1100" b="1" i="0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2DF2C5F-64E5-4283-A0E0-F9A6A6E9EB61}"/>
              </a:ext>
            </a:extLst>
          </p:cNvPr>
          <p:cNvSpPr/>
          <p:nvPr/>
        </p:nvSpPr>
        <p:spPr>
          <a:xfrm>
            <a:off x="6372992" y="970620"/>
            <a:ext cx="1799995" cy="179999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sz="1600" dirty="0"/>
          </a:p>
        </p:txBody>
      </p:sp>
      <p:sp>
        <p:nvSpPr>
          <p:cNvPr id="24" name="Elipse 4">
            <a:extLst>
              <a:ext uri="{FF2B5EF4-FFF2-40B4-BE49-F238E27FC236}">
                <a16:creationId xmlns:a16="http://schemas.microsoft.com/office/drawing/2014/main" id="{62D0270C-444E-453C-BFC4-0362A3530FB4}"/>
              </a:ext>
            </a:extLst>
          </p:cNvPr>
          <p:cNvSpPr txBox="1"/>
          <p:nvPr/>
        </p:nvSpPr>
        <p:spPr>
          <a:xfrm>
            <a:off x="6302075" y="980737"/>
            <a:ext cx="1926460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Velocidad y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kumimoji="0" lang="es-ES_tradnl" sz="1100" b="1" i="0" strike="noStrike" kern="1200" cap="none" spc="0" normalizeH="0" baseline="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conveniencia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96C2BC8-D834-436E-B13C-CEAE5D1F7569}"/>
              </a:ext>
            </a:extLst>
          </p:cNvPr>
          <p:cNvSpPr txBox="1"/>
          <p:nvPr/>
        </p:nvSpPr>
        <p:spPr>
          <a:xfrm>
            <a:off x="7018885" y="1472072"/>
            <a:ext cx="4946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62%</a:t>
            </a:r>
          </a:p>
        </p:txBody>
      </p:sp>
      <p:sp>
        <p:nvSpPr>
          <p:cNvPr id="26" name="Elipse 4">
            <a:extLst>
              <a:ext uri="{FF2B5EF4-FFF2-40B4-BE49-F238E27FC236}">
                <a16:creationId xmlns:a16="http://schemas.microsoft.com/office/drawing/2014/main" id="{DC3224D2-C4E7-4DF1-8BEE-C2D1432E756A}"/>
              </a:ext>
            </a:extLst>
          </p:cNvPr>
          <p:cNvSpPr txBox="1"/>
          <p:nvPr/>
        </p:nvSpPr>
        <p:spPr>
          <a:xfrm>
            <a:off x="6382755" y="1872007"/>
            <a:ext cx="1797916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ven la entrega rápida como  un criterio fundamental que define la experiencia positiva</a:t>
            </a:r>
            <a:endParaRPr kumimoji="0" lang="es-ES_tradnl" sz="1100" b="1" i="0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ADE1CFC7-BA4E-4F74-AF89-8B29F8FF3F59}"/>
              </a:ext>
            </a:extLst>
          </p:cNvPr>
          <p:cNvSpPr/>
          <p:nvPr/>
        </p:nvSpPr>
        <p:spPr>
          <a:xfrm>
            <a:off x="3109437" y="2652143"/>
            <a:ext cx="1799995" cy="179999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Elipse 4">
            <a:extLst>
              <a:ext uri="{FF2B5EF4-FFF2-40B4-BE49-F238E27FC236}">
                <a16:creationId xmlns:a16="http://schemas.microsoft.com/office/drawing/2014/main" id="{4B776CA1-B2E1-4C02-A9C8-707711A28357}"/>
              </a:ext>
            </a:extLst>
          </p:cNvPr>
          <p:cNvSpPr txBox="1"/>
          <p:nvPr/>
        </p:nvSpPr>
        <p:spPr>
          <a:xfrm>
            <a:off x="3046204" y="2854360"/>
            <a:ext cx="1926460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Experiencia </a:t>
            </a:r>
            <a:r>
              <a:rPr lang="es-ES_tradnl" sz="1100" b="1" kern="1200" dirty="0" err="1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omnicanal</a:t>
            </a:r>
            <a:endParaRPr lang="es-ES_tradnl" sz="1100" b="1" kern="120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latin typeface="Calibri" charset="0"/>
              <a:cs typeface="Calibri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kumimoji="0" lang="es-ES_tradnl" sz="1100" b="1" i="0" strike="noStrike" kern="1200" cap="none" spc="0" normalizeH="0" baseline="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in tropiezos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3FBBD6B-68F8-45C3-8FF6-39CBAFC38619}"/>
              </a:ext>
            </a:extLst>
          </p:cNvPr>
          <p:cNvSpPr txBox="1"/>
          <p:nvPr/>
        </p:nvSpPr>
        <p:spPr>
          <a:xfrm>
            <a:off x="3793750" y="3276539"/>
            <a:ext cx="4946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78%</a:t>
            </a:r>
          </a:p>
        </p:txBody>
      </p:sp>
      <p:sp>
        <p:nvSpPr>
          <p:cNvPr id="30" name="Elipse 4">
            <a:extLst>
              <a:ext uri="{FF2B5EF4-FFF2-40B4-BE49-F238E27FC236}">
                <a16:creationId xmlns:a16="http://schemas.microsoft.com/office/drawing/2014/main" id="{C3DCF055-967F-4A07-88A2-FA157DB8F094}"/>
              </a:ext>
            </a:extLst>
          </p:cNvPr>
          <p:cNvSpPr txBox="1"/>
          <p:nvPr/>
        </p:nvSpPr>
        <p:spPr>
          <a:xfrm>
            <a:off x="3177713" y="3605549"/>
            <a:ext cx="1661856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kumimoji="0" lang="es-ES_tradnl" sz="1100" b="1" i="0" strike="noStrike" kern="1200" cap="none" spc="0" normalizeH="0" baseline="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e los clientes esperan interacciones consistentes a lo largo de los departamentos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595E93B-6DC9-4706-8108-EA2BBAAFCBB5}"/>
              </a:ext>
            </a:extLst>
          </p:cNvPr>
          <p:cNvSpPr/>
          <p:nvPr/>
        </p:nvSpPr>
        <p:spPr>
          <a:xfrm>
            <a:off x="5339866" y="2652143"/>
            <a:ext cx="1799995" cy="179999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Elipse 4">
            <a:extLst>
              <a:ext uri="{FF2B5EF4-FFF2-40B4-BE49-F238E27FC236}">
                <a16:creationId xmlns:a16="http://schemas.microsoft.com/office/drawing/2014/main" id="{63A772C9-6B3F-4397-96BF-1418D9DC4C10}"/>
              </a:ext>
            </a:extLst>
          </p:cNvPr>
          <p:cNvSpPr txBox="1"/>
          <p:nvPr/>
        </p:nvSpPr>
        <p:spPr>
          <a:xfrm>
            <a:off x="5284851" y="2740969"/>
            <a:ext cx="1926460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Transparencia y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predictibilidad</a:t>
            </a:r>
            <a:endParaRPr kumimoji="0" lang="es-ES_tradnl" sz="1100" b="1" i="0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761B1AB-2A8A-4EF7-8B15-7190565BB4FC}"/>
              </a:ext>
            </a:extLst>
          </p:cNvPr>
          <p:cNvSpPr txBox="1"/>
          <p:nvPr/>
        </p:nvSpPr>
        <p:spPr>
          <a:xfrm>
            <a:off x="6001127" y="3261171"/>
            <a:ext cx="4946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90%</a:t>
            </a:r>
          </a:p>
        </p:txBody>
      </p:sp>
      <p:sp>
        <p:nvSpPr>
          <p:cNvPr id="34" name="Elipse 4">
            <a:extLst>
              <a:ext uri="{FF2B5EF4-FFF2-40B4-BE49-F238E27FC236}">
                <a16:creationId xmlns:a16="http://schemas.microsoft.com/office/drawing/2014/main" id="{1B20B517-BDD1-41C7-BB8D-DDC3302C0A99}"/>
              </a:ext>
            </a:extLst>
          </p:cNvPr>
          <p:cNvSpPr txBox="1"/>
          <p:nvPr/>
        </p:nvSpPr>
        <p:spPr>
          <a:xfrm>
            <a:off x="5520614" y="3676301"/>
            <a:ext cx="1482903" cy="6450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10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ea typeface="Calibri" charset="0"/>
                <a:cs typeface="Calibri" charset="0"/>
              </a:rPr>
              <a:t>leen reseñas en linea antes de realizar una compra</a:t>
            </a:r>
            <a:endParaRPr kumimoji="0" lang="es-ES_tradnl" sz="1100" b="1" i="0" strike="noStrike" kern="1200" cap="none" spc="0" normalizeH="0" baseline="0" dirty="0">
              <a:ln w="0"/>
              <a:gradFill>
                <a:gsLst>
                  <a:gs pos="0">
                    <a:srgbClr val="009AA4"/>
                  </a:gs>
                  <a:gs pos="97000">
                    <a:srgbClr val="812C7C"/>
                  </a:gs>
                </a:gsLst>
                <a:lin ang="10800000" scaled="0"/>
              </a:gradFill>
              <a:effectLst/>
              <a:uFillTx/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F32791E-E3DE-4DE6-823D-66254B55E324}"/>
              </a:ext>
            </a:extLst>
          </p:cNvPr>
          <p:cNvSpPr txBox="1"/>
          <p:nvPr/>
        </p:nvSpPr>
        <p:spPr>
          <a:xfrm>
            <a:off x="7211311" y="4928058"/>
            <a:ext cx="136832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/>
            </a:lvl1pPr>
          </a:lstStyle>
          <a:p>
            <a:r>
              <a:rPr lang="es-MX" dirty="0"/>
              <a:t>Fuente : McKinsey &amp; Company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0EA2F31A-8CB4-09A7-566F-E6305A124A7D}"/>
              </a:ext>
            </a:extLst>
          </p:cNvPr>
          <p:cNvSpPr txBox="1">
            <a:spLocks/>
          </p:cNvSpPr>
          <p:nvPr/>
        </p:nvSpPr>
        <p:spPr>
          <a:xfrm>
            <a:off x="2148201" y="4642492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FE25AE6F-D7B9-9B28-CAE5-457B6B936A0D}"/>
              </a:ext>
            </a:extLst>
          </p:cNvPr>
          <p:cNvSpPr txBox="1">
            <a:spLocks/>
          </p:cNvSpPr>
          <p:nvPr/>
        </p:nvSpPr>
        <p:spPr>
          <a:xfrm>
            <a:off x="2126938" y="4807299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2462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C06C69D-DBD5-4718-A651-DB4E49ACC57D}"/>
              </a:ext>
            </a:extLst>
          </p:cNvPr>
          <p:cNvSpPr/>
          <p:nvPr/>
        </p:nvSpPr>
        <p:spPr>
          <a:xfrm>
            <a:off x="1403350" y="2258991"/>
            <a:ext cx="720000" cy="210214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ED8565E-A547-437C-B566-6E76374CD3C9}"/>
              </a:ext>
            </a:extLst>
          </p:cNvPr>
          <p:cNvSpPr/>
          <p:nvPr/>
        </p:nvSpPr>
        <p:spPr>
          <a:xfrm>
            <a:off x="2431302" y="2171840"/>
            <a:ext cx="720000" cy="210214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11%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98B7BD-1099-4BF2-A4C5-5B7DD79603F1}"/>
              </a:ext>
            </a:extLst>
          </p:cNvPr>
          <p:cNvSpPr/>
          <p:nvPr/>
        </p:nvSpPr>
        <p:spPr>
          <a:xfrm>
            <a:off x="3436202" y="2164534"/>
            <a:ext cx="720000" cy="307775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27A34C5-5B39-4574-9340-CD27FB9FA3AF}"/>
              </a:ext>
            </a:extLst>
          </p:cNvPr>
          <p:cNvSpPr/>
          <p:nvPr/>
        </p:nvSpPr>
        <p:spPr>
          <a:xfrm>
            <a:off x="4427068" y="2233690"/>
            <a:ext cx="720000" cy="307775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8%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7C16738-ADB9-48E6-AA18-85DB232B48B4}"/>
              </a:ext>
            </a:extLst>
          </p:cNvPr>
          <p:cNvSpPr/>
          <p:nvPr/>
        </p:nvSpPr>
        <p:spPr>
          <a:xfrm>
            <a:off x="5419268" y="2155050"/>
            <a:ext cx="720000" cy="279795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268226" y="245261"/>
            <a:ext cx="747882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Entono – tecnología, las llamadas telefónicas siguen siendo el principal  método de interacción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281750" y="825368"/>
            <a:ext cx="7478828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Frecuencia</a:t>
            </a:r>
            <a:r>
              <a:rPr lang="es-ES_tradnl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comunicación por canal para admisión de reclamos y estatus de siniestros, % de reclamos</a:t>
            </a:r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57F165-766E-4894-B781-D8967ED68A7C}"/>
              </a:ext>
            </a:extLst>
          </p:cNvPr>
          <p:cNvSpPr/>
          <p:nvPr/>
        </p:nvSpPr>
        <p:spPr>
          <a:xfrm>
            <a:off x="1403350" y="2464170"/>
            <a:ext cx="720000" cy="338553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>
                <a:solidFill>
                  <a:schemeClr val="bg1"/>
                </a:solidFill>
              </a:rPr>
              <a:t>65</a:t>
            </a:r>
            <a:r>
              <a:rPr kumimoji="0" lang="es-MX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BA7688E-CB05-461B-9098-DCF2FA568570}"/>
              </a:ext>
            </a:extLst>
          </p:cNvPr>
          <p:cNvSpPr/>
          <p:nvPr/>
        </p:nvSpPr>
        <p:spPr>
          <a:xfrm>
            <a:off x="2431302" y="2377615"/>
            <a:ext cx="720000" cy="450614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4F47D14-0CE7-492C-B339-9B1F7C8B2DC5}"/>
              </a:ext>
            </a:extLst>
          </p:cNvPr>
          <p:cNvSpPr/>
          <p:nvPr/>
        </p:nvSpPr>
        <p:spPr>
          <a:xfrm>
            <a:off x="4427068" y="2520611"/>
            <a:ext cx="720000" cy="3077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44%</a:t>
            </a:r>
            <a:endParaRPr lang="es-MX" sz="1800" b="1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790247-C1B0-4908-B8E3-D995C7C322AA}"/>
              </a:ext>
            </a:extLst>
          </p:cNvPr>
          <p:cNvSpPr/>
          <p:nvPr/>
        </p:nvSpPr>
        <p:spPr>
          <a:xfrm>
            <a:off x="5419268" y="2423782"/>
            <a:ext cx="720000" cy="409649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5C35F69-DF10-4466-8389-FED7CCF58003}"/>
              </a:ext>
            </a:extLst>
          </p:cNvPr>
          <p:cNvSpPr/>
          <p:nvPr/>
        </p:nvSpPr>
        <p:spPr>
          <a:xfrm>
            <a:off x="1403350" y="1939608"/>
            <a:ext cx="720000" cy="30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25%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86FFF61-078F-45F9-8970-0C47DB104F55}"/>
              </a:ext>
            </a:extLst>
          </p:cNvPr>
          <p:cNvSpPr/>
          <p:nvPr/>
        </p:nvSpPr>
        <p:spPr>
          <a:xfrm>
            <a:off x="2431302" y="1944915"/>
            <a:ext cx="720000" cy="210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23A3EF4-9CDB-464E-91F2-A7801324F575}"/>
              </a:ext>
            </a:extLst>
          </p:cNvPr>
          <p:cNvSpPr/>
          <p:nvPr/>
        </p:nvSpPr>
        <p:spPr>
          <a:xfrm>
            <a:off x="3436202" y="1918981"/>
            <a:ext cx="720000" cy="30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21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%|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C080391-990D-464E-BC11-619B2B0187C7}"/>
              </a:ext>
            </a:extLst>
          </p:cNvPr>
          <p:cNvSpPr/>
          <p:nvPr/>
        </p:nvSpPr>
        <p:spPr>
          <a:xfrm>
            <a:off x="4427068" y="1916773"/>
            <a:ext cx="720000" cy="30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36%</a:t>
            </a:r>
          </a:p>
        </p:txBody>
      </p:sp>
      <p:sp>
        <p:nvSpPr>
          <p:cNvPr id="49" name="Elipse 4">
            <a:extLst>
              <a:ext uri="{FF2B5EF4-FFF2-40B4-BE49-F238E27FC236}">
                <a16:creationId xmlns:a16="http://schemas.microsoft.com/office/drawing/2014/main" id="{3624D89C-4923-4A3B-B2B5-F6FF3BAE6200}"/>
              </a:ext>
            </a:extLst>
          </p:cNvPr>
          <p:cNvSpPr txBox="1"/>
          <p:nvPr/>
        </p:nvSpPr>
        <p:spPr>
          <a:xfrm>
            <a:off x="216383" y="2149279"/>
            <a:ext cx="884099" cy="4497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05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Toma de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kumimoji="0" lang="es-ES_tradnl" sz="1050" b="1" i="0" strike="noStrike" kern="1200" cap="none" spc="0" normalizeH="0" baseline="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reclamos</a:t>
            </a:r>
          </a:p>
        </p:txBody>
      </p:sp>
      <p:sp>
        <p:nvSpPr>
          <p:cNvPr id="50" name="Elipse 4">
            <a:extLst>
              <a:ext uri="{FF2B5EF4-FFF2-40B4-BE49-F238E27FC236}">
                <a16:creationId xmlns:a16="http://schemas.microsoft.com/office/drawing/2014/main" id="{01FEAAA1-C2D3-47FB-B0A9-AE763F8CAE45}"/>
              </a:ext>
            </a:extLst>
          </p:cNvPr>
          <p:cNvSpPr txBox="1"/>
          <p:nvPr/>
        </p:nvSpPr>
        <p:spPr>
          <a:xfrm>
            <a:off x="229380" y="3095963"/>
            <a:ext cx="884098" cy="4497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s-ES_tradnl" sz="1050" b="1" kern="120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latin typeface="Calibri" charset="0"/>
                <a:cs typeface="Calibri" charset="0"/>
              </a:rPr>
              <a:t>Estatus de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kumimoji="0" lang="es-ES_tradnl" sz="1050" b="1" i="0" strike="noStrike" kern="1200" cap="none" spc="0" normalizeH="0" baseline="0" dirty="0">
                <a:ln w="0"/>
                <a:gradFill>
                  <a:gsLst>
                    <a:gs pos="0">
                      <a:srgbClr val="009AA4"/>
                    </a:gs>
                    <a:gs pos="97000">
                      <a:srgbClr val="812C7C"/>
                    </a:gs>
                  </a:gsLst>
                  <a:lin ang="10800000" scaled="0"/>
                </a:gradFill>
                <a:effectLst/>
                <a:uFillTx/>
                <a:latin typeface="Calibri" charset="0"/>
                <a:ea typeface="Calibri" charset="0"/>
                <a:cs typeface="Calibri" charset="0"/>
                <a:sym typeface="Calibri"/>
              </a:rPr>
              <a:t>reclamos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39FA332-49C1-4660-9A93-D467276606A6}"/>
              </a:ext>
            </a:extLst>
          </p:cNvPr>
          <p:cNvSpPr/>
          <p:nvPr/>
        </p:nvSpPr>
        <p:spPr>
          <a:xfrm>
            <a:off x="1403350" y="3443059"/>
            <a:ext cx="720000" cy="450614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50%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33257FF-DFBD-4725-B1FB-3D2BDFB98631}"/>
              </a:ext>
            </a:extLst>
          </p:cNvPr>
          <p:cNvSpPr/>
          <p:nvPr/>
        </p:nvSpPr>
        <p:spPr>
          <a:xfrm>
            <a:off x="2423618" y="3389793"/>
            <a:ext cx="720000" cy="4956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%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BC3264C-5654-4043-B601-E841CFA161ED}"/>
              </a:ext>
            </a:extLst>
          </p:cNvPr>
          <p:cNvSpPr/>
          <p:nvPr/>
        </p:nvSpPr>
        <p:spPr>
          <a:xfrm>
            <a:off x="4427068" y="3412322"/>
            <a:ext cx="720000" cy="450614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69%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1B56147-C37A-43FB-B785-AAA34F694008}"/>
              </a:ext>
            </a:extLst>
          </p:cNvPr>
          <p:cNvSpPr/>
          <p:nvPr/>
        </p:nvSpPr>
        <p:spPr>
          <a:xfrm>
            <a:off x="5426952" y="3404638"/>
            <a:ext cx="720000" cy="450614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54%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4BED4F2-E150-4B7B-B9BD-9464C7737294}"/>
              </a:ext>
            </a:extLst>
          </p:cNvPr>
          <p:cNvSpPr/>
          <p:nvPr/>
        </p:nvSpPr>
        <p:spPr>
          <a:xfrm>
            <a:off x="1403350" y="3250671"/>
            <a:ext cx="720000" cy="231235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836AEDB-F8FB-4E07-8C12-EFCF8C6F3546}"/>
              </a:ext>
            </a:extLst>
          </p:cNvPr>
          <p:cNvSpPr/>
          <p:nvPr/>
        </p:nvSpPr>
        <p:spPr>
          <a:xfrm>
            <a:off x="2431302" y="3204567"/>
            <a:ext cx="720000" cy="231235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17%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39A13A0-8767-4E42-A97C-E35426DFED80}"/>
              </a:ext>
            </a:extLst>
          </p:cNvPr>
          <p:cNvSpPr/>
          <p:nvPr/>
        </p:nvSpPr>
        <p:spPr>
          <a:xfrm>
            <a:off x="3436202" y="3204716"/>
            <a:ext cx="720000" cy="307775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25%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45D3B265-DF21-4BF9-80B7-C84CF9189627}"/>
              </a:ext>
            </a:extLst>
          </p:cNvPr>
          <p:cNvSpPr/>
          <p:nvPr/>
        </p:nvSpPr>
        <p:spPr>
          <a:xfrm>
            <a:off x="4427068" y="3127877"/>
            <a:ext cx="720000" cy="307775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22%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1191B166-4D4A-44C2-BB39-D7A21E3B6BDC}"/>
              </a:ext>
            </a:extLst>
          </p:cNvPr>
          <p:cNvSpPr/>
          <p:nvPr/>
        </p:nvSpPr>
        <p:spPr>
          <a:xfrm>
            <a:off x="5419268" y="3097121"/>
            <a:ext cx="720000" cy="338553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42%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F42820F8-C29C-4EC1-9DF7-1703ED899563}"/>
              </a:ext>
            </a:extLst>
          </p:cNvPr>
          <p:cNvSpPr/>
          <p:nvPr/>
        </p:nvSpPr>
        <p:spPr>
          <a:xfrm>
            <a:off x="1403350" y="2936535"/>
            <a:ext cx="720000" cy="30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31%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50A2FE2-08BC-40FB-B4BF-C27D7E38F1DF}"/>
              </a:ext>
            </a:extLst>
          </p:cNvPr>
          <p:cNvSpPr/>
          <p:nvPr/>
        </p:nvSpPr>
        <p:spPr>
          <a:xfrm>
            <a:off x="2431302" y="2940191"/>
            <a:ext cx="720000" cy="25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21%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4CB1A01-9D14-4C7E-AC66-5CF120556F6D}"/>
              </a:ext>
            </a:extLst>
          </p:cNvPr>
          <p:cNvSpPr/>
          <p:nvPr/>
        </p:nvSpPr>
        <p:spPr>
          <a:xfrm>
            <a:off x="3436202" y="2936535"/>
            <a:ext cx="720000" cy="30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28%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8D3A0219-D9A1-4670-9CD0-13ED8DE20BE6}"/>
              </a:ext>
            </a:extLst>
          </p:cNvPr>
          <p:cNvSpPr/>
          <p:nvPr/>
        </p:nvSpPr>
        <p:spPr>
          <a:xfrm>
            <a:off x="4427068" y="2916159"/>
            <a:ext cx="720000" cy="210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9%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5FD1E242-A472-4994-BDCF-36139D62EB7C}"/>
              </a:ext>
            </a:extLst>
          </p:cNvPr>
          <p:cNvSpPr/>
          <p:nvPr/>
        </p:nvSpPr>
        <p:spPr>
          <a:xfrm>
            <a:off x="5419268" y="2911349"/>
            <a:ext cx="720000" cy="1737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64EAEBA3-4CE5-43F3-9CBE-F20ED508488D}"/>
              </a:ext>
            </a:extLst>
          </p:cNvPr>
          <p:cNvSpPr/>
          <p:nvPr/>
        </p:nvSpPr>
        <p:spPr>
          <a:xfrm>
            <a:off x="3436626" y="2469226"/>
            <a:ext cx="720000" cy="372408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457B5DA-30A8-4D28-8EDB-9ABB4974F66E}"/>
              </a:ext>
            </a:extLst>
          </p:cNvPr>
          <p:cNvSpPr/>
          <p:nvPr/>
        </p:nvSpPr>
        <p:spPr>
          <a:xfrm>
            <a:off x="5424284" y="1918826"/>
            <a:ext cx="720000" cy="231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12%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39D6A789-88F3-4AFA-B222-64469514A9C6}"/>
              </a:ext>
            </a:extLst>
          </p:cNvPr>
          <p:cNvSpPr/>
          <p:nvPr/>
        </p:nvSpPr>
        <p:spPr>
          <a:xfrm>
            <a:off x="3428518" y="3503442"/>
            <a:ext cx="720000" cy="372408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47%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CFE01557-1E2E-4BA4-A7CE-EB53106C4DB8}"/>
              </a:ext>
            </a:extLst>
          </p:cNvPr>
          <p:cNvSpPr txBox="1"/>
          <p:nvPr/>
        </p:nvSpPr>
        <p:spPr>
          <a:xfrm>
            <a:off x="7200712" y="4914298"/>
            <a:ext cx="136832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/>
            </a:lvl1pPr>
          </a:lstStyle>
          <a:p>
            <a:r>
              <a:rPr lang="es-MX" dirty="0"/>
              <a:t>Fuente : McKinsey &amp; Company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4CE0FB-3B11-495C-9271-E405D39BE993}"/>
              </a:ext>
            </a:extLst>
          </p:cNvPr>
          <p:cNvSpPr txBox="1"/>
          <p:nvPr/>
        </p:nvSpPr>
        <p:spPr>
          <a:xfrm>
            <a:off x="1349279" y="3894216"/>
            <a:ext cx="78322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Daño físico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BF88730-F4B4-4618-A894-A4BF36821A2B}"/>
              </a:ext>
            </a:extLst>
          </p:cNvPr>
          <p:cNvSpPr txBox="1"/>
          <p:nvPr/>
        </p:nvSpPr>
        <p:spPr>
          <a:xfrm>
            <a:off x="2408249" y="3893463"/>
            <a:ext cx="8098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Lesión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/>
              <a:t>corporal</a:t>
            </a:r>
            <a:endParaRPr kumimoji="0" lang="es-MX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9435BEE4-D02C-4BED-A67E-83B0363DFD61}"/>
              </a:ext>
            </a:extLst>
          </p:cNvPr>
          <p:cNvSpPr txBox="1"/>
          <p:nvPr/>
        </p:nvSpPr>
        <p:spPr>
          <a:xfrm>
            <a:off x="3408190" y="3892654"/>
            <a:ext cx="73353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/>
              <a:t>Propiedad</a:t>
            </a:r>
            <a:endParaRPr kumimoji="0" lang="es-MX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AE144D01-3BE8-4F69-8FFF-9A3315FB2137}"/>
              </a:ext>
            </a:extLst>
          </p:cNvPr>
          <p:cNvSpPr txBox="1"/>
          <p:nvPr/>
        </p:nvSpPr>
        <p:spPr>
          <a:xfrm>
            <a:off x="4271551" y="3892654"/>
            <a:ext cx="10204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/>
              <a:t>Compensación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trabajadores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3A103A89-E2FE-4515-835C-090C32790C35}"/>
              </a:ext>
            </a:extLst>
          </p:cNvPr>
          <p:cNvSpPr txBox="1"/>
          <p:nvPr/>
        </p:nvSpPr>
        <p:spPr>
          <a:xfrm>
            <a:off x="5347815" y="3892654"/>
            <a:ext cx="8900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RC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3EE11D1A-7F92-408E-B63E-0BD3154971D3}"/>
              </a:ext>
            </a:extLst>
          </p:cNvPr>
          <p:cNvSpPr txBox="1"/>
          <p:nvPr/>
        </p:nvSpPr>
        <p:spPr>
          <a:xfrm>
            <a:off x="5555283" y="1037345"/>
            <a:ext cx="8553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Canal digital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5F4B0D2D-4AF2-40DE-94A8-54DA71D12F32}"/>
              </a:ext>
            </a:extLst>
          </p:cNvPr>
          <p:cNvSpPr txBox="1"/>
          <p:nvPr/>
        </p:nvSpPr>
        <p:spPr>
          <a:xfrm>
            <a:off x="5561691" y="1243346"/>
            <a:ext cx="157831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E-mail o canal no digital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03CA8301-8627-44C6-BD85-AAE8BCFC7652}"/>
              </a:ext>
            </a:extLst>
          </p:cNvPr>
          <p:cNvSpPr txBox="1"/>
          <p:nvPr/>
        </p:nvSpPr>
        <p:spPr>
          <a:xfrm>
            <a:off x="5561691" y="1443497"/>
            <a:ext cx="35041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Alto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237C9921-01A3-43B2-B3DC-F6647C157845}"/>
              </a:ext>
            </a:extLst>
          </p:cNvPr>
          <p:cNvSpPr/>
          <p:nvPr/>
        </p:nvSpPr>
        <p:spPr>
          <a:xfrm>
            <a:off x="5198287" y="1127313"/>
            <a:ext cx="189598" cy="130526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D763ECA2-FB10-47E3-A42B-6F1F5CA1EB31}"/>
              </a:ext>
            </a:extLst>
          </p:cNvPr>
          <p:cNvSpPr/>
          <p:nvPr/>
        </p:nvSpPr>
        <p:spPr>
          <a:xfrm>
            <a:off x="5192010" y="1324551"/>
            <a:ext cx="189598" cy="130526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E6446C50-BDC7-40B0-AC40-273BB09C741C}"/>
              </a:ext>
            </a:extLst>
          </p:cNvPr>
          <p:cNvSpPr/>
          <p:nvPr/>
        </p:nvSpPr>
        <p:spPr>
          <a:xfrm>
            <a:off x="5192010" y="1509968"/>
            <a:ext cx="189598" cy="1305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4CAE23-BE2F-45EA-BE89-DB068A7F6F10}"/>
              </a:ext>
            </a:extLst>
          </p:cNvPr>
          <p:cNvSpPr txBox="1"/>
          <p:nvPr/>
        </p:nvSpPr>
        <p:spPr>
          <a:xfrm>
            <a:off x="6523745" y="1988520"/>
            <a:ext cx="235899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45% -75% </a:t>
            </a: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 la  recepción de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dirty="0"/>
              <a:t>Reclamos o</a:t>
            </a: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curre por llamada </a:t>
            </a:r>
            <a:r>
              <a:rPr kumimoji="0" lang="es-MX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telefonica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58754A6-0C2B-4F4C-8DB6-6FF128E1EDA3}"/>
              </a:ext>
            </a:extLst>
          </p:cNvPr>
          <p:cNvSpPr txBox="1"/>
          <p:nvPr/>
        </p:nvSpPr>
        <p:spPr>
          <a:xfrm>
            <a:off x="6523744" y="2975849"/>
            <a:ext cx="235899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600" b="1" dirty="0"/>
              <a:t>50</a:t>
            </a:r>
            <a:r>
              <a:rPr kumimoji="0" lang="es-MX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% -70% </a:t>
            </a:r>
            <a:r>
              <a:rPr kumimoji="0" lang="es-MX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 la  consultas de estatus de reclamos ocurren vía llamada telefónica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19AEA397-6A50-CD54-F7FE-4D92F9720877}"/>
              </a:ext>
            </a:extLst>
          </p:cNvPr>
          <p:cNvSpPr txBox="1">
            <a:spLocks/>
          </p:cNvSpPr>
          <p:nvPr/>
        </p:nvSpPr>
        <p:spPr>
          <a:xfrm>
            <a:off x="2119258" y="4669853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AC994771-821D-B30C-EAAD-94E2B5B8B7DE}"/>
              </a:ext>
            </a:extLst>
          </p:cNvPr>
          <p:cNvSpPr txBox="1">
            <a:spLocks/>
          </p:cNvSpPr>
          <p:nvPr/>
        </p:nvSpPr>
        <p:spPr>
          <a:xfrm>
            <a:off x="2097995" y="4834660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738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0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4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5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6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7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8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9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20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2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2011</Words>
  <Application>Microsoft Office PowerPoint</Application>
  <PresentationFormat>Presentación en pantalla (16:9)</PresentationFormat>
  <Paragraphs>412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Abadi</vt:lpstr>
      <vt:lpstr>Arial</vt:lpstr>
      <vt:lpstr>Arial Narrow</vt:lpstr>
      <vt:lpstr>Calibri</vt:lpstr>
      <vt:lpstr>Century Gothic</vt:lpstr>
      <vt:lpstr>Helvetica</vt:lpstr>
      <vt:lpstr>Helvetica Bold Oblique</vt:lpstr>
      <vt:lpstr>Segoe UI</vt:lpstr>
      <vt:lpstr>Wingdings</vt:lpstr>
      <vt:lpstr>1_Tema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Carlos Urquiza González</dc:creator>
  <cp:lastModifiedBy>Sergio Enrique Alvarez (siniestros metropolitana)</cp:lastModifiedBy>
  <cp:revision>108</cp:revision>
  <dcterms:modified xsi:type="dcterms:W3CDTF">2022-06-07T16:24:41Z</dcterms:modified>
</cp:coreProperties>
</file>