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8" r:id="rId2"/>
  </p:sldMasterIdLst>
  <p:notesMasterIdLst>
    <p:notesMasterId r:id="rId16"/>
  </p:notesMasterIdLst>
  <p:sldIdLst>
    <p:sldId id="900" r:id="rId3"/>
    <p:sldId id="901" r:id="rId4"/>
    <p:sldId id="902" r:id="rId5"/>
    <p:sldId id="903" r:id="rId6"/>
    <p:sldId id="904" r:id="rId7"/>
    <p:sldId id="905" r:id="rId8"/>
    <p:sldId id="906" r:id="rId9"/>
    <p:sldId id="907" r:id="rId10"/>
    <p:sldId id="908" r:id="rId11"/>
    <p:sldId id="909" r:id="rId12"/>
    <p:sldId id="910" r:id="rId13"/>
    <p:sldId id="911" r:id="rId14"/>
    <p:sldId id="912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6F098-CB99-3946-BC36-5089B446F6CE}" name="Rene Hilario Gil [gerente siniestros]" initials="RHG[s" userId="S::rgil@qualitas.com.mx::bccf0a01-7c92-42f5-abd6-22aba86a7e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68B"/>
    <a:srgbClr val="20909F"/>
    <a:srgbClr val="0098AE"/>
    <a:srgbClr val="64B6C1"/>
    <a:srgbClr val="39ADB5"/>
    <a:srgbClr val="80237F"/>
    <a:srgbClr val="188692"/>
    <a:srgbClr val="6B1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26" autoAdjust="0"/>
    <p:restoredTop sz="91498" autoAdjust="0"/>
  </p:normalViewPr>
  <p:slideViewPr>
    <p:cSldViewPr snapToGrid="0" snapToObjects="1">
      <p:cViewPr varScale="1">
        <p:scale>
          <a:sx n="82" d="100"/>
          <a:sy n="82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morales\Documents\RESPALDO%20OSCAR%20MORALES\2022\SALVADOR\PRESENTACI&#211;N%20OBRA%20CIVIL\Copia%20de%201.%20Costo%20Medio%20obra%20civil%202019%202021%20y%202022%20Gr&#225;ficas%20CM%20O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morales\Documents\RESPALDO%20OSCAR%20MORALES\2022\SALVADOR\PRESENTACI&#211;N%20OBRA%20CIVIL\Copia%20de%201.%20Costo%20Medio%20obra%20civil%202019%202021%20y%202022%20Gr&#225;ficas%20CM%20O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morales\Documents\RESPALDO%20OSCAR%20MORALES\2022\SALVADOR\PRESENTACI&#211;N%20OBRA%20CIVIL\Copia%20de%201.%20Costo%20Medio%20obra%20civil%202019%202021%20y%202022%20Gr&#225;ficas%20CM%20O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morales\Documents\RESPALDO%20OSCAR%20MORALES\2022\SALVADOR\PRESENTACI&#211;N%20OBRA%20CIVIL\Copia%20de%201.%20Costo%20Medio%20obra%20civil%202019%202021%20y%202022%20Gr&#225;ficas%20CM%20O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morales\Documents\RESPALDO%20OSCAR%20MORALES\2022\SALVADOR\PRESENTACI&#211;N%20OBRA%20CIVIL\NUEVA%20VERS\Copia%20de%202021%20INDICADORES%20DIVERSOS%20-%202021%20%20OK%20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morales\Documents\RESPALDO%20OSCAR%20MORALES\2022\SALVADOR\PRESENTACI&#211;N%20OBRA%20CIVIL\Copia%20de%201.%20Costo%20Medio%20obra%20civil%202019%202021%20y%202022%20Gr&#225;ficas%20CM%20O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Hoja1!$V$2</c:f>
              <c:strCache>
                <c:ptCount val="1"/>
                <c:pt idx="0">
                  <c:v>MONTO MDP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19468748866448"/>
                      <c:h val="0.1450690237407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4C-45F9-AB6F-76D36836190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46810125096541"/>
                      <c:h val="0.1450690237407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4C-45F9-AB6F-76D36836190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95873574604505"/>
                      <c:h val="0.1450690237407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F4C-45F9-AB6F-76D368361909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7030A0"/>
                </a:solidFill>
                <a:prstDash val="sysDot"/>
                <a:headEnd type="none"/>
                <a:tailEnd type="stealt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Hoja1!$O$3:$O$5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Hoja1!$V$3:$V$5</c:f>
              <c:numCache>
                <c:formatCode>"$"#,##0</c:formatCode>
                <c:ptCount val="3"/>
                <c:pt idx="0">
                  <c:v>170.3</c:v>
                </c:pt>
                <c:pt idx="1">
                  <c:v>176.3</c:v>
                </c:pt>
                <c:pt idx="2">
                  <c:v>222.7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C-45F9-AB6F-76D368361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877679"/>
        <c:axId val="243875183"/>
      </c:barChart>
      <c:valAx>
        <c:axId val="243875183"/>
        <c:scaling>
          <c:orientation val="minMax"/>
        </c:scaling>
        <c:delete val="1"/>
        <c:axPos val="r"/>
        <c:numFmt formatCode="&quot;$&quot;#,##0" sourceLinked="1"/>
        <c:majorTickMark val="out"/>
        <c:minorTickMark val="none"/>
        <c:tickLblPos val="nextTo"/>
        <c:crossAx val="243877679"/>
        <c:crosses val="max"/>
        <c:crossBetween val="between"/>
      </c:valAx>
      <c:catAx>
        <c:axId val="243877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3875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Hoja1!$P$2</c:f>
              <c:strCache>
                <c:ptCount val="1"/>
                <c:pt idx="0">
                  <c:v># REP / Reparaciones Oba Civil</c:v>
                </c:pt>
              </c:strCache>
            </c:strRef>
          </c:tx>
          <c:spPr>
            <a:solidFill>
              <a:srgbClr val="307F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solidFill>
                  <a:srgbClr val="7030A0"/>
                </a:solidFill>
                <a:prstDash val="sysDot"/>
                <a:headEnd type="none"/>
                <a:tailEnd type="stealth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Hoja1!$O$3:$O$5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Hoja1!$P$3:$P$5</c:f>
              <c:numCache>
                <c:formatCode>#,##0</c:formatCode>
                <c:ptCount val="3"/>
                <c:pt idx="0">
                  <c:v>16440</c:v>
                </c:pt>
                <c:pt idx="1">
                  <c:v>16737</c:v>
                </c:pt>
                <c:pt idx="2">
                  <c:v>19225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2-4934-8A86-EDE37CAB3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877679"/>
        <c:axId val="243875183"/>
      </c:barChart>
      <c:valAx>
        <c:axId val="243875183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243877679"/>
        <c:crosses val="max"/>
        <c:crossBetween val="between"/>
      </c:valAx>
      <c:catAx>
        <c:axId val="243877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43875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COSTO MEDIO</c:v>
          </c:tx>
          <c:spPr>
            <a:solidFill>
              <a:srgbClr val="B6DDE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6B1079"/>
                </a:solidFill>
                <a:prstDash val="sysDot"/>
                <a:tailEnd type="stealth" w="lg" len="lg"/>
              </a:ln>
              <a:effectLst/>
            </c:spPr>
            <c:trendlineType val="power"/>
            <c:dispRSqr val="0"/>
            <c:dispEq val="0"/>
          </c:trendline>
          <c:cat>
            <c:numRef>
              <c:f>'RESUMEN (3)'!$B$25:$B$27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'RESUMEN (3)'!$C$25:$C$27</c:f>
              <c:numCache>
                <c:formatCode>"$"#,##0</c:formatCode>
                <c:ptCount val="3"/>
                <c:pt idx="0">
                  <c:v>10362.366880778589</c:v>
                </c:pt>
                <c:pt idx="1">
                  <c:v>11585.081785249729</c:v>
                </c:pt>
                <c:pt idx="2">
                  <c:v>12437.675650222425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9-4417-8DCC-ED5B712D7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27"/>
        <c:axId val="396233423"/>
        <c:axId val="396235087"/>
      </c:barChart>
      <c:catAx>
        <c:axId val="39623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6235087"/>
        <c:crosses val="autoZero"/>
        <c:auto val="1"/>
        <c:lblAlgn val="ctr"/>
        <c:lblOffset val="100"/>
        <c:noMultiLvlLbl val="0"/>
      </c:catAx>
      <c:valAx>
        <c:axId val="396235087"/>
        <c:scaling>
          <c:orientation val="minMax"/>
          <c:min val="0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39623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6B1079"/>
                </a:solidFill>
                <a:prstDash val="sysDot"/>
                <a:headEnd type="none"/>
                <a:tailEnd type="stealth" w="lg" len="lg"/>
              </a:ln>
              <a:effectLst/>
            </c:spPr>
            <c:trendlineType val="power"/>
            <c:dispRSqr val="0"/>
            <c:dispEq val="0"/>
          </c:trendline>
          <c:cat>
            <c:strRef>
              <c:f>Hoja1!$R$52:$R$53</c:f>
              <c:strCache>
                <c:ptCount val="2"/>
                <c:pt idx="0">
                  <c:v>Costo Medio 2021</c:v>
                </c:pt>
                <c:pt idx="1">
                  <c:v>Costo Único 2022</c:v>
                </c:pt>
              </c:strCache>
            </c:strRef>
          </c:cat>
          <c:val>
            <c:numRef>
              <c:f>Hoja1!$S$52:$S$53</c:f>
              <c:numCache>
                <c:formatCode>"$"#,##0</c:formatCode>
                <c:ptCount val="2"/>
                <c:pt idx="0">
                  <c:v>12600</c:v>
                </c:pt>
                <c:pt idx="1">
                  <c:v>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5-4727-91BF-D2602A53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981472"/>
        <c:axId val="1885982304"/>
      </c:barChart>
      <c:catAx>
        <c:axId val="18859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85982304"/>
        <c:crosses val="autoZero"/>
        <c:auto val="1"/>
        <c:lblAlgn val="ctr"/>
        <c:lblOffset val="100"/>
        <c:noMultiLvlLbl val="0"/>
      </c:catAx>
      <c:valAx>
        <c:axId val="1885982304"/>
        <c:scaling>
          <c:orientation val="minMax"/>
          <c:min val="3000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88598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Hoja2!$M$5</c:f>
              <c:strCache>
                <c:ptCount val="1"/>
                <c:pt idx="0">
                  <c:v>Monto Solicitado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Hoja2!$L$6:$L$8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Hoja2!$M$6:$M$8</c:f>
              <c:numCache>
                <c:formatCode>"$"#,##0.0</c:formatCode>
                <c:ptCount val="3"/>
                <c:pt idx="0">
                  <c:v>81.5</c:v>
                </c:pt>
                <c:pt idx="1">
                  <c:v>79.8</c:v>
                </c:pt>
                <c:pt idx="2">
                  <c:v>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0-4517-B030-3E6609F85E06}"/>
            </c:ext>
          </c:extLst>
        </c:ser>
        <c:ser>
          <c:idx val="1"/>
          <c:order val="1"/>
          <c:tx>
            <c:strRef>
              <c:f>Hoja2!$N$5</c:f>
              <c:strCache>
                <c:ptCount val="1"/>
                <c:pt idx="0">
                  <c:v>Monto Ajustado</c:v>
                </c:pt>
              </c:strCache>
            </c:strRef>
          </c:tx>
          <c:spPr>
            <a:solidFill>
              <a:srgbClr val="8AC9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Hoja2!$L$6:$L$8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Hoja2!$N$6:$N$8</c:f>
              <c:numCache>
                <c:formatCode>"$"#,##0.0</c:formatCode>
                <c:ptCount val="3"/>
                <c:pt idx="0">
                  <c:v>42.7</c:v>
                </c:pt>
                <c:pt idx="1">
                  <c:v>49.4</c:v>
                </c:pt>
                <c:pt idx="2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0-4517-B030-3E6609F85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3152656"/>
        <c:axId val="513139344"/>
      </c:barChart>
      <c:lineChart>
        <c:grouping val="standard"/>
        <c:varyColors val="0"/>
        <c:ser>
          <c:idx val="2"/>
          <c:order val="2"/>
          <c:tx>
            <c:v>Siniestros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23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Hoja2!$H$6:$H$8</c:f>
              <c:numCache>
                <c:formatCode>General</c:formatCode>
                <c:ptCount val="3"/>
                <c:pt idx="0">
                  <c:v>586</c:v>
                </c:pt>
                <c:pt idx="1">
                  <c:v>657</c:v>
                </c:pt>
                <c:pt idx="2">
                  <c:v>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0-4517-B030-3E6609F85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272831"/>
        <c:axId val="547274079"/>
      </c:lineChart>
      <c:catAx>
        <c:axId val="51315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139344"/>
        <c:crosses val="autoZero"/>
        <c:auto val="1"/>
        <c:lblAlgn val="ctr"/>
        <c:lblOffset val="100"/>
        <c:noMultiLvlLbl val="0"/>
      </c:catAx>
      <c:valAx>
        <c:axId val="513139344"/>
        <c:scaling>
          <c:orientation val="minMax"/>
          <c:max val="100"/>
        </c:scaling>
        <c:delete val="0"/>
        <c:axPos val="l"/>
        <c:numFmt formatCode="&quot;$&quot;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3152656"/>
        <c:crosses val="autoZero"/>
        <c:crossBetween val="between"/>
      </c:valAx>
      <c:valAx>
        <c:axId val="54727407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47272831"/>
        <c:crosses val="max"/>
        <c:crossBetween val="between"/>
      </c:valAx>
      <c:catAx>
        <c:axId val="547272831"/>
        <c:scaling>
          <c:orientation val="minMax"/>
        </c:scaling>
        <c:delete val="1"/>
        <c:axPos val="b"/>
        <c:majorTickMark val="out"/>
        <c:minorTickMark val="none"/>
        <c:tickLblPos val="nextTo"/>
        <c:crossAx val="5472740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Hoja1!$V$27</c:f>
              <c:strCache>
                <c:ptCount val="1"/>
                <c:pt idx="0">
                  <c:v>HONORARIOS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67-4BD2-8442-F8D9C776D9EE}"/>
              </c:ext>
            </c:extLst>
          </c:dPt>
          <c:dLbls>
            <c:dLbl>
              <c:idx val="1"/>
              <c:layout>
                <c:manualLayout>
                  <c:x val="1.8859031560515067E-2"/>
                  <c:y val="-8.9101056534069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67-4BD2-8442-F8D9C776D9EE}"/>
                </c:ext>
              </c:extLst>
            </c:dLbl>
            <c:dLbl>
              <c:idx val="3"/>
              <c:layout>
                <c:manualLayout>
                  <c:x val="1.5087225248412054E-2"/>
                  <c:y val="-9.546541771507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67-4BD2-8442-F8D9C776D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6B1079"/>
                </a:solidFill>
                <a:prstDash val="sysDot"/>
                <a:tailEnd type="stealth" w="lg" len="lg"/>
              </a:ln>
              <a:effectLst/>
            </c:spPr>
            <c:trendlineType val="power"/>
            <c:dispRSqr val="0"/>
            <c:dispEq val="0"/>
          </c:trendline>
          <c:cat>
            <c:strRef>
              <c:f>Hoja1!$R$28:$R$31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Proyección 2022</c:v>
                </c:pt>
              </c:strCache>
            </c:strRef>
          </c:cat>
          <c:val>
            <c:numRef>
              <c:f>Hoja1!$V$28:$V$31</c:f>
              <c:numCache>
                <c:formatCode>"$"#,##0.0</c:formatCode>
                <c:ptCount val="4"/>
                <c:pt idx="0">
                  <c:v>1.6</c:v>
                </c:pt>
                <c:pt idx="1">
                  <c:v>1.2</c:v>
                </c:pt>
                <c:pt idx="2">
                  <c:v>1.4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7-4BD2-8442-F8D9C77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9507568"/>
        <c:axId val="9489264"/>
      </c:barChart>
      <c:catAx>
        <c:axId val="950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489264"/>
        <c:crosses val="autoZero"/>
        <c:auto val="1"/>
        <c:lblAlgn val="ctr"/>
        <c:lblOffset val="100"/>
        <c:noMultiLvlLbl val="0"/>
      </c:catAx>
      <c:valAx>
        <c:axId val="9489264"/>
        <c:scaling>
          <c:orientation val="minMax"/>
        </c:scaling>
        <c:delete val="0"/>
        <c:axPos val="l"/>
        <c:numFmt formatCode="&quot;$&quot;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50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3626A-4EE4-4617-BDC5-E249BB3127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7E7DAFF-52E9-4386-B46B-33E95F8575CB}">
      <dgm:prSet phldrT="[Texto]"/>
      <dgm:spPr>
        <a:solidFill>
          <a:srgbClr val="00206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/>
            <a:t>Disminución en costo de Operación</a:t>
          </a:r>
        </a:p>
      </dgm:t>
    </dgm:pt>
    <dgm:pt modelId="{9F8F137E-7A6E-45FD-8A90-305B01A1ED3A}" type="parTrans" cxnId="{ED5967E5-BE2C-463C-A35F-D51B65AC34D3}">
      <dgm:prSet/>
      <dgm:spPr/>
      <dgm:t>
        <a:bodyPr/>
        <a:lstStyle/>
        <a:p>
          <a:endParaRPr lang="es-MX"/>
        </a:p>
      </dgm:t>
    </dgm:pt>
    <dgm:pt modelId="{76C2AAB6-1B08-49FC-9A29-7249C56B2FBE}" type="sibTrans" cxnId="{ED5967E5-BE2C-463C-A35F-D51B65AC34D3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3728C90E-5745-4C20-AD8B-1B7FF449A354}">
      <dgm:prSet phldrT="[Texto]"/>
      <dgm:spPr>
        <a:solidFill>
          <a:schemeClr val="accent5">
            <a:lumMod val="60000"/>
            <a:lumOff val="4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Servicio</a:t>
          </a:r>
        </a:p>
      </dgm:t>
    </dgm:pt>
    <dgm:pt modelId="{0F424855-6B83-4FA8-9E24-A29787377B2C}" type="parTrans" cxnId="{E4DB327C-5981-4DBC-8789-DC3EE5664134}">
      <dgm:prSet/>
      <dgm:spPr/>
      <dgm:t>
        <a:bodyPr/>
        <a:lstStyle/>
        <a:p>
          <a:endParaRPr lang="es-MX"/>
        </a:p>
      </dgm:t>
    </dgm:pt>
    <dgm:pt modelId="{C24AE048-49FE-4035-998A-B088FAF2F866}" type="sibTrans" cxnId="{E4DB327C-5981-4DBC-8789-DC3EE5664134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95091A07-56AD-4EB5-BAF9-59544EE33DC5}">
      <dgm:prSet phldrT="[Texto]" custT="1"/>
      <dgm:spPr>
        <a:solidFill>
          <a:srgbClr val="461E64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900" dirty="0"/>
            <a:t>Cumplimiento Leyes</a:t>
          </a:r>
        </a:p>
      </dgm:t>
    </dgm:pt>
    <dgm:pt modelId="{53BDBAC1-ED3C-4AD5-99F2-7F0D5DCD1AD4}" type="parTrans" cxnId="{89EA22C7-5F06-4DB3-A16A-2813C4E45D1C}">
      <dgm:prSet/>
      <dgm:spPr/>
      <dgm:t>
        <a:bodyPr/>
        <a:lstStyle/>
        <a:p>
          <a:endParaRPr lang="es-MX"/>
        </a:p>
      </dgm:t>
    </dgm:pt>
    <dgm:pt modelId="{A8EBD492-B4B8-494D-BEE8-1B2C2BF474EE}" type="sibTrans" cxnId="{89EA22C7-5F06-4DB3-A16A-2813C4E45D1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10033C71-86B4-457D-9649-86A75A62E972}" type="pres">
      <dgm:prSet presAssocID="{1733626A-4EE4-4617-BDC5-E249BB312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19D250-0A33-4913-B3F5-A0637AD9087F}" type="pres">
      <dgm:prSet presAssocID="{D7E7DAFF-52E9-4386-B46B-33E95F8575CB}" presName="gear1" presStyleLbl="node1" presStyleIdx="0" presStyleCnt="3" custLinFactNeighborX="4037" custLinFactNeighborY="3121">
        <dgm:presLayoutVars>
          <dgm:chMax val="1"/>
          <dgm:bulletEnabled val="1"/>
        </dgm:presLayoutVars>
      </dgm:prSet>
      <dgm:spPr/>
    </dgm:pt>
    <dgm:pt modelId="{868F2E34-E1AF-4011-9265-A639F9A19DE1}" type="pres">
      <dgm:prSet presAssocID="{D7E7DAFF-52E9-4386-B46B-33E95F8575CB}" presName="gear1srcNode" presStyleLbl="node1" presStyleIdx="0" presStyleCnt="3"/>
      <dgm:spPr/>
    </dgm:pt>
    <dgm:pt modelId="{E4FFCC1E-1C86-49BB-9A19-66FBD47175FA}" type="pres">
      <dgm:prSet presAssocID="{D7E7DAFF-52E9-4386-B46B-33E95F8575CB}" presName="gear1dstNode" presStyleLbl="node1" presStyleIdx="0" presStyleCnt="3"/>
      <dgm:spPr/>
    </dgm:pt>
    <dgm:pt modelId="{F3127EF6-E326-417D-834D-DBD8E56B391E}" type="pres">
      <dgm:prSet presAssocID="{3728C90E-5745-4C20-AD8B-1B7FF449A354}" presName="gear2" presStyleLbl="node1" presStyleIdx="1" presStyleCnt="3">
        <dgm:presLayoutVars>
          <dgm:chMax val="1"/>
          <dgm:bulletEnabled val="1"/>
        </dgm:presLayoutVars>
      </dgm:prSet>
      <dgm:spPr/>
    </dgm:pt>
    <dgm:pt modelId="{D16B61A7-7DF5-4EA3-A55B-5ACCDF61A3FE}" type="pres">
      <dgm:prSet presAssocID="{3728C90E-5745-4C20-AD8B-1B7FF449A354}" presName="gear2srcNode" presStyleLbl="node1" presStyleIdx="1" presStyleCnt="3"/>
      <dgm:spPr/>
    </dgm:pt>
    <dgm:pt modelId="{BBA48D85-3F76-406D-91F2-E8E9697ADD3F}" type="pres">
      <dgm:prSet presAssocID="{3728C90E-5745-4C20-AD8B-1B7FF449A354}" presName="gear2dstNode" presStyleLbl="node1" presStyleIdx="1" presStyleCnt="3"/>
      <dgm:spPr/>
    </dgm:pt>
    <dgm:pt modelId="{0B6B5E1A-A5F5-44CC-8497-5A6F225BF9E5}" type="pres">
      <dgm:prSet presAssocID="{95091A07-56AD-4EB5-BAF9-59544EE33DC5}" presName="gear3" presStyleLbl="node1" presStyleIdx="2" presStyleCnt="3"/>
      <dgm:spPr/>
    </dgm:pt>
    <dgm:pt modelId="{B27942A9-747A-4B9D-8A3D-89AB42221D48}" type="pres">
      <dgm:prSet presAssocID="{95091A07-56AD-4EB5-BAF9-59544EE33DC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C1BF530-504C-42E2-A96A-59071BB5C593}" type="pres">
      <dgm:prSet presAssocID="{95091A07-56AD-4EB5-BAF9-59544EE33DC5}" presName="gear3srcNode" presStyleLbl="node1" presStyleIdx="2" presStyleCnt="3"/>
      <dgm:spPr/>
    </dgm:pt>
    <dgm:pt modelId="{1F594C24-669B-44F4-8ED7-F5B42598B83F}" type="pres">
      <dgm:prSet presAssocID="{95091A07-56AD-4EB5-BAF9-59544EE33DC5}" presName="gear3dstNode" presStyleLbl="node1" presStyleIdx="2" presStyleCnt="3"/>
      <dgm:spPr/>
    </dgm:pt>
    <dgm:pt modelId="{2D32167B-9EC8-4375-9A1A-49348F3A9A6D}" type="pres">
      <dgm:prSet presAssocID="{76C2AAB6-1B08-49FC-9A29-7249C56B2FBE}" presName="connector1" presStyleLbl="sibTrans2D1" presStyleIdx="0" presStyleCnt="3"/>
      <dgm:spPr/>
    </dgm:pt>
    <dgm:pt modelId="{0FD2661F-E02B-4D91-9A1B-E0B80DE240CC}" type="pres">
      <dgm:prSet presAssocID="{C24AE048-49FE-4035-998A-B088FAF2F866}" presName="connector2" presStyleLbl="sibTrans2D1" presStyleIdx="1" presStyleCnt="3"/>
      <dgm:spPr/>
    </dgm:pt>
    <dgm:pt modelId="{D598F136-8F57-4628-8C67-3951C3CC58E6}" type="pres">
      <dgm:prSet presAssocID="{A8EBD492-B4B8-494D-BEE8-1B2C2BF474EE}" presName="connector3" presStyleLbl="sibTrans2D1" presStyleIdx="2" presStyleCnt="3"/>
      <dgm:spPr/>
    </dgm:pt>
  </dgm:ptLst>
  <dgm:cxnLst>
    <dgm:cxn modelId="{F2F2BC01-2C28-4308-8D4F-B24CB81C04E1}" type="presOf" srcId="{76C2AAB6-1B08-49FC-9A29-7249C56B2FBE}" destId="{2D32167B-9EC8-4375-9A1A-49348F3A9A6D}" srcOrd="0" destOrd="0" presId="urn:microsoft.com/office/officeart/2005/8/layout/gear1"/>
    <dgm:cxn modelId="{E7DBE003-F898-4694-8C2E-73E57D9CC544}" type="presOf" srcId="{95091A07-56AD-4EB5-BAF9-59544EE33DC5}" destId="{B27942A9-747A-4B9D-8A3D-89AB42221D48}" srcOrd="1" destOrd="0" presId="urn:microsoft.com/office/officeart/2005/8/layout/gear1"/>
    <dgm:cxn modelId="{E3891715-B93C-4879-89B4-8F05D9D0B4A3}" type="presOf" srcId="{3728C90E-5745-4C20-AD8B-1B7FF449A354}" destId="{D16B61A7-7DF5-4EA3-A55B-5ACCDF61A3FE}" srcOrd="1" destOrd="0" presId="urn:microsoft.com/office/officeart/2005/8/layout/gear1"/>
    <dgm:cxn modelId="{0B340E36-47E6-420A-8AF4-563B861F42A8}" type="presOf" srcId="{95091A07-56AD-4EB5-BAF9-59544EE33DC5}" destId="{0B6B5E1A-A5F5-44CC-8497-5A6F225BF9E5}" srcOrd="0" destOrd="0" presId="urn:microsoft.com/office/officeart/2005/8/layout/gear1"/>
    <dgm:cxn modelId="{24B96549-1871-4C2B-87A0-3228BF03C1E8}" type="presOf" srcId="{D7E7DAFF-52E9-4386-B46B-33E95F8575CB}" destId="{E4FFCC1E-1C86-49BB-9A19-66FBD47175FA}" srcOrd="2" destOrd="0" presId="urn:microsoft.com/office/officeart/2005/8/layout/gear1"/>
    <dgm:cxn modelId="{6CCCCA53-03FE-4B5B-AAEA-03EDAF43E417}" type="presOf" srcId="{A8EBD492-B4B8-494D-BEE8-1B2C2BF474EE}" destId="{D598F136-8F57-4628-8C67-3951C3CC58E6}" srcOrd="0" destOrd="0" presId="urn:microsoft.com/office/officeart/2005/8/layout/gear1"/>
    <dgm:cxn modelId="{8A44AD76-E541-4D4F-B53F-B28FC3A4892B}" type="presOf" srcId="{D7E7DAFF-52E9-4386-B46B-33E95F8575CB}" destId="{868F2E34-E1AF-4011-9265-A639F9A19DE1}" srcOrd="1" destOrd="0" presId="urn:microsoft.com/office/officeart/2005/8/layout/gear1"/>
    <dgm:cxn modelId="{E4DB327C-5981-4DBC-8789-DC3EE5664134}" srcId="{1733626A-4EE4-4617-BDC5-E249BB312735}" destId="{3728C90E-5745-4C20-AD8B-1B7FF449A354}" srcOrd="1" destOrd="0" parTransId="{0F424855-6B83-4FA8-9E24-A29787377B2C}" sibTransId="{C24AE048-49FE-4035-998A-B088FAF2F866}"/>
    <dgm:cxn modelId="{D0346A8F-BE1D-4520-AE5D-E4A106038525}" type="presOf" srcId="{3728C90E-5745-4C20-AD8B-1B7FF449A354}" destId="{BBA48D85-3F76-406D-91F2-E8E9697ADD3F}" srcOrd="2" destOrd="0" presId="urn:microsoft.com/office/officeart/2005/8/layout/gear1"/>
    <dgm:cxn modelId="{58CF89AB-C977-4E46-BFBD-7F0C33224AB2}" type="presOf" srcId="{D7E7DAFF-52E9-4386-B46B-33E95F8575CB}" destId="{0F19D250-0A33-4913-B3F5-A0637AD9087F}" srcOrd="0" destOrd="0" presId="urn:microsoft.com/office/officeart/2005/8/layout/gear1"/>
    <dgm:cxn modelId="{BADE96AD-3613-4075-8035-65CEE4D4059E}" type="presOf" srcId="{3728C90E-5745-4C20-AD8B-1B7FF449A354}" destId="{F3127EF6-E326-417D-834D-DBD8E56B391E}" srcOrd="0" destOrd="0" presId="urn:microsoft.com/office/officeart/2005/8/layout/gear1"/>
    <dgm:cxn modelId="{DB33B9B0-41C2-4CAB-B837-C0B7FAB84ECB}" type="presOf" srcId="{1733626A-4EE4-4617-BDC5-E249BB312735}" destId="{10033C71-86B4-457D-9649-86A75A62E972}" srcOrd="0" destOrd="0" presId="urn:microsoft.com/office/officeart/2005/8/layout/gear1"/>
    <dgm:cxn modelId="{89EA22C7-5F06-4DB3-A16A-2813C4E45D1C}" srcId="{1733626A-4EE4-4617-BDC5-E249BB312735}" destId="{95091A07-56AD-4EB5-BAF9-59544EE33DC5}" srcOrd="2" destOrd="0" parTransId="{53BDBAC1-ED3C-4AD5-99F2-7F0D5DCD1AD4}" sibTransId="{A8EBD492-B4B8-494D-BEE8-1B2C2BF474EE}"/>
    <dgm:cxn modelId="{789C25CB-C00F-40A4-B9CD-E398ED8706EA}" type="presOf" srcId="{95091A07-56AD-4EB5-BAF9-59544EE33DC5}" destId="{1F594C24-669B-44F4-8ED7-F5B42598B83F}" srcOrd="3" destOrd="0" presId="urn:microsoft.com/office/officeart/2005/8/layout/gear1"/>
    <dgm:cxn modelId="{A42592E4-181E-4823-AD3C-0A113D0994E3}" type="presOf" srcId="{C24AE048-49FE-4035-998A-B088FAF2F866}" destId="{0FD2661F-E02B-4D91-9A1B-E0B80DE240CC}" srcOrd="0" destOrd="0" presId="urn:microsoft.com/office/officeart/2005/8/layout/gear1"/>
    <dgm:cxn modelId="{ED5967E5-BE2C-463C-A35F-D51B65AC34D3}" srcId="{1733626A-4EE4-4617-BDC5-E249BB312735}" destId="{D7E7DAFF-52E9-4386-B46B-33E95F8575CB}" srcOrd="0" destOrd="0" parTransId="{9F8F137E-7A6E-45FD-8A90-305B01A1ED3A}" sibTransId="{76C2AAB6-1B08-49FC-9A29-7249C56B2FBE}"/>
    <dgm:cxn modelId="{B55644EE-76C0-44AA-8D63-04FFDDAA4023}" type="presOf" srcId="{95091A07-56AD-4EB5-BAF9-59544EE33DC5}" destId="{9C1BF530-504C-42E2-A96A-59071BB5C593}" srcOrd="2" destOrd="0" presId="urn:microsoft.com/office/officeart/2005/8/layout/gear1"/>
    <dgm:cxn modelId="{9CC4571F-47B6-4B7C-B335-52DB51274BD7}" type="presParOf" srcId="{10033C71-86B4-457D-9649-86A75A62E972}" destId="{0F19D250-0A33-4913-B3F5-A0637AD9087F}" srcOrd="0" destOrd="0" presId="urn:microsoft.com/office/officeart/2005/8/layout/gear1"/>
    <dgm:cxn modelId="{02F5CB11-121C-4510-B1BF-B7079959423D}" type="presParOf" srcId="{10033C71-86B4-457D-9649-86A75A62E972}" destId="{868F2E34-E1AF-4011-9265-A639F9A19DE1}" srcOrd="1" destOrd="0" presId="urn:microsoft.com/office/officeart/2005/8/layout/gear1"/>
    <dgm:cxn modelId="{FCDE1EAB-B4F7-4714-91A4-5FD9439795FB}" type="presParOf" srcId="{10033C71-86B4-457D-9649-86A75A62E972}" destId="{E4FFCC1E-1C86-49BB-9A19-66FBD47175FA}" srcOrd="2" destOrd="0" presId="urn:microsoft.com/office/officeart/2005/8/layout/gear1"/>
    <dgm:cxn modelId="{20D3A407-E5B8-4BE2-A0A3-C67783E722DC}" type="presParOf" srcId="{10033C71-86B4-457D-9649-86A75A62E972}" destId="{F3127EF6-E326-417D-834D-DBD8E56B391E}" srcOrd="3" destOrd="0" presId="urn:microsoft.com/office/officeart/2005/8/layout/gear1"/>
    <dgm:cxn modelId="{380A029C-BD6C-4C55-AD2C-BA98594E3FAF}" type="presParOf" srcId="{10033C71-86B4-457D-9649-86A75A62E972}" destId="{D16B61A7-7DF5-4EA3-A55B-5ACCDF61A3FE}" srcOrd="4" destOrd="0" presId="urn:microsoft.com/office/officeart/2005/8/layout/gear1"/>
    <dgm:cxn modelId="{06D826AB-7AB5-4DB6-88DD-D53C2F155A28}" type="presParOf" srcId="{10033C71-86B4-457D-9649-86A75A62E972}" destId="{BBA48D85-3F76-406D-91F2-E8E9697ADD3F}" srcOrd="5" destOrd="0" presId="urn:microsoft.com/office/officeart/2005/8/layout/gear1"/>
    <dgm:cxn modelId="{E71B57C1-5BEA-4570-AC40-6C1A9C36FD79}" type="presParOf" srcId="{10033C71-86B4-457D-9649-86A75A62E972}" destId="{0B6B5E1A-A5F5-44CC-8497-5A6F225BF9E5}" srcOrd="6" destOrd="0" presId="urn:microsoft.com/office/officeart/2005/8/layout/gear1"/>
    <dgm:cxn modelId="{091CE330-124D-4162-9697-8D332E658397}" type="presParOf" srcId="{10033C71-86B4-457D-9649-86A75A62E972}" destId="{B27942A9-747A-4B9D-8A3D-89AB42221D48}" srcOrd="7" destOrd="0" presId="urn:microsoft.com/office/officeart/2005/8/layout/gear1"/>
    <dgm:cxn modelId="{2023704B-AC70-4663-82E9-60BBDFEC8925}" type="presParOf" srcId="{10033C71-86B4-457D-9649-86A75A62E972}" destId="{9C1BF530-504C-42E2-A96A-59071BB5C593}" srcOrd="8" destOrd="0" presId="urn:microsoft.com/office/officeart/2005/8/layout/gear1"/>
    <dgm:cxn modelId="{ED17A1AC-2FF0-4112-8C78-64E14D54734F}" type="presParOf" srcId="{10033C71-86B4-457D-9649-86A75A62E972}" destId="{1F594C24-669B-44F4-8ED7-F5B42598B83F}" srcOrd="9" destOrd="0" presId="urn:microsoft.com/office/officeart/2005/8/layout/gear1"/>
    <dgm:cxn modelId="{B344758F-3741-4FA9-860C-8EF7E084E76A}" type="presParOf" srcId="{10033C71-86B4-457D-9649-86A75A62E972}" destId="{2D32167B-9EC8-4375-9A1A-49348F3A9A6D}" srcOrd="10" destOrd="0" presId="urn:microsoft.com/office/officeart/2005/8/layout/gear1"/>
    <dgm:cxn modelId="{6E2020CE-65DF-40AE-902F-AA186EA0D90F}" type="presParOf" srcId="{10033C71-86B4-457D-9649-86A75A62E972}" destId="{0FD2661F-E02B-4D91-9A1B-E0B80DE240CC}" srcOrd="11" destOrd="0" presId="urn:microsoft.com/office/officeart/2005/8/layout/gear1"/>
    <dgm:cxn modelId="{EBA2D8AF-F320-4A4D-8CA1-40481C5F330D}" type="presParOf" srcId="{10033C71-86B4-457D-9649-86A75A62E972}" destId="{D598F136-8F57-4628-8C67-3951C3CC58E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45FE5-E2DA-4E53-97C9-575A3F1AD29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FC1A4CF-E345-4675-B41D-F75E54DB2B2B}">
      <dgm:prSet phldrT="[Texto]" custT="1"/>
      <dgm:spPr>
        <a:solidFill>
          <a:srgbClr val="18869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1400" dirty="0"/>
            <a:t>Gerencia Soporte Siniestros</a:t>
          </a:r>
        </a:p>
        <a:p>
          <a:r>
            <a:rPr lang="es-MX" sz="1400" dirty="0"/>
            <a:t>Salvador Quintana</a:t>
          </a:r>
        </a:p>
      </dgm:t>
    </dgm:pt>
    <dgm:pt modelId="{595D8838-C83A-44D0-818C-993F16EE531F}" type="parTrans" cxnId="{88EF2FE2-1A7A-41FC-95BF-4076D46015A4}">
      <dgm:prSet/>
      <dgm:spPr/>
      <dgm:t>
        <a:bodyPr/>
        <a:lstStyle/>
        <a:p>
          <a:endParaRPr lang="es-MX" sz="1200"/>
        </a:p>
      </dgm:t>
    </dgm:pt>
    <dgm:pt modelId="{40692B7A-683F-40B8-98FA-C9ABBAD74946}" type="sibTrans" cxnId="{88EF2FE2-1A7A-41FC-95BF-4076D46015A4}">
      <dgm:prSet/>
      <dgm:spPr/>
      <dgm:t>
        <a:bodyPr/>
        <a:lstStyle/>
        <a:p>
          <a:endParaRPr lang="es-MX" sz="1200"/>
        </a:p>
      </dgm:t>
    </dgm:pt>
    <dgm:pt modelId="{4E420A84-DD64-4DA9-BDE4-4CA243D97A25}">
      <dgm:prSet phldrT="[Texto]" custT="1"/>
      <dgm:spPr>
        <a:solidFill>
          <a:srgbClr val="64B6C1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ctr">
            <a:lnSpc>
              <a:spcPct val="100000"/>
            </a:lnSpc>
            <a:buNone/>
          </a:pPr>
          <a:r>
            <a:rPr lang="es-MX" sz="1200" dirty="0"/>
            <a:t>Responsabilidad Civil Daños Obra Civil</a:t>
          </a:r>
        </a:p>
      </dgm:t>
    </dgm:pt>
    <dgm:pt modelId="{32B795C4-F31B-4E3F-9623-474D7ACB70C5}" type="parTrans" cxnId="{F7B54EC1-26B0-4586-BF5A-C2F55B7F7117}">
      <dgm:prSet/>
      <dgm:spPr/>
      <dgm:t>
        <a:bodyPr/>
        <a:lstStyle/>
        <a:p>
          <a:endParaRPr lang="es-MX" sz="1200"/>
        </a:p>
      </dgm:t>
    </dgm:pt>
    <dgm:pt modelId="{80ED2C48-3125-42C0-A730-0BC2DEE7F205}" type="sibTrans" cxnId="{F7B54EC1-26B0-4586-BF5A-C2F55B7F7117}">
      <dgm:prSet/>
      <dgm:spPr/>
      <dgm:t>
        <a:bodyPr/>
        <a:lstStyle/>
        <a:p>
          <a:endParaRPr lang="es-MX" sz="1200"/>
        </a:p>
      </dgm:t>
    </dgm:pt>
    <dgm:pt modelId="{88C352E0-648F-49C4-8E55-27A7200C3D16}">
      <dgm:prSet phldrT="[Texto]" custT="1"/>
      <dgm:spPr>
        <a:solidFill>
          <a:srgbClr val="64B6C1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ctr">
            <a:buNone/>
          </a:pPr>
          <a:r>
            <a:rPr lang="es-MX" sz="1200" dirty="0"/>
            <a:t>Responsabilidad Civil</a:t>
          </a:r>
        </a:p>
        <a:p>
          <a:pPr algn="ctr">
            <a:buNone/>
          </a:pPr>
          <a:r>
            <a:rPr lang="es-MX" sz="1200" dirty="0"/>
            <a:t>Daños Diversos</a:t>
          </a:r>
        </a:p>
      </dgm:t>
    </dgm:pt>
    <dgm:pt modelId="{4240BBA2-EB27-42D4-A356-E826C6645277}" type="parTrans" cxnId="{D228EC45-3277-446D-AF6C-1F9AB4F53A04}">
      <dgm:prSet/>
      <dgm:spPr/>
      <dgm:t>
        <a:bodyPr/>
        <a:lstStyle/>
        <a:p>
          <a:endParaRPr lang="es-MX" sz="1200"/>
        </a:p>
      </dgm:t>
    </dgm:pt>
    <dgm:pt modelId="{6741B2AB-43A8-49A4-97BD-0DB071C3F8BC}" type="sibTrans" cxnId="{D228EC45-3277-446D-AF6C-1F9AB4F53A04}">
      <dgm:prSet/>
      <dgm:spPr/>
      <dgm:t>
        <a:bodyPr/>
        <a:lstStyle/>
        <a:p>
          <a:endParaRPr lang="es-MX" sz="1200"/>
        </a:p>
      </dgm:t>
    </dgm:pt>
    <dgm:pt modelId="{761405AB-719D-4701-B7FA-91B230F37616}">
      <dgm:prSet phldrT="[Texto]" custT="1"/>
      <dgm:spPr>
        <a:solidFill>
          <a:srgbClr val="18869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1400" dirty="0"/>
            <a:t>Gerencia Siniestros Autopistas</a:t>
          </a:r>
        </a:p>
        <a:p>
          <a:r>
            <a:rPr lang="es-MX" sz="1400" dirty="0"/>
            <a:t>Antonio Adame</a:t>
          </a:r>
        </a:p>
      </dgm:t>
    </dgm:pt>
    <dgm:pt modelId="{8EF06855-2B23-4F17-8FBD-39F097127C55}" type="parTrans" cxnId="{F3C36CC2-A803-45B4-B993-06A37026188E}">
      <dgm:prSet/>
      <dgm:spPr/>
      <dgm:t>
        <a:bodyPr/>
        <a:lstStyle/>
        <a:p>
          <a:endParaRPr lang="es-MX" sz="1200"/>
        </a:p>
      </dgm:t>
    </dgm:pt>
    <dgm:pt modelId="{48B7D81F-54DB-4C7C-9E04-A251575E3742}" type="sibTrans" cxnId="{F3C36CC2-A803-45B4-B993-06A37026188E}">
      <dgm:prSet/>
      <dgm:spPr/>
      <dgm:t>
        <a:bodyPr/>
        <a:lstStyle/>
        <a:p>
          <a:endParaRPr lang="es-MX" sz="1200"/>
        </a:p>
      </dgm:t>
    </dgm:pt>
    <dgm:pt modelId="{82A8BB6C-1F72-46E0-B197-36089792A72E}">
      <dgm:prSet phldrT="[Texto]" custT="1"/>
      <dgm:spPr>
        <a:solidFill>
          <a:srgbClr val="64B6C1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ctr">
            <a:buNone/>
          </a:pPr>
          <a:r>
            <a:rPr lang="es-MX" sz="1200" dirty="0"/>
            <a:t>Responsabilidad Civil Daños Ecológicos</a:t>
          </a:r>
        </a:p>
      </dgm:t>
    </dgm:pt>
    <dgm:pt modelId="{D7077933-1262-4D94-8C73-5EA8B625B52E}" type="parTrans" cxnId="{2418A2EA-AEB0-4ECF-8776-997F9A00A1D2}">
      <dgm:prSet/>
      <dgm:spPr/>
      <dgm:t>
        <a:bodyPr/>
        <a:lstStyle/>
        <a:p>
          <a:endParaRPr lang="es-MX" sz="1200"/>
        </a:p>
      </dgm:t>
    </dgm:pt>
    <dgm:pt modelId="{4950CA05-9275-4AF2-B96A-9175675485DE}" type="sibTrans" cxnId="{2418A2EA-AEB0-4ECF-8776-997F9A00A1D2}">
      <dgm:prSet/>
      <dgm:spPr/>
      <dgm:t>
        <a:bodyPr/>
        <a:lstStyle/>
        <a:p>
          <a:endParaRPr lang="es-MX" sz="1200"/>
        </a:p>
      </dgm:t>
    </dgm:pt>
    <dgm:pt modelId="{9ECF6320-5450-40F5-834E-C9384A43F602}">
      <dgm:prSet phldrT="[Texto]" custT="1"/>
      <dgm:spPr>
        <a:solidFill>
          <a:srgbClr val="64B6C1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 algn="ctr">
            <a:buNone/>
          </a:pPr>
          <a:r>
            <a:rPr lang="es-MX" sz="1200" dirty="0"/>
            <a:t>Responsabilidad Civil</a:t>
          </a:r>
        </a:p>
        <a:p>
          <a:pPr algn="ctr">
            <a:buNone/>
          </a:pPr>
          <a:r>
            <a:rPr lang="es-MX" sz="1200" dirty="0"/>
            <a:t>Daños Autopistas</a:t>
          </a:r>
        </a:p>
      </dgm:t>
    </dgm:pt>
    <dgm:pt modelId="{F39CF55A-2C0D-48B9-B8CC-C24ADA14DCF8}" type="parTrans" cxnId="{053E84C0-2715-4015-9092-82B8D1FE1F5B}">
      <dgm:prSet/>
      <dgm:spPr/>
      <dgm:t>
        <a:bodyPr/>
        <a:lstStyle/>
        <a:p>
          <a:endParaRPr lang="es-MX" sz="1200"/>
        </a:p>
      </dgm:t>
    </dgm:pt>
    <dgm:pt modelId="{66805E06-03C3-485D-AF86-CC55AB92F879}" type="sibTrans" cxnId="{053E84C0-2715-4015-9092-82B8D1FE1F5B}">
      <dgm:prSet/>
      <dgm:spPr/>
      <dgm:t>
        <a:bodyPr/>
        <a:lstStyle/>
        <a:p>
          <a:endParaRPr lang="es-MX" sz="1200"/>
        </a:p>
      </dgm:t>
    </dgm:pt>
    <dgm:pt modelId="{D5EC56FE-34A8-44C5-A281-1BC8DC8ED78F}" type="pres">
      <dgm:prSet presAssocID="{11C45FE5-E2DA-4E53-97C9-575A3F1AD295}" presName="Name0" presStyleCnt="0">
        <dgm:presLayoutVars>
          <dgm:dir/>
          <dgm:animLvl val="lvl"/>
          <dgm:resizeHandles val="exact"/>
        </dgm:presLayoutVars>
      </dgm:prSet>
      <dgm:spPr/>
    </dgm:pt>
    <dgm:pt modelId="{5F5B5899-8C5E-4EDF-B31A-4624D77146AB}" type="pres">
      <dgm:prSet presAssocID="{3FC1A4CF-E345-4675-B41D-F75E54DB2B2B}" presName="vertFlow" presStyleCnt="0"/>
      <dgm:spPr/>
    </dgm:pt>
    <dgm:pt modelId="{3EB29136-33D8-428A-8C61-2E07156E97C0}" type="pres">
      <dgm:prSet presAssocID="{3FC1A4CF-E345-4675-B41D-F75E54DB2B2B}" presName="header" presStyleLbl="node1" presStyleIdx="0" presStyleCnt="2" custScaleY="134574"/>
      <dgm:spPr/>
    </dgm:pt>
    <dgm:pt modelId="{D2081213-8A1D-4308-A25D-ECCBCE6EF124}" type="pres">
      <dgm:prSet presAssocID="{32B795C4-F31B-4E3F-9623-474D7ACB70C5}" presName="parTrans" presStyleLbl="sibTrans2D1" presStyleIdx="0" presStyleCnt="4"/>
      <dgm:spPr/>
    </dgm:pt>
    <dgm:pt modelId="{3BE8C3AA-FAC4-4266-AB37-98AA39FE2FB3}" type="pres">
      <dgm:prSet presAssocID="{4E420A84-DD64-4DA9-BDE4-4CA243D97A25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C548EFF6-FDE3-4DDB-947E-FBED574FAEF1}" type="pres">
      <dgm:prSet presAssocID="{80ED2C48-3125-42C0-A730-0BC2DEE7F205}" presName="sibTrans" presStyleLbl="sibTrans2D1" presStyleIdx="1" presStyleCnt="4"/>
      <dgm:spPr/>
    </dgm:pt>
    <dgm:pt modelId="{36F36402-2241-4E26-B180-C9E817788B11}" type="pres">
      <dgm:prSet presAssocID="{88C352E0-648F-49C4-8E55-27A7200C3D16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0E5CBC90-E6FC-476D-A9B9-8458D28C37C3}" type="pres">
      <dgm:prSet presAssocID="{3FC1A4CF-E345-4675-B41D-F75E54DB2B2B}" presName="hSp" presStyleCnt="0"/>
      <dgm:spPr/>
    </dgm:pt>
    <dgm:pt modelId="{28EBA71A-1653-4A24-B843-E132DC6C4FF3}" type="pres">
      <dgm:prSet presAssocID="{761405AB-719D-4701-B7FA-91B230F37616}" presName="vertFlow" presStyleCnt="0"/>
      <dgm:spPr/>
    </dgm:pt>
    <dgm:pt modelId="{8A0305B1-A793-4C73-A904-26938FBB2B06}" type="pres">
      <dgm:prSet presAssocID="{761405AB-719D-4701-B7FA-91B230F37616}" presName="header" presStyleLbl="node1" presStyleIdx="1" presStyleCnt="2" custScaleY="134574"/>
      <dgm:spPr/>
    </dgm:pt>
    <dgm:pt modelId="{C94DD7FC-1012-403E-B730-E304C9F95783}" type="pres">
      <dgm:prSet presAssocID="{D7077933-1262-4D94-8C73-5EA8B625B52E}" presName="parTrans" presStyleLbl="sibTrans2D1" presStyleIdx="2" presStyleCnt="4"/>
      <dgm:spPr/>
    </dgm:pt>
    <dgm:pt modelId="{033486EC-3201-4A2F-8705-075FB89CDBED}" type="pres">
      <dgm:prSet presAssocID="{82A8BB6C-1F72-46E0-B197-36089792A72E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3250E716-9013-410E-9BFA-918482CA40AF}" type="pres">
      <dgm:prSet presAssocID="{4950CA05-9275-4AF2-B96A-9175675485DE}" presName="sibTrans" presStyleLbl="sibTrans2D1" presStyleIdx="3" presStyleCnt="4"/>
      <dgm:spPr/>
    </dgm:pt>
    <dgm:pt modelId="{8F54BF6D-2080-4F53-828F-FFD3D00BB100}" type="pres">
      <dgm:prSet presAssocID="{9ECF6320-5450-40F5-834E-C9384A43F602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723BAE0D-B75F-4F04-8AC1-8F20C3672C8A}" type="presOf" srcId="{80ED2C48-3125-42C0-A730-0BC2DEE7F205}" destId="{C548EFF6-FDE3-4DDB-947E-FBED574FAEF1}" srcOrd="0" destOrd="0" presId="urn:microsoft.com/office/officeart/2005/8/layout/lProcess1"/>
    <dgm:cxn modelId="{FB492018-8B50-4B59-AAEE-E44AACB7814C}" type="presOf" srcId="{D7077933-1262-4D94-8C73-5EA8B625B52E}" destId="{C94DD7FC-1012-403E-B730-E304C9F95783}" srcOrd="0" destOrd="0" presId="urn:microsoft.com/office/officeart/2005/8/layout/lProcess1"/>
    <dgm:cxn modelId="{F2CFDD34-F1D1-4BBC-9E9B-99812773A972}" type="presOf" srcId="{82A8BB6C-1F72-46E0-B197-36089792A72E}" destId="{033486EC-3201-4A2F-8705-075FB89CDBED}" srcOrd="0" destOrd="0" presId="urn:microsoft.com/office/officeart/2005/8/layout/lProcess1"/>
    <dgm:cxn modelId="{BDFCF63A-ADE2-4B80-BEA7-4FB16AF6D97F}" type="presOf" srcId="{9ECF6320-5450-40F5-834E-C9384A43F602}" destId="{8F54BF6D-2080-4F53-828F-FFD3D00BB100}" srcOrd="0" destOrd="0" presId="urn:microsoft.com/office/officeart/2005/8/layout/lProcess1"/>
    <dgm:cxn modelId="{16C0323E-19D7-4815-8F90-F5830E2ABD79}" type="presOf" srcId="{32B795C4-F31B-4E3F-9623-474D7ACB70C5}" destId="{D2081213-8A1D-4308-A25D-ECCBCE6EF124}" srcOrd="0" destOrd="0" presId="urn:microsoft.com/office/officeart/2005/8/layout/lProcess1"/>
    <dgm:cxn modelId="{116FCD5C-8A62-47C9-BD9C-D78F141E6088}" type="presOf" srcId="{11C45FE5-E2DA-4E53-97C9-575A3F1AD295}" destId="{D5EC56FE-34A8-44C5-A281-1BC8DC8ED78F}" srcOrd="0" destOrd="0" presId="urn:microsoft.com/office/officeart/2005/8/layout/lProcess1"/>
    <dgm:cxn modelId="{D228EC45-3277-446D-AF6C-1F9AB4F53A04}" srcId="{3FC1A4CF-E345-4675-B41D-F75E54DB2B2B}" destId="{88C352E0-648F-49C4-8E55-27A7200C3D16}" srcOrd="1" destOrd="0" parTransId="{4240BBA2-EB27-42D4-A356-E826C6645277}" sibTransId="{6741B2AB-43A8-49A4-97BD-0DB071C3F8BC}"/>
    <dgm:cxn modelId="{48DC5548-41D0-4455-B943-04184B3E2428}" type="presOf" srcId="{4950CA05-9275-4AF2-B96A-9175675485DE}" destId="{3250E716-9013-410E-9BFA-918482CA40AF}" srcOrd="0" destOrd="0" presId="urn:microsoft.com/office/officeart/2005/8/layout/lProcess1"/>
    <dgm:cxn modelId="{D1578C51-9FFC-4B79-9C65-E6D8680D1B2D}" type="presOf" srcId="{4E420A84-DD64-4DA9-BDE4-4CA243D97A25}" destId="{3BE8C3AA-FAC4-4266-AB37-98AA39FE2FB3}" srcOrd="0" destOrd="0" presId="urn:microsoft.com/office/officeart/2005/8/layout/lProcess1"/>
    <dgm:cxn modelId="{51C6EC9B-F3A6-4640-BCD8-B50E05E27D5D}" type="presOf" srcId="{3FC1A4CF-E345-4675-B41D-F75E54DB2B2B}" destId="{3EB29136-33D8-428A-8C61-2E07156E97C0}" srcOrd="0" destOrd="0" presId="urn:microsoft.com/office/officeart/2005/8/layout/lProcess1"/>
    <dgm:cxn modelId="{10F406AC-8A31-48F1-BD21-E4408F9ADFF8}" type="presOf" srcId="{88C352E0-648F-49C4-8E55-27A7200C3D16}" destId="{36F36402-2241-4E26-B180-C9E817788B11}" srcOrd="0" destOrd="0" presId="urn:microsoft.com/office/officeart/2005/8/layout/lProcess1"/>
    <dgm:cxn modelId="{684EE7B9-5C54-4204-8FAD-75C68A17931E}" type="presOf" srcId="{761405AB-719D-4701-B7FA-91B230F37616}" destId="{8A0305B1-A793-4C73-A904-26938FBB2B06}" srcOrd="0" destOrd="0" presId="urn:microsoft.com/office/officeart/2005/8/layout/lProcess1"/>
    <dgm:cxn modelId="{053E84C0-2715-4015-9092-82B8D1FE1F5B}" srcId="{761405AB-719D-4701-B7FA-91B230F37616}" destId="{9ECF6320-5450-40F5-834E-C9384A43F602}" srcOrd="1" destOrd="0" parTransId="{F39CF55A-2C0D-48B9-B8CC-C24ADA14DCF8}" sibTransId="{66805E06-03C3-485D-AF86-CC55AB92F879}"/>
    <dgm:cxn modelId="{F7B54EC1-26B0-4586-BF5A-C2F55B7F7117}" srcId="{3FC1A4CF-E345-4675-B41D-F75E54DB2B2B}" destId="{4E420A84-DD64-4DA9-BDE4-4CA243D97A25}" srcOrd="0" destOrd="0" parTransId="{32B795C4-F31B-4E3F-9623-474D7ACB70C5}" sibTransId="{80ED2C48-3125-42C0-A730-0BC2DEE7F205}"/>
    <dgm:cxn modelId="{F3C36CC2-A803-45B4-B993-06A37026188E}" srcId="{11C45FE5-E2DA-4E53-97C9-575A3F1AD295}" destId="{761405AB-719D-4701-B7FA-91B230F37616}" srcOrd="1" destOrd="0" parTransId="{8EF06855-2B23-4F17-8FBD-39F097127C55}" sibTransId="{48B7D81F-54DB-4C7C-9E04-A251575E3742}"/>
    <dgm:cxn modelId="{88EF2FE2-1A7A-41FC-95BF-4076D46015A4}" srcId="{11C45FE5-E2DA-4E53-97C9-575A3F1AD295}" destId="{3FC1A4CF-E345-4675-B41D-F75E54DB2B2B}" srcOrd="0" destOrd="0" parTransId="{595D8838-C83A-44D0-818C-993F16EE531F}" sibTransId="{40692B7A-683F-40B8-98FA-C9ABBAD74946}"/>
    <dgm:cxn modelId="{2418A2EA-AEB0-4ECF-8776-997F9A00A1D2}" srcId="{761405AB-719D-4701-B7FA-91B230F37616}" destId="{82A8BB6C-1F72-46E0-B197-36089792A72E}" srcOrd="0" destOrd="0" parTransId="{D7077933-1262-4D94-8C73-5EA8B625B52E}" sibTransId="{4950CA05-9275-4AF2-B96A-9175675485DE}"/>
    <dgm:cxn modelId="{E7367461-0DF6-4154-BEE7-95FE489DBB11}" type="presParOf" srcId="{D5EC56FE-34A8-44C5-A281-1BC8DC8ED78F}" destId="{5F5B5899-8C5E-4EDF-B31A-4624D77146AB}" srcOrd="0" destOrd="0" presId="urn:microsoft.com/office/officeart/2005/8/layout/lProcess1"/>
    <dgm:cxn modelId="{735B2E2C-98D5-4954-BFF1-DB603CFCF0E2}" type="presParOf" srcId="{5F5B5899-8C5E-4EDF-B31A-4624D77146AB}" destId="{3EB29136-33D8-428A-8C61-2E07156E97C0}" srcOrd="0" destOrd="0" presId="urn:microsoft.com/office/officeart/2005/8/layout/lProcess1"/>
    <dgm:cxn modelId="{9C494FB0-C44B-48B9-9D91-D40353F11F59}" type="presParOf" srcId="{5F5B5899-8C5E-4EDF-B31A-4624D77146AB}" destId="{D2081213-8A1D-4308-A25D-ECCBCE6EF124}" srcOrd="1" destOrd="0" presId="urn:microsoft.com/office/officeart/2005/8/layout/lProcess1"/>
    <dgm:cxn modelId="{33F96F62-2B6C-44F0-BD2B-1EB7146443A3}" type="presParOf" srcId="{5F5B5899-8C5E-4EDF-B31A-4624D77146AB}" destId="{3BE8C3AA-FAC4-4266-AB37-98AA39FE2FB3}" srcOrd="2" destOrd="0" presId="urn:microsoft.com/office/officeart/2005/8/layout/lProcess1"/>
    <dgm:cxn modelId="{B767BA7F-FBD3-4713-9FA8-633A214B9A76}" type="presParOf" srcId="{5F5B5899-8C5E-4EDF-B31A-4624D77146AB}" destId="{C548EFF6-FDE3-4DDB-947E-FBED574FAEF1}" srcOrd="3" destOrd="0" presId="urn:microsoft.com/office/officeart/2005/8/layout/lProcess1"/>
    <dgm:cxn modelId="{CCBA4750-D49F-4D00-83B3-0D8A0CCF57C7}" type="presParOf" srcId="{5F5B5899-8C5E-4EDF-B31A-4624D77146AB}" destId="{36F36402-2241-4E26-B180-C9E817788B11}" srcOrd="4" destOrd="0" presId="urn:microsoft.com/office/officeart/2005/8/layout/lProcess1"/>
    <dgm:cxn modelId="{6D9C8589-1581-4DD1-A05A-9F6BC3D6405A}" type="presParOf" srcId="{D5EC56FE-34A8-44C5-A281-1BC8DC8ED78F}" destId="{0E5CBC90-E6FC-476D-A9B9-8458D28C37C3}" srcOrd="1" destOrd="0" presId="urn:microsoft.com/office/officeart/2005/8/layout/lProcess1"/>
    <dgm:cxn modelId="{7343D31C-239B-4710-88FC-29B4F35E429C}" type="presParOf" srcId="{D5EC56FE-34A8-44C5-A281-1BC8DC8ED78F}" destId="{28EBA71A-1653-4A24-B843-E132DC6C4FF3}" srcOrd="2" destOrd="0" presId="urn:microsoft.com/office/officeart/2005/8/layout/lProcess1"/>
    <dgm:cxn modelId="{3F4CB7F4-A2CB-4EF3-99B7-582A32CFCE7E}" type="presParOf" srcId="{28EBA71A-1653-4A24-B843-E132DC6C4FF3}" destId="{8A0305B1-A793-4C73-A904-26938FBB2B06}" srcOrd="0" destOrd="0" presId="urn:microsoft.com/office/officeart/2005/8/layout/lProcess1"/>
    <dgm:cxn modelId="{5B33EBBE-AD70-405C-B77C-3F002FEABB9B}" type="presParOf" srcId="{28EBA71A-1653-4A24-B843-E132DC6C4FF3}" destId="{C94DD7FC-1012-403E-B730-E304C9F95783}" srcOrd="1" destOrd="0" presId="urn:microsoft.com/office/officeart/2005/8/layout/lProcess1"/>
    <dgm:cxn modelId="{541AEDF7-4A0A-4AD5-98F8-D5AEE42BE32D}" type="presParOf" srcId="{28EBA71A-1653-4A24-B843-E132DC6C4FF3}" destId="{033486EC-3201-4A2F-8705-075FB89CDBED}" srcOrd="2" destOrd="0" presId="urn:microsoft.com/office/officeart/2005/8/layout/lProcess1"/>
    <dgm:cxn modelId="{9F895A8A-0CF2-4143-978C-3893DE3E4E8F}" type="presParOf" srcId="{28EBA71A-1653-4A24-B843-E132DC6C4FF3}" destId="{3250E716-9013-410E-9BFA-918482CA40AF}" srcOrd="3" destOrd="0" presId="urn:microsoft.com/office/officeart/2005/8/layout/lProcess1"/>
    <dgm:cxn modelId="{F05D270C-3CFE-4057-BBEA-EB7B8C05973C}" type="presParOf" srcId="{28EBA71A-1653-4A24-B843-E132DC6C4FF3}" destId="{8F54BF6D-2080-4F53-828F-FFD3D00BB100}" srcOrd="4" destOrd="0" presId="urn:microsoft.com/office/officeart/2005/8/layout/lProcess1"/>
  </dgm:cxnLst>
  <dgm:bg>
    <a:effectLst>
      <a:glow rad="139700">
        <a:schemeClr val="accent5">
          <a:satMod val="175000"/>
          <a:alpha val="40000"/>
        </a:schemeClr>
      </a:glow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9D250-0A33-4913-B3F5-A0637AD9087F}">
      <dsp:nvSpPr>
        <dsp:cNvPr id="0" name=""/>
        <dsp:cNvSpPr/>
      </dsp:nvSpPr>
      <dsp:spPr>
        <a:xfrm>
          <a:off x="3095051" y="1410176"/>
          <a:ext cx="1723548" cy="1723548"/>
        </a:xfrm>
        <a:prstGeom prst="gear9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Disminución en costo de Operación</a:t>
          </a:r>
        </a:p>
      </dsp:txBody>
      <dsp:txXfrm>
        <a:off x="3441561" y="1813909"/>
        <a:ext cx="1030528" cy="885939"/>
      </dsp:txXfrm>
    </dsp:sp>
    <dsp:sp modelId="{F3127EF6-E326-417D-834D-DBD8E56B391E}">
      <dsp:nvSpPr>
        <dsp:cNvPr id="0" name=""/>
        <dsp:cNvSpPr/>
      </dsp:nvSpPr>
      <dsp:spPr>
        <a:xfrm>
          <a:off x="2022679" y="1002791"/>
          <a:ext cx="1253490" cy="1253490"/>
        </a:xfrm>
        <a:prstGeom prst="gear6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</a:rPr>
            <a:t>Servicio</a:t>
          </a:r>
        </a:p>
      </dsp:txBody>
      <dsp:txXfrm>
        <a:off x="2338249" y="1320268"/>
        <a:ext cx="622350" cy="618536"/>
      </dsp:txXfrm>
    </dsp:sp>
    <dsp:sp modelId="{0B6B5E1A-A5F5-44CC-8497-5A6F225BF9E5}">
      <dsp:nvSpPr>
        <dsp:cNvPr id="0" name=""/>
        <dsp:cNvSpPr/>
      </dsp:nvSpPr>
      <dsp:spPr>
        <a:xfrm rot="20700000">
          <a:off x="2724762" y="138011"/>
          <a:ext cx="1228164" cy="1228164"/>
        </a:xfrm>
        <a:prstGeom prst="gear6">
          <a:avLst/>
        </a:prstGeom>
        <a:solidFill>
          <a:srgbClr val="461E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Cumplimiento Leyes</a:t>
          </a:r>
        </a:p>
      </dsp:txBody>
      <dsp:txXfrm rot="-20700000">
        <a:off x="2994134" y="407384"/>
        <a:ext cx="689419" cy="689419"/>
      </dsp:txXfrm>
    </dsp:sp>
    <dsp:sp modelId="{2D32167B-9EC8-4375-9A1A-49348F3A9A6D}">
      <dsp:nvSpPr>
        <dsp:cNvPr id="0" name=""/>
        <dsp:cNvSpPr/>
      </dsp:nvSpPr>
      <dsp:spPr>
        <a:xfrm>
          <a:off x="2881657" y="1156451"/>
          <a:ext cx="2206142" cy="2206142"/>
        </a:xfrm>
        <a:prstGeom prst="circularArrow">
          <a:avLst>
            <a:gd name="adj1" fmla="val 4687"/>
            <a:gd name="adj2" fmla="val 299029"/>
            <a:gd name="adj3" fmla="val 2484127"/>
            <a:gd name="adj4" fmla="val 1593210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2661F-E02B-4D91-9A1B-E0B80DE240CC}">
      <dsp:nvSpPr>
        <dsp:cNvPr id="0" name=""/>
        <dsp:cNvSpPr/>
      </dsp:nvSpPr>
      <dsp:spPr>
        <a:xfrm>
          <a:off x="1800689" y="729993"/>
          <a:ext cx="1602900" cy="16029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8F136-8F57-4628-8C67-3951C3CC58E6}">
      <dsp:nvSpPr>
        <dsp:cNvPr id="0" name=""/>
        <dsp:cNvSpPr/>
      </dsp:nvSpPr>
      <dsp:spPr>
        <a:xfrm>
          <a:off x="2440674" y="-126450"/>
          <a:ext cx="1728249" cy="17282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9136-33D8-428A-8C61-2E07156E97C0}">
      <dsp:nvSpPr>
        <dsp:cNvPr id="0" name=""/>
        <dsp:cNvSpPr/>
      </dsp:nvSpPr>
      <dsp:spPr>
        <a:xfrm>
          <a:off x="579" y="102189"/>
          <a:ext cx="2279993" cy="767069"/>
        </a:xfrm>
        <a:prstGeom prst="roundRect">
          <a:avLst>
            <a:gd name="adj" fmla="val 10000"/>
          </a:avLst>
        </a:prstGeom>
        <a:solidFill>
          <a:srgbClr val="1886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Gerencia Soporte Siniestros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Salvador Quintana</a:t>
          </a:r>
        </a:p>
      </dsp:txBody>
      <dsp:txXfrm>
        <a:off x="23046" y="124656"/>
        <a:ext cx="2235059" cy="722135"/>
      </dsp:txXfrm>
    </dsp:sp>
    <dsp:sp modelId="{D2081213-8A1D-4308-A25D-ECCBCE6EF124}">
      <dsp:nvSpPr>
        <dsp:cNvPr id="0" name=""/>
        <dsp:cNvSpPr/>
      </dsp:nvSpPr>
      <dsp:spPr>
        <a:xfrm rot="5400000">
          <a:off x="1090701" y="919133"/>
          <a:ext cx="99749" cy="997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8C3AA-FAC4-4266-AB37-98AA39FE2FB3}">
      <dsp:nvSpPr>
        <dsp:cNvPr id="0" name=""/>
        <dsp:cNvSpPr/>
      </dsp:nvSpPr>
      <dsp:spPr>
        <a:xfrm>
          <a:off x="579" y="1068758"/>
          <a:ext cx="2279993" cy="569998"/>
        </a:xfrm>
        <a:prstGeom prst="roundRect">
          <a:avLst>
            <a:gd name="adj" fmla="val 10000"/>
          </a:avLst>
        </a:prstGeom>
        <a:solidFill>
          <a:srgbClr val="64B6C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Responsabilidad Civil Daños Obra Civil</a:t>
          </a:r>
        </a:p>
      </dsp:txBody>
      <dsp:txXfrm>
        <a:off x="17274" y="1085453"/>
        <a:ext cx="2246603" cy="536608"/>
      </dsp:txXfrm>
    </dsp:sp>
    <dsp:sp modelId="{C548EFF6-FDE3-4DDB-947E-FBED574FAEF1}">
      <dsp:nvSpPr>
        <dsp:cNvPr id="0" name=""/>
        <dsp:cNvSpPr/>
      </dsp:nvSpPr>
      <dsp:spPr>
        <a:xfrm rot="5400000">
          <a:off x="1090701" y="1688631"/>
          <a:ext cx="99749" cy="997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36402-2241-4E26-B180-C9E817788B11}">
      <dsp:nvSpPr>
        <dsp:cNvPr id="0" name=""/>
        <dsp:cNvSpPr/>
      </dsp:nvSpPr>
      <dsp:spPr>
        <a:xfrm>
          <a:off x="579" y="1838256"/>
          <a:ext cx="2279993" cy="569998"/>
        </a:xfrm>
        <a:prstGeom prst="roundRect">
          <a:avLst>
            <a:gd name="adj" fmla="val 10000"/>
          </a:avLst>
        </a:prstGeom>
        <a:solidFill>
          <a:srgbClr val="64B6C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Responsabilidad Civil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Daños Diversos</a:t>
          </a:r>
        </a:p>
      </dsp:txBody>
      <dsp:txXfrm>
        <a:off x="17274" y="1854951"/>
        <a:ext cx="2246603" cy="536608"/>
      </dsp:txXfrm>
    </dsp:sp>
    <dsp:sp modelId="{8A0305B1-A793-4C73-A904-26938FBB2B06}">
      <dsp:nvSpPr>
        <dsp:cNvPr id="0" name=""/>
        <dsp:cNvSpPr/>
      </dsp:nvSpPr>
      <dsp:spPr>
        <a:xfrm>
          <a:off x="2599771" y="102189"/>
          <a:ext cx="2279993" cy="767069"/>
        </a:xfrm>
        <a:prstGeom prst="roundRect">
          <a:avLst>
            <a:gd name="adj" fmla="val 10000"/>
          </a:avLst>
        </a:prstGeom>
        <a:solidFill>
          <a:srgbClr val="1886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Gerencia Siniestros Autopistas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Antonio Adame</a:t>
          </a:r>
        </a:p>
      </dsp:txBody>
      <dsp:txXfrm>
        <a:off x="2622238" y="124656"/>
        <a:ext cx="2235059" cy="722135"/>
      </dsp:txXfrm>
    </dsp:sp>
    <dsp:sp modelId="{C94DD7FC-1012-403E-B730-E304C9F95783}">
      <dsp:nvSpPr>
        <dsp:cNvPr id="0" name=""/>
        <dsp:cNvSpPr/>
      </dsp:nvSpPr>
      <dsp:spPr>
        <a:xfrm rot="5400000">
          <a:off x="3689893" y="919133"/>
          <a:ext cx="99749" cy="997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486EC-3201-4A2F-8705-075FB89CDBED}">
      <dsp:nvSpPr>
        <dsp:cNvPr id="0" name=""/>
        <dsp:cNvSpPr/>
      </dsp:nvSpPr>
      <dsp:spPr>
        <a:xfrm>
          <a:off x="2599771" y="1068758"/>
          <a:ext cx="2279993" cy="569998"/>
        </a:xfrm>
        <a:prstGeom prst="roundRect">
          <a:avLst>
            <a:gd name="adj" fmla="val 10000"/>
          </a:avLst>
        </a:prstGeom>
        <a:solidFill>
          <a:srgbClr val="64B6C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Responsabilidad Civil Daños Ecológicos</a:t>
          </a:r>
        </a:p>
      </dsp:txBody>
      <dsp:txXfrm>
        <a:off x="2616466" y="1085453"/>
        <a:ext cx="2246603" cy="536608"/>
      </dsp:txXfrm>
    </dsp:sp>
    <dsp:sp modelId="{3250E716-9013-410E-9BFA-918482CA40AF}">
      <dsp:nvSpPr>
        <dsp:cNvPr id="0" name=""/>
        <dsp:cNvSpPr/>
      </dsp:nvSpPr>
      <dsp:spPr>
        <a:xfrm rot="5400000">
          <a:off x="3689893" y="1688631"/>
          <a:ext cx="99749" cy="997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4BF6D-2080-4F53-828F-FFD3D00BB100}">
      <dsp:nvSpPr>
        <dsp:cNvPr id="0" name=""/>
        <dsp:cNvSpPr/>
      </dsp:nvSpPr>
      <dsp:spPr>
        <a:xfrm>
          <a:off x="2599771" y="1838256"/>
          <a:ext cx="2279993" cy="569998"/>
        </a:xfrm>
        <a:prstGeom prst="roundRect">
          <a:avLst>
            <a:gd name="adj" fmla="val 10000"/>
          </a:avLst>
        </a:prstGeom>
        <a:solidFill>
          <a:srgbClr val="64B6C1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Responsabilidad Civil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Daños Autopistas</a:t>
          </a:r>
        </a:p>
      </dsp:txBody>
      <dsp:txXfrm>
        <a:off x="2616466" y="1854951"/>
        <a:ext cx="2246603" cy="536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99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19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70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88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976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40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950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446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91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20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3947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47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721049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6514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21007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5666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1284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3667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90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3067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4144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61235" y="4799021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3" y="4765685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1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diagramData" Target="../diagrams/data2.xml"/><Relationship Id="rId5" Type="http://schemas.openxmlformats.org/officeDocument/2006/relationships/slide" Target="slide7.xml"/><Relationship Id="rId10" Type="http://schemas.microsoft.com/office/2007/relationships/diagramDrawing" Target="../diagrams/drawing2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slide" Target="slide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chart" Target="../charts/chart4.xml"/><Relationship Id="rId4" Type="http://schemas.openxmlformats.org/officeDocument/2006/relationships/image" Target="../media/image2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1.xml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6.xml"/><Relationship Id="rId11" Type="http://schemas.microsoft.com/office/2007/relationships/diagramDrawing" Target="../diagrams/drawing1.xml"/><Relationship Id="rId5" Type="http://schemas.openxmlformats.org/officeDocument/2006/relationships/chart" Target="../charts/chart5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ymanilla@qualitas.com.mx" TargetMode="External"/><Relationship Id="rId13" Type="http://schemas.openxmlformats.org/officeDocument/2006/relationships/hyperlink" Target="mailto:edusanchez@qualitas.com.mx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mailto:ivflotes@qualitas.com.mx" TargetMode="External"/><Relationship Id="rId12" Type="http://schemas.openxmlformats.org/officeDocument/2006/relationships/hyperlink" Target="mailto:maumartinez@qualitas.com.mx" TargetMode="External"/><Relationship Id="rId17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6" Type="http://schemas.openxmlformats.org/officeDocument/2006/relationships/hyperlink" Target="mailto:llauham@qualitas.com.mx" TargetMode="External"/><Relationship Id="rId1" Type="http://schemas.openxmlformats.org/officeDocument/2006/relationships/themeOverride" Target="../theme/themeOverride8.xml"/><Relationship Id="rId6" Type="http://schemas.openxmlformats.org/officeDocument/2006/relationships/hyperlink" Target="mailto:squintana@qualitas.com.mx" TargetMode="External"/><Relationship Id="rId11" Type="http://schemas.openxmlformats.org/officeDocument/2006/relationships/hyperlink" Target="mailto:jlhernandez@qualitas.com.mx" TargetMode="External"/><Relationship Id="rId5" Type="http://schemas.openxmlformats.org/officeDocument/2006/relationships/hyperlink" Target="mailto:jagonzalez@qualitas.com.mx" TargetMode="External"/><Relationship Id="rId15" Type="http://schemas.openxmlformats.org/officeDocument/2006/relationships/hyperlink" Target="mailto:licastro@qualitas.com.mx" TargetMode="External"/><Relationship Id="rId10" Type="http://schemas.openxmlformats.org/officeDocument/2006/relationships/hyperlink" Target="mailto:aluna@qualitas.com.mx" TargetMode="External"/><Relationship Id="rId4" Type="http://schemas.openxmlformats.org/officeDocument/2006/relationships/image" Target="../media/image2.jpg"/><Relationship Id="rId9" Type="http://schemas.openxmlformats.org/officeDocument/2006/relationships/hyperlink" Target="mailto:avelazquez@qualitas.com.mx" TargetMode="External"/><Relationship Id="rId14" Type="http://schemas.openxmlformats.org/officeDocument/2006/relationships/hyperlink" Target="mailto:tamartinez@qualitas.com.m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slide" Target="slide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698500" y="3077586"/>
            <a:ext cx="7810500" cy="38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Responsabilidad civil en bienes, </a:t>
            </a:r>
          </a:p>
          <a:p>
            <a:pPr marL="0" marR="0" lvl="0" indent="0" algn="ctr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daños a obra civil y daños diversos</a:t>
            </a:r>
          </a:p>
          <a:p>
            <a:pPr marL="0" marR="0" lvl="0" indent="0" algn="ctr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1" i="0" u="none" strike="noStrike" kern="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52E525-D49D-6040-A8C7-8B8DCB75F021}"/>
              </a:ext>
            </a:extLst>
          </p:cNvPr>
          <p:cNvSpPr txBox="1">
            <a:spLocks/>
          </p:cNvSpPr>
          <p:nvPr/>
        </p:nvSpPr>
        <p:spPr>
          <a:xfrm>
            <a:off x="3118785" y="3740846"/>
            <a:ext cx="3084229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" pitchFamily="2" charset="0"/>
                <a:cs typeface="Gill Sans Light" panose="020B0302020104020203" pitchFamily="34" charset="-79"/>
                <a:sym typeface="Calibri"/>
              </a:rPr>
              <a:t>Salvador Quintana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E3F3DA-E5C8-C542-AF8E-856089FA2BB2}"/>
              </a:ext>
            </a:extLst>
          </p:cNvPr>
          <p:cNvSpPr txBox="1">
            <a:spLocks/>
          </p:cNvSpPr>
          <p:nvPr/>
        </p:nvSpPr>
        <p:spPr>
          <a:xfrm>
            <a:off x="2131826" y="4143852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F9C4BF-0459-074F-8E84-C21744167F62}"/>
              </a:ext>
            </a:extLst>
          </p:cNvPr>
          <p:cNvSpPr txBox="1">
            <a:spLocks/>
          </p:cNvSpPr>
          <p:nvPr/>
        </p:nvSpPr>
        <p:spPr>
          <a:xfrm>
            <a:off x="2110563" y="4308659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84AF86C-CE85-5C4B-921E-774F6B5C8C69}"/>
              </a:ext>
            </a:extLst>
          </p:cNvPr>
          <p:cNvSpPr txBox="1">
            <a:spLocks/>
          </p:cNvSpPr>
          <p:nvPr/>
        </p:nvSpPr>
        <p:spPr>
          <a:xfrm>
            <a:off x="1568302" y="3682813"/>
            <a:ext cx="6007396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11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89DE7-533C-574B-95CF-FA9FA79D2EE0}"/>
              </a:ext>
            </a:extLst>
          </p:cNvPr>
          <p:cNvSpPr txBox="1">
            <a:spLocks/>
          </p:cNvSpPr>
          <p:nvPr/>
        </p:nvSpPr>
        <p:spPr>
          <a:xfrm>
            <a:off x="2058851" y="3882739"/>
            <a:ext cx="5026297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11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A569100-192E-C7A3-D5A1-2C19066C92B9}"/>
              </a:ext>
            </a:extLst>
          </p:cNvPr>
          <p:cNvSpPr/>
          <p:nvPr/>
        </p:nvSpPr>
        <p:spPr>
          <a:xfrm>
            <a:off x="1409700" y="355600"/>
            <a:ext cx="6350000" cy="464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7" name="Imagen 6">
            <a:hlinkClick r:id="rId4" action="ppaction://hlinksldjump"/>
            <a:extLst>
              <a:ext uri="{FF2B5EF4-FFF2-40B4-BE49-F238E27FC236}">
                <a16:creationId xmlns:a16="http://schemas.microsoft.com/office/drawing/2014/main" id="{D31ECB33-B04F-11BD-45B3-425D519592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7" t="20974" r="6665" b="6893"/>
          <a:stretch/>
        </p:blipFill>
        <p:spPr>
          <a:xfrm>
            <a:off x="685800" y="1079499"/>
            <a:ext cx="8039100" cy="37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12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403F0BE-C67F-F698-4F0B-D6B36F78A8D7}"/>
              </a:ext>
            </a:extLst>
          </p:cNvPr>
          <p:cNvSpPr/>
          <p:nvPr/>
        </p:nvSpPr>
        <p:spPr>
          <a:xfrm>
            <a:off x="1917700" y="1113875"/>
            <a:ext cx="2667000" cy="2848525"/>
          </a:xfrm>
          <a:prstGeom prst="rect">
            <a:avLst/>
          </a:prstGeom>
          <a:solidFill>
            <a:srgbClr val="4B154B"/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9A0EA0-817E-05D7-02D5-C4B05A75977F}"/>
              </a:ext>
            </a:extLst>
          </p:cNvPr>
          <p:cNvSpPr txBox="1">
            <a:spLocks/>
          </p:cNvSpPr>
          <p:nvPr/>
        </p:nvSpPr>
        <p:spPr>
          <a:xfrm>
            <a:off x="1166716" y="76867"/>
            <a:ext cx="6364316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PROCESOS</a:t>
            </a:r>
          </a:p>
        </p:txBody>
      </p:sp>
      <p:sp>
        <p:nvSpPr>
          <p:cNvPr id="16" name="Rectángulo 15">
            <a:hlinkClick r:id="rId5" action="ppaction://hlinksldjump"/>
            <a:extLst>
              <a:ext uri="{FF2B5EF4-FFF2-40B4-BE49-F238E27FC236}">
                <a16:creationId xmlns:a16="http://schemas.microsoft.com/office/drawing/2014/main" id="{8A53BDD1-809C-7B40-7F34-759C20942013}"/>
              </a:ext>
            </a:extLst>
          </p:cNvPr>
          <p:cNvSpPr/>
          <p:nvPr/>
        </p:nvSpPr>
        <p:spPr>
          <a:xfrm>
            <a:off x="36286" y="4250631"/>
            <a:ext cx="667657" cy="20005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Regresar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67A8E9B-A252-32BE-803D-2DEC0F905B32}"/>
              </a:ext>
            </a:extLst>
          </p:cNvPr>
          <p:cNvGraphicFramePr/>
          <p:nvPr/>
        </p:nvGraphicFramePr>
        <p:xfrm>
          <a:off x="2110563" y="1234378"/>
          <a:ext cx="4880344" cy="251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0807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97375E-8C0B-CE7F-ADED-B945C3C44AD8}"/>
              </a:ext>
            </a:extLst>
          </p:cNvPr>
          <p:cNvSpPr txBox="1">
            <a:spLocks/>
          </p:cNvSpPr>
          <p:nvPr/>
        </p:nvSpPr>
        <p:spPr>
          <a:xfrm>
            <a:off x="-2015442" y="24951"/>
            <a:ext cx="6364316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Obra Civil</a:t>
            </a:r>
          </a:p>
        </p:txBody>
      </p:sp>
      <p:sp>
        <p:nvSpPr>
          <p:cNvPr id="6" name="Rectángulo 5">
            <a:hlinkClick r:id="rId5" action="ppaction://hlinksldjump"/>
            <a:extLst>
              <a:ext uri="{FF2B5EF4-FFF2-40B4-BE49-F238E27FC236}">
                <a16:creationId xmlns:a16="http://schemas.microsoft.com/office/drawing/2014/main" id="{2A5A9158-B00A-D2B4-B393-08D9592180DE}"/>
              </a:ext>
            </a:extLst>
          </p:cNvPr>
          <p:cNvSpPr/>
          <p:nvPr/>
        </p:nvSpPr>
        <p:spPr>
          <a:xfrm>
            <a:off x="7531032" y="4758573"/>
            <a:ext cx="667657" cy="20005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Regresar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5E8F79C-180F-D289-D6EE-30054F7CD4EE}"/>
              </a:ext>
            </a:extLst>
          </p:cNvPr>
          <p:cNvGrpSpPr/>
          <p:nvPr/>
        </p:nvGrpSpPr>
        <p:grpSpPr>
          <a:xfrm>
            <a:off x="260506" y="860622"/>
            <a:ext cx="6605395" cy="753166"/>
            <a:chOff x="260506" y="860622"/>
            <a:chExt cx="6605395" cy="7531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lecha: pentágono 9">
              <a:extLst>
                <a:ext uri="{FF2B5EF4-FFF2-40B4-BE49-F238E27FC236}">
                  <a16:creationId xmlns:a16="http://schemas.microsoft.com/office/drawing/2014/main" id="{C41AFA91-8EDE-7ED7-292A-B5131D1143C9}"/>
                </a:ext>
              </a:extLst>
            </p:cNvPr>
            <p:cNvSpPr/>
            <p:nvPr/>
          </p:nvSpPr>
          <p:spPr>
            <a:xfrm>
              <a:off x="851396" y="1006228"/>
              <a:ext cx="6014505" cy="596263"/>
            </a:xfrm>
            <a:prstGeom prst="homePlate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/>
                  <a:sym typeface="Calibri"/>
                </a:rPr>
                <a:t>¿Los daños de obra civil y diversos se atienden por medio de la gerencia de autopistas?</a:t>
              </a: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CAFB671-4C7A-86DE-AA8D-2AB49C8A50EC}"/>
                </a:ext>
              </a:extLst>
            </p:cNvPr>
            <p:cNvSpPr/>
            <p:nvPr/>
          </p:nvSpPr>
          <p:spPr>
            <a:xfrm>
              <a:off x="260506" y="860622"/>
              <a:ext cx="377164" cy="596263"/>
            </a:xfrm>
            <a:prstGeom prst="rect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Calibri"/>
                </a:rPr>
                <a:t>1</a:t>
              </a: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B798DB76-4C20-1334-F90E-3F5359B4AB36}"/>
                </a:ext>
              </a:extLst>
            </p:cNvPr>
            <p:cNvSpPr/>
            <p:nvPr/>
          </p:nvSpPr>
          <p:spPr>
            <a:xfrm rot="5400000">
              <a:off x="364807" y="1127201"/>
              <a:ext cx="753162" cy="220012"/>
            </a:xfrm>
            <a:prstGeom prst="parallelogram">
              <a:avLst>
                <a:gd name="adj" fmla="val 69118"/>
              </a:avLst>
            </a:prstGeom>
            <a:solidFill>
              <a:srgbClr val="215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1DCEFA89-5071-5355-609B-8E76CBCAF5C6}"/>
              </a:ext>
            </a:extLst>
          </p:cNvPr>
          <p:cNvGrpSpPr/>
          <p:nvPr/>
        </p:nvGrpSpPr>
        <p:grpSpPr>
          <a:xfrm>
            <a:off x="260506" y="1702455"/>
            <a:ext cx="6605396" cy="753165"/>
            <a:chOff x="260504" y="1675565"/>
            <a:chExt cx="6605396" cy="753165"/>
          </a:xfrm>
        </p:grpSpPr>
        <p:sp>
          <p:nvSpPr>
            <p:cNvPr id="14" name="Flecha: pentágono 13">
              <a:extLst>
                <a:ext uri="{FF2B5EF4-FFF2-40B4-BE49-F238E27FC236}">
                  <a16:creationId xmlns:a16="http://schemas.microsoft.com/office/drawing/2014/main" id="{41FEBED5-824C-05D9-4B80-CBCA4DF61CD6}"/>
                </a:ext>
              </a:extLst>
            </p:cNvPr>
            <p:cNvSpPr/>
            <p:nvPr/>
          </p:nvSpPr>
          <p:spPr>
            <a:xfrm>
              <a:off x="851395" y="1821172"/>
              <a:ext cx="6014505" cy="596263"/>
            </a:xfrm>
            <a:prstGeom prst="homePlate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/>
                  <a:sym typeface="Calibri"/>
                </a:rPr>
                <a:t>¿La reingeniería del sistema permite automatizar el aviso de </a:t>
              </a:r>
              <a:r>
                <a:rPr kumimoji="0" lang="es-E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/>
                  <a:sym typeface="Calibri"/>
                </a:rPr>
                <a:t>asignacion</a:t>
              </a: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/>
                  <a:sym typeface="Calibri"/>
                </a:rPr>
                <a:t> a proveedores e incluye un portal para administrar el proceso?</a:t>
              </a: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F5C4C63-E352-F0DA-45B0-2548316E79BF}"/>
                </a:ext>
              </a:extLst>
            </p:cNvPr>
            <p:cNvSpPr/>
            <p:nvPr/>
          </p:nvSpPr>
          <p:spPr>
            <a:xfrm>
              <a:off x="260504" y="1675565"/>
              <a:ext cx="377164" cy="596263"/>
            </a:xfrm>
            <a:prstGeom prst="rect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Calibri"/>
                </a:rPr>
                <a:t>2</a:t>
              </a: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16" name="Paralelogramo 15">
              <a:extLst>
                <a:ext uri="{FF2B5EF4-FFF2-40B4-BE49-F238E27FC236}">
                  <a16:creationId xmlns:a16="http://schemas.microsoft.com/office/drawing/2014/main" id="{8E7918D0-6C1E-3583-300B-1BBFE3AB110A}"/>
                </a:ext>
              </a:extLst>
            </p:cNvPr>
            <p:cNvSpPr/>
            <p:nvPr/>
          </p:nvSpPr>
          <p:spPr>
            <a:xfrm rot="5400000">
              <a:off x="364806" y="1942143"/>
              <a:ext cx="753162" cy="220012"/>
            </a:xfrm>
            <a:prstGeom prst="parallelogram">
              <a:avLst>
                <a:gd name="adj" fmla="val 69118"/>
              </a:avLst>
            </a:prstGeom>
            <a:solidFill>
              <a:srgbClr val="215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467DB8B-C300-6D9A-3C75-303E07BA1E00}"/>
              </a:ext>
            </a:extLst>
          </p:cNvPr>
          <p:cNvGrpSpPr/>
          <p:nvPr/>
        </p:nvGrpSpPr>
        <p:grpSpPr>
          <a:xfrm>
            <a:off x="260504" y="2490872"/>
            <a:ext cx="6605396" cy="753165"/>
            <a:chOff x="260504" y="2490872"/>
            <a:chExt cx="6605396" cy="753165"/>
          </a:xfrm>
        </p:grpSpPr>
        <p:sp>
          <p:nvSpPr>
            <p:cNvPr id="17" name="Flecha: pentágono 16">
              <a:extLst>
                <a:ext uri="{FF2B5EF4-FFF2-40B4-BE49-F238E27FC236}">
                  <a16:creationId xmlns:a16="http://schemas.microsoft.com/office/drawing/2014/main" id="{118E1EE9-104E-711C-D0D7-E037926CF929}"/>
                </a:ext>
              </a:extLst>
            </p:cNvPr>
            <p:cNvSpPr/>
            <p:nvPr/>
          </p:nvSpPr>
          <p:spPr>
            <a:xfrm>
              <a:off x="851395" y="2636479"/>
              <a:ext cx="6014505" cy="596263"/>
            </a:xfrm>
            <a:prstGeom prst="homePlate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/>
                  <a:sym typeface="Calibri"/>
                </a:rPr>
                <a:t>¿El porcentaje en el que disminuye el costo medio con la licitación y esquema de costo único para pago a proveedores en Puebla, es del 28%?</a:t>
              </a: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C3586582-067E-FF26-ADCC-D0B7C85BF2FB}"/>
                </a:ext>
              </a:extLst>
            </p:cNvPr>
            <p:cNvSpPr/>
            <p:nvPr/>
          </p:nvSpPr>
          <p:spPr>
            <a:xfrm>
              <a:off x="260504" y="2490872"/>
              <a:ext cx="377164" cy="596263"/>
            </a:xfrm>
            <a:prstGeom prst="rect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Calibri"/>
                </a:rPr>
                <a:t>3</a:t>
              </a: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34852594-345F-F2A7-77E7-953CD2A4F0E9}"/>
                </a:ext>
              </a:extLst>
            </p:cNvPr>
            <p:cNvSpPr/>
            <p:nvPr/>
          </p:nvSpPr>
          <p:spPr>
            <a:xfrm rot="5400000">
              <a:off x="364805" y="2757450"/>
              <a:ext cx="753162" cy="220012"/>
            </a:xfrm>
            <a:prstGeom prst="parallelogram">
              <a:avLst>
                <a:gd name="adj" fmla="val 69118"/>
              </a:avLst>
            </a:prstGeom>
            <a:solidFill>
              <a:srgbClr val="215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5B49A51-4C34-4E08-AF62-C4788B7C95B2}"/>
              </a:ext>
            </a:extLst>
          </p:cNvPr>
          <p:cNvGrpSpPr/>
          <p:nvPr/>
        </p:nvGrpSpPr>
        <p:grpSpPr>
          <a:xfrm>
            <a:off x="260503" y="3337792"/>
            <a:ext cx="6605396" cy="753165"/>
            <a:chOff x="260503" y="3337792"/>
            <a:chExt cx="6605396" cy="753165"/>
          </a:xfrm>
        </p:grpSpPr>
        <p:sp>
          <p:nvSpPr>
            <p:cNvPr id="20" name="Flecha: pentágono 19">
              <a:extLst>
                <a:ext uri="{FF2B5EF4-FFF2-40B4-BE49-F238E27FC236}">
                  <a16:creationId xmlns:a16="http://schemas.microsoft.com/office/drawing/2014/main" id="{ED7179A4-8703-1113-1AE2-A643AA616103}"/>
                </a:ext>
              </a:extLst>
            </p:cNvPr>
            <p:cNvSpPr/>
            <p:nvPr/>
          </p:nvSpPr>
          <p:spPr>
            <a:xfrm>
              <a:off x="851394" y="3483398"/>
              <a:ext cx="6014505" cy="596263"/>
            </a:xfrm>
            <a:prstGeom prst="homePlate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/>
                  <a:sym typeface="Calibri"/>
                </a:rPr>
                <a:t>Algunas de las ventajas de contar con un ajustador propio de daños diversos son: cumplir con las leyes en materia laboral y disminuir el costo de operación</a:t>
              </a:r>
              <a:endPara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/>
                <a:sym typeface="Calibri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C3F253CC-958F-A83A-DC17-6D466B431C9C}"/>
                </a:ext>
              </a:extLst>
            </p:cNvPr>
            <p:cNvSpPr/>
            <p:nvPr/>
          </p:nvSpPr>
          <p:spPr>
            <a:xfrm>
              <a:off x="260503" y="3337792"/>
              <a:ext cx="377164" cy="596263"/>
            </a:xfrm>
            <a:prstGeom prst="rect">
              <a:avLst/>
            </a:prstGeom>
            <a:solidFill>
              <a:srgbClr val="21596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Calibri"/>
                  <a:sym typeface="Calibri"/>
                </a:rPr>
                <a:t>4</a:t>
              </a: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7123A892-88CC-4C21-8BF1-220321DDCC7F}"/>
                </a:ext>
              </a:extLst>
            </p:cNvPr>
            <p:cNvSpPr/>
            <p:nvPr/>
          </p:nvSpPr>
          <p:spPr>
            <a:xfrm rot="5400000">
              <a:off x="364804" y="3604370"/>
              <a:ext cx="753162" cy="220012"/>
            </a:xfrm>
            <a:prstGeom prst="parallelogram">
              <a:avLst>
                <a:gd name="adj" fmla="val 69118"/>
              </a:avLst>
            </a:prstGeom>
            <a:solidFill>
              <a:srgbClr val="215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Calibri"/>
                <a:sym typeface="Calibri"/>
              </a:endParaRPr>
            </a:p>
          </p:txBody>
        </p:sp>
      </p:grp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FB380CB1-89F5-CFA4-9E1F-6E4CD6A250B6}"/>
              </a:ext>
            </a:extLst>
          </p:cNvPr>
          <p:cNvSpPr/>
          <p:nvPr/>
        </p:nvSpPr>
        <p:spPr>
          <a:xfrm>
            <a:off x="6699949" y="998153"/>
            <a:ext cx="2097029" cy="60189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FALSO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D001060F-FB1E-FD72-EFC4-33908A44AEB6}"/>
              </a:ext>
            </a:extLst>
          </p:cNvPr>
          <p:cNvSpPr/>
          <p:nvPr/>
        </p:nvSpPr>
        <p:spPr>
          <a:xfrm>
            <a:off x="6665888" y="1844554"/>
            <a:ext cx="2251673" cy="60189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VERDADERO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DD758E6E-7FF5-F868-23AE-7B61DD778689}"/>
              </a:ext>
            </a:extLst>
          </p:cNvPr>
          <p:cNvSpPr/>
          <p:nvPr/>
        </p:nvSpPr>
        <p:spPr>
          <a:xfrm>
            <a:off x="6699949" y="2624490"/>
            <a:ext cx="2097029" cy="60189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VERDADERO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83FFFBDD-1116-D95A-F3D9-9C959DAE6641}"/>
              </a:ext>
            </a:extLst>
          </p:cNvPr>
          <p:cNvSpPr/>
          <p:nvPr/>
        </p:nvSpPr>
        <p:spPr>
          <a:xfrm>
            <a:off x="6699948" y="3465891"/>
            <a:ext cx="2183555" cy="601899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VERDADERO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5D862B7-6DE1-E885-3C98-20BC975816AF}"/>
              </a:ext>
            </a:extLst>
          </p:cNvPr>
          <p:cNvSpPr txBox="1">
            <a:spLocks/>
          </p:cNvSpPr>
          <p:nvPr/>
        </p:nvSpPr>
        <p:spPr>
          <a:xfrm>
            <a:off x="449085" y="346529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Quizz</a:t>
            </a:r>
          </a:p>
        </p:txBody>
      </p:sp>
    </p:spTree>
    <p:extLst>
      <p:ext uri="{BB962C8B-B14F-4D97-AF65-F5344CB8AC3E}">
        <p14:creationId xmlns:p14="http://schemas.microsoft.com/office/powerpoint/2010/main" val="81036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525960-0322-51F9-D26B-8BC16F4FA525}"/>
              </a:ext>
            </a:extLst>
          </p:cNvPr>
          <p:cNvSpPr txBox="1">
            <a:spLocks/>
          </p:cNvSpPr>
          <p:nvPr/>
        </p:nvSpPr>
        <p:spPr>
          <a:xfrm>
            <a:off x="881743" y="3114503"/>
            <a:ext cx="7380513" cy="56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23209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6EC74D2-61D0-2D3B-E6D8-F9FB054C806E}"/>
              </a:ext>
            </a:extLst>
          </p:cNvPr>
          <p:cNvSpPr>
            <a:spLocks/>
          </p:cNvSpPr>
          <p:nvPr/>
        </p:nvSpPr>
        <p:spPr bwMode="auto">
          <a:xfrm>
            <a:off x="1761025" y="75686"/>
            <a:ext cx="5748950" cy="420532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l" defTabSz="672084">
              <a:lnSpc>
                <a:spcPct val="90000"/>
              </a:lnSpc>
              <a:spcBef>
                <a:spcPts val="0"/>
              </a:spcBef>
              <a:buNone/>
              <a:defRPr sz="32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20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Daños Obra Civil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4395C1-B0AA-1EF2-E582-60B69AEE5A43}"/>
              </a:ext>
            </a:extLst>
          </p:cNvPr>
          <p:cNvSpPr txBox="1">
            <a:spLocks/>
          </p:cNvSpPr>
          <p:nvPr/>
        </p:nvSpPr>
        <p:spPr>
          <a:xfrm>
            <a:off x="714736" y="372335"/>
            <a:ext cx="7707802" cy="41610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Helvetica"/>
                <a:sym typeface="Calibri"/>
              </a:rPr>
              <a:t>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“Daños a bienes inmuebles que por sus características y materiales requieran de una construcción.” 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364B91D-FC9D-447F-0C01-7D07BDCE2B90}"/>
              </a:ext>
            </a:extLst>
          </p:cNvPr>
          <p:cNvGrpSpPr/>
          <p:nvPr/>
        </p:nvGrpSpPr>
        <p:grpSpPr>
          <a:xfrm>
            <a:off x="0" y="1085091"/>
            <a:ext cx="8856731" cy="2597909"/>
            <a:chOff x="0" y="1085091"/>
            <a:chExt cx="8856731" cy="2597909"/>
          </a:xfrm>
          <a:effectLst/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B99A8B8-4CDD-5F90-8BEB-05DB0E946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85091"/>
              <a:ext cx="4617138" cy="25979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881DC6B-953B-0FCC-8072-BB1AA4DA65FE}"/>
                </a:ext>
              </a:extLst>
            </p:cNvPr>
            <p:cNvGrpSpPr/>
            <p:nvPr/>
          </p:nvGrpSpPr>
          <p:grpSpPr>
            <a:xfrm>
              <a:off x="4680126" y="1085091"/>
              <a:ext cx="4176605" cy="2597909"/>
              <a:chOff x="5153025" y="1267982"/>
              <a:chExt cx="3948005" cy="2607536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89523E7D-D087-42BB-E522-A38684B7D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3025" y="1267982"/>
                <a:ext cx="2505074" cy="132190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2D632CCD-284F-AC07-520C-78BF3DF44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216" r="6384"/>
              <a:stretch/>
            </p:blipFill>
            <p:spPr>
              <a:xfrm>
                <a:off x="6896100" y="2656360"/>
                <a:ext cx="2204930" cy="121915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E3286C35-6CCB-9478-D56C-BB4FD9CA3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3025" y="2603957"/>
                <a:ext cx="2014537" cy="127156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4337D97E-F231-79B4-2C9A-D3B7BEC87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5435" y="1267982"/>
                <a:ext cx="1776743" cy="130376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1C52C3-CD96-754E-1748-F1AB6C214A44}"/>
              </a:ext>
            </a:extLst>
          </p:cNvPr>
          <p:cNvSpPr/>
          <p:nvPr/>
        </p:nvSpPr>
        <p:spPr>
          <a:xfrm>
            <a:off x="1076554" y="456832"/>
            <a:ext cx="6962546" cy="37519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E8CA9-001C-12AB-077F-1AA9C8BCEBB0}"/>
              </a:ext>
            </a:extLst>
          </p:cNvPr>
          <p:cNvSpPr txBox="1">
            <a:spLocks/>
          </p:cNvSpPr>
          <p:nvPr/>
        </p:nvSpPr>
        <p:spPr>
          <a:xfrm>
            <a:off x="3017523" y="67823"/>
            <a:ext cx="3066645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Daños obra civil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D268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6DEF775-E512-907B-0C40-A77AF3B75D4A}"/>
              </a:ext>
            </a:extLst>
          </p:cNvPr>
          <p:cNvGrpSpPr/>
          <p:nvPr/>
        </p:nvGrpSpPr>
        <p:grpSpPr>
          <a:xfrm>
            <a:off x="-168010" y="837501"/>
            <a:ext cx="9367650" cy="3807405"/>
            <a:chOff x="-306420" y="902161"/>
            <a:chExt cx="9367650" cy="3807405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79AF06D3-9F7E-00C2-67AD-6B45BC14977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738020" y="2031707"/>
            <a:ext cx="3346148" cy="188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2D91C5C8-86D2-62A9-B6A8-D2081D16FDF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-306420" y="902161"/>
            <a:ext cx="3574432" cy="1910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251ED79D-0E67-3509-73F9-B13D8A4E25C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084168" y="2799367"/>
            <a:ext cx="2977062" cy="1910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4E41410-EBBD-2B8A-E611-77327CD57927}"/>
              </a:ext>
            </a:extLst>
          </p:cNvPr>
          <p:cNvSpPr/>
          <p:nvPr/>
        </p:nvSpPr>
        <p:spPr>
          <a:xfrm>
            <a:off x="7137230" y="4283583"/>
            <a:ext cx="1045029" cy="36933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FAD9D0A-09F5-DCDB-6C0E-CFC85A6C7664}"/>
              </a:ext>
            </a:extLst>
          </p:cNvPr>
          <p:cNvGrpSpPr/>
          <p:nvPr/>
        </p:nvGrpSpPr>
        <p:grpSpPr>
          <a:xfrm>
            <a:off x="-186964" y="797755"/>
            <a:ext cx="9394464" cy="3530600"/>
            <a:chOff x="-175774" y="912735"/>
            <a:chExt cx="9394464" cy="35306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4CAA6D9-5E05-4121-AB7D-0EA20533316E}"/>
                </a:ext>
              </a:extLst>
            </p:cNvPr>
            <p:cNvSpPr/>
            <p:nvPr/>
          </p:nvSpPr>
          <p:spPr>
            <a:xfrm>
              <a:off x="-175774" y="912735"/>
              <a:ext cx="9394464" cy="3530600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7329897-7FA4-1D1E-CC9A-065521015B93}"/>
                </a:ext>
              </a:extLst>
            </p:cNvPr>
            <p:cNvGrpSpPr/>
            <p:nvPr/>
          </p:nvGrpSpPr>
          <p:grpSpPr>
            <a:xfrm>
              <a:off x="106360" y="1380438"/>
              <a:ext cx="8219024" cy="2895913"/>
              <a:chOff x="76200" y="1407990"/>
              <a:chExt cx="8219024" cy="2895913"/>
            </a:xfrm>
          </p:grpSpPr>
          <p:grpSp>
            <p:nvGrpSpPr>
              <p:cNvPr id="25" name="Grupo 24">
                <a:extLst>
                  <a:ext uri="{FF2B5EF4-FFF2-40B4-BE49-F238E27FC236}">
                    <a16:creationId xmlns:a16="http://schemas.microsoft.com/office/drawing/2014/main" id="{D2B019D0-6A9E-BD73-E506-4B829DC871ED}"/>
                  </a:ext>
                </a:extLst>
              </p:cNvPr>
              <p:cNvGrpSpPr/>
              <p:nvPr/>
            </p:nvGrpSpPr>
            <p:grpSpPr>
              <a:xfrm>
                <a:off x="76200" y="1407990"/>
                <a:ext cx="3518863" cy="2408328"/>
                <a:chOff x="446023" y="740019"/>
                <a:chExt cx="2625126" cy="20152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lecha: circular 40">
                  <a:extLst>
                    <a:ext uri="{FF2B5EF4-FFF2-40B4-BE49-F238E27FC236}">
                      <a16:creationId xmlns:a16="http://schemas.microsoft.com/office/drawing/2014/main" id="{013F1482-93C1-D4AC-D078-0687D517024E}"/>
                    </a:ext>
                  </a:extLst>
                </p:cNvPr>
                <p:cNvSpPr/>
                <p:nvPr/>
              </p:nvSpPr>
              <p:spPr>
                <a:xfrm>
                  <a:off x="821275" y="740019"/>
                  <a:ext cx="2015268" cy="2015268"/>
                </a:xfrm>
                <a:prstGeom prst="circularArrow">
                  <a:avLst>
                    <a:gd name="adj1" fmla="val 5544"/>
                    <a:gd name="adj2" fmla="val 330680"/>
                    <a:gd name="adj3" fmla="val 14002687"/>
                    <a:gd name="adj4" fmla="val 17249449"/>
                    <a:gd name="adj5" fmla="val 575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2" name="Forma libre: forma 41">
                  <a:extLst>
                    <a:ext uri="{FF2B5EF4-FFF2-40B4-BE49-F238E27FC236}">
                      <a16:creationId xmlns:a16="http://schemas.microsoft.com/office/drawing/2014/main" id="{04E731F9-08BB-AD51-4BF6-91456C19FCA1}"/>
                    </a:ext>
                  </a:extLst>
                </p:cNvPr>
                <p:cNvSpPr/>
                <p:nvPr/>
              </p:nvSpPr>
              <p:spPr>
                <a:xfrm>
                  <a:off x="1403997" y="748898"/>
                  <a:ext cx="849824" cy="424912"/>
                </a:xfrm>
                <a:custGeom>
                  <a:avLst/>
                  <a:gdLst>
                    <a:gd name="connsiteX0" fmla="*/ 0 w 849824"/>
                    <a:gd name="connsiteY0" fmla="*/ 70820 h 424912"/>
                    <a:gd name="connsiteX1" fmla="*/ 70820 w 849824"/>
                    <a:gd name="connsiteY1" fmla="*/ 0 h 424912"/>
                    <a:gd name="connsiteX2" fmla="*/ 779004 w 849824"/>
                    <a:gd name="connsiteY2" fmla="*/ 0 h 424912"/>
                    <a:gd name="connsiteX3" fmla="*/ 849824 w 849824"/>
                    <a:gd name="connsiteY3" fmla="*/ 70820 h 424912"/>
                    <a:gd name="connsiteX4" fmla="*/ 849824 w 849824"/>
                    <a:gd name="connsiteY4" fmla="*/ 354092 h 424912"/>
                    <a:gd name="connsiteX5" fmla="*/ 779004 w 849824"/>
                    <a:gd name="connsiteY5" fmla="*/ 424912 h 424912"/>
                    <a:gd name="connsiteX6" fmla="*/ 70820 w 849824"/>
                    <a:gd name="connsiteY6" fmla="*/ 424912 h 424912"/>
                    <a:gd name="connsiteX7" fmla="*/ 0 w 849824"/>
                    <a:gd name="connsiteY7" fmla="*/ 354092 h 424912"/>
                    <a:gd name="connsiteX8" fmla="*/ 0 w 849824"/>
                    <a:gd name="connsiteY8" fmla="*/ 70820 h 42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9824" h="424912">
                      <a:moveTo>
                        <a:pt x="0" y="70820"/>
                      </a:moveTo>
                      <a:cubicBezTo>
                        <a:pt x="0" y="31707"/>
                        <a:pt x="31707" y="0"/>
                        <a:pt x="70820" y="0"/>
                      </a:cubicBezTo>
                      <a:lnTo>
                        <a:pt x="779004" y="0"/>
                      </a:lnTo>
                      <a:cubicBezTo>
                        <a:pt x="818117" y="0"/>
                        <a:pt x="849824" y="31707"/>
                        <a:pt x="849824" y="70820"/>
                      </a:cubicBezTo>
                      <a:lnTo>
                        <a:pt x="849824" y="354092"/>
                      </a:lnTo>
                      <a:cubicBezTo>
                        <a:pt x="849824" y="393205"/>
                        <a:pt x="818117" y="424912"/>
                        <a:pt x="779004" y="424912"/>
                      </a:cubicBezTo>
                      <a:lnTo>
                        <a:pt x="70820" y="424912"/>
                      </a:lnTo>
                      <a:cubicBezTo>
                        <a:pt x="31707" y="424912"/>
                        <a:pt x="0" y="393205"/>
                        <a:pt x="0" y="354092"/>
                      </a:cubicBezTo>
                      <a:lnTo>
                        <a:pt x="0" y="708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5032" tIns="55032" rIns="55032" bIns="55032" numCol="1" spcCol="1270" anchor="ctr" anchorCtr="0">
                  <a:noAutofit/>
                </a:bodyPr>
                <a:lstStyle/>
                <a:p>
                  <a:pPr marL="0" marR="0" lvl="0" indent="0" algn="ctr" defTabSz="40005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Nace reporte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Forma libre: forma 42">
                  <a:extLst>
                    <a:ext uri="{FF2B5EF4-FFF2-40B4-BE49-F238E27FC236}">
                      <a16:creationId xmlns:a16="http://schemas.microsoft.com/office/drawing/2014/main" id="{D1444517-935B-999E-47C8-FE081981161B}"/>
                    </a:ext>
                  </a:extLst>
                </p:cNvPr>
                <p:cNvSpPr/>
                <p:nvPr/>
              </p:nvSpPr>
              <p:spPr>
                <a:xfrm>
                  <a:off x="2221325" y="1342721"/>
                  <a:ext cx="849824" cy="424912"/>
                </a:xfrm>
                <a:custGeom>
                  <a:avLst/>
                  <a:gdLst>
                    <a:gd name="connsiteX0" fmla="*/ 0 w 849824"/>
                    <a:gd name="connsiteY0" fmla="*/ 70820 h 424912"/>
                    <a:gd name="connsiteX1" fmla="*/ 70820 w 849824"/>
                    <a:gd name="connsiteY1" fmla="*/ 0 h 424912"/>
                    <a:gd name="connsiteX2" fmla="*/ 779004 w 849824"/>
                    <a:gd name="connsiteY2" fmla="*/ 0 h 424912"/>
                    <a:gd name="connsiteX3" fmla="*/ 849824 w 849824"/>
                    <a:gd name="connsiteY3" fmla="*/ 70820 h 424912"/>
                    <a:gd name="connsiteX4" fmla="*/ 849824 w 849824"/>
                    <a:gd name="connsiteY4" fmla="*/ 354092 h 424912"/>
                    <a:gd name="connsiteX5" fmla="*/ 779004 w 849824"/>
                    <a:gd name="connsiteY5" fmla="*/ 424912 h 424912"/>
                    <a:gd name="connsiteX6" fmla="*/ 70820 w 849824"/>
                    <a:gd name="connsiteY6" fmla="*/ 424912 h 424912"/>
                    <a:gd name="connsiteX7" fmla="*/ 0 w 849824"/>
                    <a:gd name="connsiteY7" fmla="*/ 354092 h 424912"/>
                    <a:gd name="connsiteX8" fmla="*/ 0 w 849824"/>
                    <a:gd name="connsiteY8" fmla="*/ 70820 h 42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9824" h="424912">
                      <a:moveTo>
                        <a:pt x="0" y="70820"/>
                      </a:moveTo>
                      <a:cubicBezTo>
                        <a:pt x="0" y="31707"/>
                        <a:pt x="31707" y="0"/>
                        <a:pt x="70820" y="0"/>
                      </a:cubicBezTo>
                      <a:lnTo>
                        <a:pt x="779004" y="0"/>
                      </a:lnTo>
                      <a:cubicBezTo>
                        <a:pt x="818117" y="0"/>
                        <a:pt x="849824" y="31707"/>
                        <a:pt x="849824" y="70820"/>
                      </a:cubicBezTo>
                      <a:lnTo>
                        <a:pt x="849824" y="354092"/>
                      </a:lnTo>
                      <a:cubicBezTo>
                        <a:pt x="849824" y="393205"/>
                        <a:pt x="818117" y="424912"/>
                        <a:pt x="779004" y="424912"/>
                      </a:cubicBezTo>
                      <a:lnTo>
                        <a:pt x="70820" y="424912"/>
                      </a:lnTo>
                      <a:cubicBezTo>
                        <a:pt x="31707" y="424912"/>
                        <a:pt x="0" y="393205"/>
                        <a:pt x="0" y="354092"/>
                      </a:cubicBezTo>
                      <a:lnTo>
                        <a:pt x="0" y="708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5032" tIns="55032" rIns="55032" bIns="55032" numCol="1" spcCol="1270" anchor="ctr" anchorCtr="0">
                  <a:noAutofit/>
                </a:bodyPr>
                <a:lstStyle/>
                <a:p>
                  <a:pPr marL="0" marR="0" lvl="0" indent="0" algn="ctr" defTabSz="40005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Proceso de ajuste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Forma libre: forma 43">
                  <a:extLst>
                    <a:ext uri="{FF2B5EF4-FFF2-40B4-BE49-F238E27FC236}">
                      <a16:creationId xmlns:a16="http://schemas.microsoft.com/office/drawing/2014/main" id="{1CF4A63F-5CF5-6AD5-E53C-87588885F890}"/>
                    </a:ext>
                  </a:extLst>
                </p:cNvPr>
                <p:cNvSpPr/>
                <p:nvPr/>
              </p:nvSpPr>
              <p:spPr>
                <a:xfrm>
                  <a:off x="1909133" y="2303548"/>
                  <a:ext cx="849824" cy="424912"/>
                </a:xfrm>
                <a:custGeom>
                  <a:avLst/>
                  <a:gdLst>
                    <a:gd name="connsiteX0" fmla="*/ 0 w 849824"/>
                    <a:gd name="connsiteY0" fmla="*/ 70820 h 424912"/>
                    <a:gd name="connsiteX1" fmla="*/ 70820 w 849824"/>
                    <a:gd name="connsiteY1" fmla="*/ 0 h 424912"/>
                    <a:gd name="connsiteX2" fmla="*/ 779004 w 849824"/>
                    <a:gd name="connsiteY2" fmla="*/ 0 h 424912"/>
                    <a:gd name="connsiteX3" fmla="*/ 849824 w 849824"/>
                    <a:gd name="connsiteY3" fmla="*/ 70820 h 424912"/>
                    <a:gd name="connsiteX4" fmla="*/ 849824 w 849824"/>
                    <a:gd name="connsiteY4" fmla="*/ 354092 h 424912"/>
                    <a:gd name="connsiteX5" fmla="*/ 779004 w 849824"/>
                    <a:gd name="connsiteY5" fmla="*/ 424912 h 424912"/>
                    <a:gd name="connsiteX6" fmla="*/ 70820 w 849824"/>
                    <a:gd name="connsiteY6" fmla="*/ 424912 h 424912"/>
                    <a:gd name="connsiteX7" fmla="*/ 0 w 849824"/>
                    <a:gd name="connsiteY7" fmla="*/ 354092 h 424912"/>
                    <a:gd name="connsiteX8" fmla="*/ 0 w 849824"/>
                    <a:gd name="connsiteY8" fmla="*/ 70820 h 42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9824" h="424912">
                      <a:moveTo>
                        <a:pt x="0" y="70820"/>
                      </a:moveTo>
                      <a:cubicBezTo>
                        <a:pt x="0" y="31707"/>
                        <a:pt x="31707" y="0"/>
                        <a:pt x="70820" y="0"/>
                      </a:cubicBezTo>
                      <a:lnTo>
                        <a:pt x="779004" y="0"/>
                      </a:lnTo>
                      <a:cubicBezTo>
                        <a:pt x="818117" y="0"/>
                        <a:pt x="849824" y="31707"/>
                        <a:pt x="849824" y="70820"/>
                      </a:cubicBezTo>
                      <a:lnTo>
                        <a:pt x="849824" y="354092"/>
                      </a:lnTo>
                      <a:cubicBezTo>
                        <a:pt x="849824" y="393205"/>
                        <a:pt x="818117" y="424912"/>
                        <a:pt x="779004" y="424912"/>
                      </a:cubicBezTo>
                      <a:lnTo>
                        <a:pt x="70820" y="424912"/>
                      </a:lnTo>
                      <a:cubicBezTo>
                        <a:pt x="31707" y="424912"/>
                        <a:pt x="0" y="393205"/>
                        <a:pt x="0" y="354092"/>
                      </a:cubicBezTo>
                      <a:lnTo>
                        <a:pt x="0" y="708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5032" tIns="55032" rIns="55032" bIns="55032" numCol="1" spcCol="1270" anchor="ctr" anchorCtr="0">
                  <a:noAutofit/>
                </a:bodyPr>
                <a:lstStyle/>
                <a:p>
                  <a:pPr marL="0" marR="0" lvl="0" indent="0" algn="ctr" defTabSz="40005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 typeface="+mj-lt"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Procedencia del siniestro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Forma libre: forma 44">
                  <a:extLst>
                    <a:ext uri="{FF2B5EF4-FFF2-40B4-BE49-F238E27FC236}">
                      <a16:creationId xmlns:a16="http://schemas.microsoft.com/office/drawing/2014/main" id="{ABBEBA6E-5FA5-228D-24BB-47E4EA1214B4}"/>
                    </a:ext>
                  </a:extLst>
                </p:cNvPr>
                <p:cNvSpPr/>
                <p:nvPr/>
              </p:nvSpPr>
              <p:spPr>
                <a:xfrm>
                  <a:off x="898860" y="2303548"/>
                  <a:ext cx="849824" cy="424912"/>
                </a:xfrm>
                <a:custGeom>
                  <a:avLst/>
                  <a:gdLst>
                    <a:gd name="connsiteX0" fmla="*/ 0 w 849824"/>
                    <a:gd name="connsiteY0" fmla="*/ 70820 h 424912"/>
                    <a:gd name="connsiteX1" fmla="*/ 70820 w 849824"/>
                    <a:gd name="connsiteY1" fmla="*/ 0 h 424912"/>
                    <a:gd name="connsiteX2" fmla="*/ 779004 w 849824"/>
                    <a:gd name="connsiteY2" fmla="*/ 0 h 424912"/>
                    <a:gd name="connsiteX3" fmla="*/ 849824 w 849824"/>
                    <a:gd name="connsiteY3" fmla="*/ 70820 h 424912"/>
                    <a:gd name="connsiteX4" fmla="*/ 849824 w 849824"/>
                    <a:gd name="connsiteY4" fmla="*/ 354092 h 424912"/>
                    <a:gd name="connsiteX5" fmla="*/ 779004 w 849824"/>
                    <a:gd name="connsiteY5" fmla="*/ 424912 h 424912"/>
                    <a:gd name="connsiteX6" fmla="*/ 70820 w 849824"/>
                    <a:gd name="connsiteY6" fmla="*/ 424912 h 424912"/>
                    <a:gd name="connsiteX7" fmla="*/ 0 w 849824"/>
                    <a:gd name="connsiteY7" fmla="*/ 354092 h 424912"/>
                    <a:gd name="connsiteX8" fmla="*/ 0 w 849824"/>
                    <a:gd name="connsiteY8" fmla="*/ 70820 h 42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9824" h="424912">
                      <a:moveTo>
                        <a:pt x="0" y="70820"/>
                      </a:moveTo>
                      <a:cubicBezTo>
                        <a:pt x="0" y="31707"/>
                        <a:pt x="31707" y="0"/>
                        <a:pt x="70820" y="0"/>
                      </a:cubicBezTo>
                      <a:lnTo>
                        <a:pt x="779004" y="0"/>
                      </a:lnTo>
                      <a:cubicBezTo>
                        <a:pt x="818117" y="0"/>
                        <a:pt x="849824" y="31707"/>
                        <a:pt x="849824" y="70820"/>
                      </a:cubicBezTo>
                      <a:lnTo>
                        <a:pt x="849824" y="354092"/>
                      </a:lnTo>
                      <a:cubicBezTo>
                        <a:pt x="849824" y="393205"/>
                        <a:pt x="818117" y="424912"/>
                        <a:pt x="779004" y="424912"/>
                      </a:cubicBezTo>
                      <a:lnTo>
                        <a:pt x="70820" y="424912"/>
                      </a:lnTo>
                      <a:cubicBezTo>
                        <a:pt x="31707" y="424912"/>
                        <a:pt x="0" y="393205"/>
                        <a:pt x="0" y="354092"/>
                      </a:cubicBezTo>
                      <a:lnTo>
                        <a:pt x="0" y="708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5032" tIns="55032" rIns="55032" bIns="55032" numCol="1" spcCol="1270" anchor="ctr" anchorCtr="0">
                  <a:noAutofit/>
                </a:bodyPr>
                <a:lstStyle/>
                <a:p>
                  <a:pPr marL="0" marR="0" lvl="0" indent="0" algn="ctr" defTabSz="40005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Determinar el dañado de Obra Civil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Forma libre: forma 45">
                  <a:extLst>
                    <a:ext uri="{FF2B5EF4-FFF2-40B4-BE49-F238E27FC236}">
                      <a16:creationId xmlns:a16="http://schemas.microsoft.com/office/drawing/2014/main" id="{F75FBE6B-928F-3897-A7A3-5F33543E82A8}"/>
                    </a:ext>
                  </a:extLst>
                </p:cNvPr>
                <p:cNvSpPr/>
                <p:nvPr/>
              </p:nvSpPr>
              <p:spPr>
                <a:xfrm>
                  <a:off x="446023" y="1410067"/>
                  <a:ext cx="1131116" cy="290221"/>
                </a:xfrm>
                <a:custGeom>
                  <a:avLst/>
                  <a:gdLst>
                    <a:gd name="connsiteX0" fmla="*/ 0 w 849824"/>
                    <a:gd name="connsiteY0" fmla="*/ 70820 h 424912"/>
                    <a:gd name="connsiteX1" fmla="*/ 70820 w 849824"/>
                    <a:gd name="connsiteY1" fmla="*/ 0 h 424912"/>
                    <a:gd name="connsiteX2" fmla="*/ 779004 w 849824"/>
                    <a:gd name="connsiteY2" fmla="*/ 0 h 424912"/>
                    <a:gd name="connsiteX3" fmla="*/ 849824 w 849824"/>
                    <a:gd name="connsiteY3" fmla="*/ 70820 h 424912"/>
                    <a:gd name="connsiteX4" fmla="*/ 849824 w 849824"/>
                    <a:gd name="connsiteY4" fmla="*/ 354092 h 424912"/>
                    <a:gd name="connsiteX5" fmla="*/ 779004 w 849824"/>
                    <a:gd name="connsiteY5" fmla="*/ 424912 h 424912"/>
                    <a:gd name="connsiteX6" fmla="*/ 70820 w 849824"/>
                    <a:gd name="connsiteY6" fmla="*/ 424912 h 424912"/>
                    <a:gd name="connsiteX7" fmla="*/ 0 w 849824"/>
                    <a:gd name="connsiteY7" fmla="*/ 354092 h 424912"/>
                    <a:gd name="connsiteX8" fmla="*/ 0 w 849824"/>
                    <a:gd name="connsiteY8" fmla="*/ 70820 h 424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9824" h="424912">
                      <a:moveTo>
                        <a:pt x="0" y="70820"/>
                      </a:moveTo>
                      <a:cubicBezTo>
                        <a:pt x="0" y="31707"/>
                        <a:pt x="31707" y="0"/>
                        <a:pt x="70820" y="0"/>
                      </a:cubicBezTo>
                      <a:lnTo>
                        <a:pt x="779004" y="0"/>
                      </a:lnTo>
                      <a:cubicBezTo>
                        <a:pt x="818117" y="0"/>
                        <a:pt x="849824" y="31707"/>
                        <a:pt x="849824" y="70820"/>
                      </a:cubicBezTo>
                      <a:lnTo>
                        <a:pt x="849824" y="354092"/>
                      </a:lnTo>
                      <a:cubicBezTo>
                        <a:pt x="849824" y="393205"/>
                        <a:pt x="818117" y="424912"/>
                        <a:pt x="779004" y="424912"/>
                      </a:cubicBezTo>
                      <a:lnTo>
                        <a:pt x="70820" y="424912"/>
                      </a:lnTo>
                      <a:cubicBezTo>
                        <a:pt x="31707" y="424912"/>
                        <a:pt x="0" y="393205"/>
                        <a:pt x="0" y="354092"/>
                      </a:cubicBezTo>
                      <a:lnTo>
                        <a:pt x="0" y="7082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5032" tIns="55032" rIns="55032" bIns="55032" numCol="1" spcCol="1270" anchor="ctr" anchorCtr="0">
                  <a:noAutofit/>
                </a:bodyPr>
                <a:lstStyle/>
                <a:p>
                  <a:pPr marL="0" marR="0" lvl="0" indent="0" algn="ctr" defTabSz="40005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Genera folio electrónico y orden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F3020E64-4049-C5FD-6BCA-AF23107E6727}"/>
                  </a:ext>
                </a:extLst>
              </p:cNvPr>
              <p:cNvGrpSpPr/>
              <p:nvPr/>
            </p:nvGrpSpPr>
            <p:grpSpPr>
              <a:xfrm>
                <a:off x="4594975" y="1422595"/>
                <a:ext cx="3700249" cy="2881308"/>
                <a:chOff x="5430562" y="2536197"/>
                <a:chExt cx="3404148" cy="246746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lecha: circular 33">
                  <a:extLst>
                    <a:ext uri="{FF2B5EF4-FFF2-40B4-BE49-F238E27FC236}">
                      <a16:creationId xmlns:a16="http://schemas.microsoft.com/office/drawing/2014/main" id="{E059E4E1-3C7A-E0D5-CD40-85F7E3E52DC6}"/>
                    </a:ext>
                  </a:extLst>
                </p:cNvPr>
                <p:cNvSpPr/>
                <p:nvPr/>
              </p:nvSpPr>
              <p:spPr>
                <a:xfrm>
                  <a:off x="5579896" y="2536197"/>
                  <a:ext cx="3019686" cy="2408328"/>
                </a:xfrm>
                <a:prstGeom prst="circularArrow">
                  <a:avLst>
                    <a:gd name="adj1" fmla="val 5274"/>
                    <a:gd name="adj2" fmla="val 312630"/>
                    <a:gd name="adj3" fmla="val 13860263"/>
                    <a:gd name="adj4" fmla="val 17345752"/>
                    <a:gd name="adj5" fmla="val 547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5" name="Forma libre: forma 34">
                  <a:extLst>
                    <a:ext uri="{FF2B5EF4-FFF2-40B4-BE49-F238E27FC236}">
                      <a16:creationId xmlns:a16="http://schemas.microsoft.com/office/drawing/2014/main" id="{A40B3CE4-55E0-C24A-A6FA-C1A5A859D7B1}"/>
                    </a:ext>
                  </a:extLst>
                </p:cNvPr>
                <p:cNvSpPr/>
                <p:nvPr/>
              </p:nvSpPr>
              <p:spPr>
                <a:xfrm>
                  <a:off x="6461322" y="2585718"/>
                  <a:ext cx="1342629" cy="463926"/>
                </a:xfrm>
                <a:custGeom>
                  <a:avLst/>
                  <a:gdLst>
                    <a:gd name="connsiteX0" fmla="*/ 0 w 1054569"/>
                    <a:gd name="connsiteY0" fmla="*/ 73987 h 443911"/>
                    <a:gd name="connsiteX1" fmla="*/ 73987 w 1054569"/>
                    <a:gd name="connsiteY1" fmla="*/ 0 h 443911"/>
                    <a:gd name="connsiteX2" fmla="*/ 980582 w 1054569"/>
                    <a:gd name="connsiteY2" fmla="*/ 0 h 443911"/>
                    <a:gd name="connsiteX3" fmla="*/ 1054569 w 1054569"/>
                    <a:gd name="connsiteY3" fmla="*/ 73987 h 443911"/>
                    <a:gd name="connsiteX4" fmla="*/ 1054569 w 1054569"/>
                    <a:gd name="connsiteY4" fmla="*/ 369924 h 443911"/>
                    <a:gd name="connsiteX5" fmla="*/ 980582 w 1054569"/>
                    <a:gd name="connsiteY5" fmla="*/ 443911 h 443911"/>
                    <a:gd name="connsiteX6" fmla="*/ 73987 w 1054569"/>
                    <a:gd name="connsiteY6" fmla="*/ 443911 h 443911"/>
                    <a:gd name="connsiteX7" fmla="*/ 0 w 1054569"/>
                    <a:gd name="connsiteY7" fmla="*/ 369924 h 443911"/>
                    <a:gd name="connsiteX8" fmla="*/ 0 w 1054569"/>
                    <a:gd name="connsiteY8" fmla="*/ 73987 h 44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69" h="443911">
                      <a:moveTo>
                        <a:pt x="0" y="73987"/>
                      </a:moveTo>
                      <a:cubicBezTo>
                        <a:pt x="0" y="33125"/>
                        <a:pt x="33125" y="0"/>
                        <a:pt x="73987" y="0"/>
                      </a:cubicBezTo>
                      <a:lnTo>
                        <a:pt x="980582" y="0"/>
                      </a:lnTo>
                      <a:cubicBezTo>
                        <a:pt x="1021444" y="0"/>
                        <a:pt x="1054569" y="33125"/>
                        <a:pt x="1054569" y="73987"/>
                      </a:cubicBezTo>
                      <a:lnTo>
                        <a:pt x="1054569" y="369924"/>
                      </a:lnTo>
                      <a:cubicBezTo>
                        <a:pt x="1054569" y="410786"/>
                        <a:pt x="1021444" y="443911"/>
                        <a:pt x="980582" y="443911"/>
                      </a:cubicBezTo>
                      <a:lnTo>
                        <a:pt x="73987" y="443911"/>
                      </a:lnTo>
                      <a:cubicBezTo>
                        <a:pt x="33125" y="443911"/>
                        <a:pt x="0" y="410786"/>
                        <a:pt x="0" y="369924"/>
                      </a:cubicBezTo>
                      <a:lnTo>
                        <a:pt x="0" y="739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150" tIns="52150" rIns="52150" bIns="52150" numCol="1" spcCol="1270" anchor="ctr" anchorCtr="0">
                  <a:noAutofit/>
                </a:bodyPr>
                <a:lstStyle/>
                <a:p>
                  <a:pPr marL="0" marR="0" lvl="0" indent="0" algn="ctr" defTabSz="35560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Calibri"/>
                      <a:cs typeface="Calibri Light" panose="020F0302020204030204" pitchFamily="34" charset="0"/>
                      <a:sym typeface="Calibri"/>
                    </a:rPr>
                    <a:t>Proveedor de Obra Civil recibe correo con notificación de servicio asignado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Forma libre: forma 35">
                  <a:extLst>
                    <a:ext uri="{FF2B5EF4-FFF2-40B4-BE49-F238E27FC236}">
                      <a16:creationId xmlns:a16="http://schemas.microsoft.com/office/drawing/2014/main" id="{BA1F59AF-95BE-CE6E-7ABA-B269477E1321}"/>
                    </a:ext>
                  </a:extLst>
                </p:cNvPr>
                <p:cNvSpPr/>
                <p:nvPr/>
              </p:nvSpPr>
              <p:spPr>
                <a:xfrm>
                  <a:off x="7492081" y="3213922"/>
                  <a:ext cx="1342629" cy="463926"/>
                </a:xfrm>
                <a:custGeom>
                  <a:avLst/>
                  <a:gdLst>
                    <a:gd name="connsiteX0" fmla="*/ 0 w 1054569"/>
                    <a:gd name="connsiteY0" fmla="*/ 73987 h 443911"/>
                    <a:gd name="connsiteX1" fmla="*/ 73987 w 1054569"/>
                    <a:gd name="connsiteY1" fmla="*/ 0 h 443911"/>
                    <a:gd name="connsiteX2" fmla="*/ 980582 w 1054569"/>
                    <a:gd name="connsiteY2" fmla="*/ 0 h 443911"/>
                    <a:gd name="connsiteX3" fmla="*/ 1054569 w 1054569"/>
                    <a:gd name="connsiteY3" fmla="*/ 73987 h 443911"/>
                    <a:gd name="connsiteX4" fmla="*/ 1054569 w 1054569"/>
                    <a:gd name="connsiteY4" fmla="*/ 369924 h 443911"/>
                    <a:gd name="connsiteX5" fmla="*/ 980582 w 1054569"/>
                    <a:gd name="connsiteY5" fmla="*/ 443911 h 443911"/>
                    <a:gd name="connsiteX6" fmla="*/ 73987 w 1054569"/>
                    <a:gd name="connsiteY6" fmla="*/ 443911 h 443911"/>
                    <a:gd name="connsiteX7" fmla="*/ 0 w 1054569"/>
                    <a:gd name="connsiteY7" fmla="*/ 369924 h 443911"/>
                    <a:gd name="connsiteX8" fmla="*/ 0 w 1054569"/>
                    <a:gd name="connsiteY8" fmla="*/ 73987 h 44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69" h="443911">
                      <a:moveTo>
                        <a:pt x="0" y="73987"/>
                      </a:moveTo>
                      <a:cubicBezTo>
                        <a:pt x="0" y="33125"/>
                        <a:pt x="33125" y="0"/>
                        <a:pt x="73987" y="0"/>
                      </a:cubicBezTo>
                      <a:lnTo>
                        <a:pt x="980582" y="0"/>
                      </a:lnTo>
                      <a:cubicBezTo>
                        <a:pt x="1021444" y="0"/>
                        <a:pt x="1054569" y="33125"/>
                        <a:pt x="1054569" y="73987"/>
                      </a:cubicBezTo>
                      <a:lnTo>
                        <a:pt x="1054569" y="369924"/>
                      </a:lnTo>
                      <a:cubicBezTo>
                        <a:pt x="1054569" y="410786"/>
                        <a:pt x="1021444" y="443911"/>
                        <a:pt x="980582" y="443911"/>
                      </a:cubicBezTo>
                      <a:lnTo>
                        <a:pt x="73987" y="443911"/>
                      </a:lnTo>
                      <a:cubicBezTo>
                        <a:pt x="33125" y="443911"/>
                        <a:pt x="0" y="410786"/>
                        <a:pt x="0" y="369924"/>
                      </a:cubicBezTo>
                      <a:lnTo>
                        <a:pt x="0" y="739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150" tIns="52150" rIns="52150" bIns="52150" numCol="1" spcCol="1270" anchor="ctr" anchorCtr="0">
                  <a:noAutofit/>
                </a:bodyPr>
                <a:lstStyle/>
                <a:p>
                  <a:pPr marL="0" marR="0" lvl="0" indent="0" algn="ctr" defTabSz="35560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Contacta afectado y agenda cita para levantamiento de daños e inspección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Forma libre: forma 36">
                  <a:extLst>
                    <a:ext uri="{FF2B5EF4-FFF2-40B4-BE49-F238E27FC236}">
                      <a16:creationId xmlns:a16="http://schemas.microsoft.com/office/drawing/2014/main" id="{D8410E22-9C36-E05C-0771-E814A4F5FDB3}"/>
                    </a:ext>
                  </a:extLst>
                </p:cNvPr>
                <p:cNvSpPr/>
                <p:nvPr/>
              </p:nvSpPr>
              <p:spPr>
                <a:xfrm>
                  <a:off x="7492081" y="3917882"/>
                  <a:ext cx="1342629" cy="463926"/>
                </a:xfrm>
                <a:custGeom>
                  <a:avLst/>
                  <a:gdLst>
                    <a:gd name="connsiteX0" fmla="*/ 0 w 1054569"/>
                    <a:gd name="connsiteY0" fmla="*/ 73987 h 443911"/>
                    <a:gd name="connsiteX1" fmla="*/ 73987 w 1054569"/>
                    <a:gd name="connsiteY1" fmla="*/ 0 h 443911"/>
                    <a:gd name="connsiteX2" fmla="*/ 980582 w 1054569"/>
                    <a:gd name="connsiteY2" fmla="*/ 0 h 443911"/>
                    <a:gd name="connsiteX3" fmla="*/ 1054569 w 1054569"/>
                    <a:gd name="connsiteY3" fmla="*/ 73987 h 443911"/>
                    <a:gd name="connsiteX4" fmla="*/ 1054569 w 1054569"/>
                    <a:gd name="connsiteY4" fmla="*/ 369924 h 443911"/>
                    <a:gd name="connsiteX5" fmla="*/ 980582 w 1054569"/>
                    <a:gd name="connsiteY5" fmla="*/ 443911 h 443911"/>
                    <a:gd name="connsiteX6" fmla="*/ 73987 w 1054569"/>
                    <a:gd name="connsiteY6" fmla="*/ 443911 h 443911"/>
                    <a:gd name="connsiteX7" fmla="*/ 0 w 1054569"/>
                    <a:gd name="connsiteY7" fmla="*/ 369924 h 443911"/>
                    <a:gd name="connsiteX8" fmla="*/ 0 w 1054569"/>
                    <a:gd name="connsiteY8" fmla="*/ 73987 h 44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69" h="443911">
                      <a:moveTo>
                        <a:pt x="0" y="73987"/>
                      </a:moveTo>
                      <a:cubicBezTo>
                        <a:pt x="0" y="33125"/>
                        <a:pt x="33125" y="0"/>
                        <a:pt x="73987" y="0"/>
                      </a:cubicBezTo>
                      <a:lnTo>
                        <a:pt x="980582" y="0"/>
                      </a:lnTo>
                      <a:cubicBezTo>
                        <a:pt x="1021444" y="0"/>
                        <a:pt x="1054569" y="33125"/>
                        <a:pt x="1054569" y="73987"/>
                      </a:cubicBezTo>
                      <a:lnTo>
                        <a:pt x="1054569" y="369924"/>
                      </a:lnTo>
                      <a:cubicBezTo>
                        <a:pt x="1054569" y="410786"/>
                        <a:pt x="1021444" y="443911"/>
                        <a:pt x="980582" y="443911"/>
                      </a:cubicBezTo>
                      <a:lnTo>
                        <a:pt x="73987" y="443911"/>
                      </a:lnTo>
                      <a:cubicBezTo>
                        <a:pt x="33125" y="443911"/>
                        <a:pt x="0" y="410786"/>
                        <a:pt x="0" y="369924"/>
                      </a:cubicBezTo>
                      <a:lnTo>
                        <a:pt x="0" y="739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150" tIns="52150" rIns="52150" bIns="52150" numCol="1" spcCol="1270" anchor="ctr" anchorCtr="0">
                  <a:noAutofit/>
                </a:bodyPr>
                <a:lstStyle/>
                <a:p>
                  <a:pPr marL="0" marR="0" lvl="0" indent="0" algn="ctr" defTabSz="35560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 typeface="+mj-lt"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Genera Presupuesto y envía al analista para su autorización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Forma libre: forma 37">
                  <a:extLst>
                    <a:ext uri="{FF2B5EF4-FFF2-40B4-BE49-F238E27FC236}">
                      <a16:creationId xmlns:a16="http://schemas.microsoft.com/office/drawing/2014/main" id="{232DE9A3-A6CE-A0E3-136E-5CCB0B30F082}"/>
                    </a:ext>
                  </a:extLst>
                </p:cNvPr>
                <p:cNvSpPr/>
                <p:nvPr/>
              </p:nvSpPr>
              <p:spPr>
                <a:xfrm>
                  <a:off x="6461322" y="4539736"/>
                  <a:ext cx="1342629" cy="463926"/>
                </a:xfrm>
                <a:custGeom>
                  <a:avLst/>
                  <a:gdLst>
                    <a:gd name="connsiteX0" fmla="*/ 0 w 1054569"/>
                    <a:gd name="connsiteY0" fmla="*/ 73987 h 443911"/>
                    <a:gd name="connsiteX1" fmla="*/ 73987 w 1054569"/>
                    <a:gd name="connsiteY1" fmla="*/ 0 h 443911"/>
                    <a:gd name="connsiteX2" fmla="*/ 980582 w 1054569"/>
                    <a:gd name="connsiteY2" fmla="*/ 0 h 443911"/>
                    <a:gd name="connsiteX3" fmla="*/ 1054569 w 1054569"/>
                    <a:gd name="connsiteY3" fmla="*/ 73987 h 443911"/>
                    <a:gd name="connsiteX4" fmla="*/ 1054569 w 1054569"/>
                    <a:gd name="connsiteY4" fmla="*/ 369924 h 443911"/>
                    <a:gd name="connsiteX5" fmla="*/ 980582 w 1054569"/>
                    <a:gd name="connsiteY5" fmla="*/ 443911 h 443911"/>
                    <a:gd name="connsiteX6" fmla="*/ 73987 w 1054569"/>
                    <a:gd name="connsiteY6" fmla="*/ 443911 h 443911"/>
                    <a:gd name="connsiteX7" fmla="*/ 0 w 1054569"/>
                    <a:gd name="connsiteY7" fmla="*/ 369924 h 443911"/>
                    <a:gd name="connsiteX8" fmla="*/ 0 w 1054569"/>
                    <a:gd name="connsiteY8" fmla="*/ 73987 h 44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69" h="443911">
                      <a:moveTo>
                        <a:pt x="0" y="73987"/>
                      </a:moveTo>
                      <a:cubicBezTo>
                        <a:pt x="0" y="33125"/>
                        <a:pt x="33125" y="0"/>
                        <a:pt x="73987" y="0"/>
                      </a:cubicBezTo>
                      <a:lnTo>
                        <a:pt x="980582" y="0"/>
                      </a:lnTo>
                      <a:cubicBezTo>
                        <a:pt x="1021444" y="0"/>
                        <a:pt x="1054569" y="33125"/>
                        <a:pt x="1054569" y="73987"/>
                      </a:cubicBezTo>
                      <a:lnTo>
                        <a:pt x="1054569" y="369924"/>
                      </a:lnTo>
                      <a:cubicBezTo>
                        <a:pt x="1054569" y="410786"/>
                        <a:pt x="1021444" y="443911"/>
                        <a:pt x="980582" y="443911"/>
                      </a:cubicBezTo>
                      <a:lnTo>
                        <a:pt x="73987" y="443911"/>
                      </a:lnTo>
                      <a:cubicBezTo>
                        <a:pt x="33125" y="443911"/>
                        <a:pt x="0" y="410786"/>
                        <a:pt x="0" y="369924"/>
                      </a:cubicBezTo>
                      <a:lnTo>
                        <a:pt x="0" y="739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150" tIns="52150" rIns="52150" bIns="52150" numCol="1" spcCol="1270" anchor="ctr" anchorCtr="0">
                  <a:noAutofit/>
                </a:bodyPr>
                <a:lstStyle/>
                <a:p>
                  <a:pPr marL="0" marR="0" lvl="0" indent="0" algn="ctr" defTabSz="35560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Analista revisa presupuesto contra daño, y emite autorización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Forma libre: forma 38">
                  <a:extLst>
                    <a:ext uri="{FF2B5EF4-FFF2-40B4-BE49-F238E27FC236}">
                      <a16:creationId xmlns:a16="http://schemas.microsoft.com/office/drawing/2014/main" id="{C04AECB8-65BC-8D34-70DE-089CE84CE635}"/>
                    </a:ext>
                  </a:extLst>
                </p:cNvPr>
                <p:cNvSpPr/>
                <p:nvPr/>
              </p:nvSpPr>
              <p:spPr>
                <a:xfrm>
                  <a:off x="5430562" y="3917882"/>
                  <a:ext cx="1342629" cy="463926"/>
                </a:xfrm>
                <a:custGeom>
                  <a:avLst/>
                  <a:gdLst>
                    <a:gd name="connsiteX0" fmla="*/ 0 w 1054569"/>
                    <a:gd name="connsiteY0" fmla="*/ 73987 h 443911"/>
                    <a:gd name="connsiteX1" fmla="*/ 73987 w 1054569"/>
                    <a:gd name="connsiteY1" fmla="*/ 0 h 443911"/>
                    <a:gd name="connsiteX2" fmla="*/ 980582 w 1054569"/>
                    <a:gd name="connsiteY2" fmla="*/ 0 h 443911"/>
                    <a:gd name="connsiteX3" fmla="*/ 1054569 w 1054569"/>
                    <a:gd name="connsiteY3" fmla="*/ 73987 h 443911"/>
                    <a:gd name="connsiteX4" fmla="*/ 1054569 w 1054569"/>
                    <a:gd name="connsiteY4" fmla="*/ 369924 h 443911"/>
                    <a:gd name="connsiteX5" fmla="*/ 980582 w 1054569"/>
                    <a:gd name="connsiteY5" fmla="*/ 443911 h 443911"/>
                    <a:gd name="connsiteX6" fmla="*/ 73987 w 1054569"/>
                    <a:gd name="connsiteY6" fmla="*/ 443911 h 443911"/>
                    <a:gd name="connsiteX7" fmla="*/ 0 w 1054569"/>
                    <a:gd name="connsiteY7" fmla="*/ 369924 h 443911"/>
                    <a:gd name="connsiteX8" fmla="*/ 0 w 1054569"/>
                    <a:gd name="connsiteY8" fmla="*/ 73987 h 44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69" h="443911">
                      <a:moveTo>
                        <a:pt x="0" y="73987"/>
                      </a:moveTo>
                      <a:cubicBezTo>
                        <a:pt x="0" y="33125"/>
                        <a:pt x="33125" y="0"/>
                        <a:pt x="73987" y="0"/>
                      </a:cubicBezTo>
                      <a:lnTo>
                        <a:pt x="980582" y="0"/>
                      </a:lnTo>
                      <a:cubicBezTo>
                        <a:pt x="1021444" y="0"/>
                        <a:pt x="1054569" y="33125"/>
                        <a:pt x="1054569" y="73987"/>
                      </a:cubicBezTo>
                      <a:lnTo>
                        <a:pt x="1054569" y="369924"/>
                      </a:lnTo>
                      <a:cubicBezTo>
                        <a:pt x="1054569" y="410786"/>
                        <a:pt x="1021444" y="443911"/>
                        <a:pt x="980582" y="443911"/>
                      </a:cubicBezTo>
                      <a:lnTo>
                        <a:pt x="73987" y="443911"/>
                      </a:lnTo>
                      <a:cubicBezTo>
                        <a:pt x="33125" y="443911"/>
                        <a:pt x="0" y="410786"/>
                        <a:pt x="0" y="369924"/>
                      </a:cubicBezTo>
                      <a:lnTo>
                        <a:pt x="0" y="739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150" tIns="52150" rIns="52150" bIns="52150" numCol="1" spcCol="1270" anchor="ctr" anchorCtr="0">
                  <a:noAutofit/>
                </a:bodyPr>
                <a:lstStyle/>
                <a:p>
                  <a:pPr marL="0" marR="0" lvl="0" indent="0" algn="ctr" defTabSz="35560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Proveedor surte materiales y realiza reparación</a:t>
                  </a:r>
                  <a:endParaRPr kumimoji="0" lang="es-MX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Forma libre: forma 39">
                  <a:extLst>
                    <a:ext uri="{FF2B5EF4-FFF2-40B4-BE49-F238E27FC236}">
                      <a16:creationId xmlns:a16="http://schemas.microsoft.com/office/drawing/2014/main" id="{EF9958A9-9E19-DB06-EE41-BE38E048001C}"/>
                    </a:ext>
                  </a:extLst>
                </p:cNvPr>
                <p:cNvSpPr/>
                <p:nvPr/>
              </p:nvSpPr>
              <p:spPr>
                <a:xfrm>
                  <a:off x="5430562" y="3213922"/>
                  <a:ext cx="1342629" cy="463926"/>
                </a:xfrm>
                <a:custGeom>
                  <a:avLst/>
                  <a:gdLst>
                    <a:gd name="connsiteX0" fmla="*/ 0 w 1054569"/>
                    <a:gd name="connsiteY0" fmla="*/ 73987 h 443911"/>
                    <a:gd name="connsiteX1" fmla="*/ 73987 w 1054569"/>
                    <a:gd name="connsiteY1" fmla="*/ 0 h 443911"/>
                    <a:gd name="connsiteX2" fmla="*/ 980582 w 1054569"/>
                    <a:gd name="connsiteY2" fmla="*/ 0 h 443911"/>
                    <a:gd name="connsiteX3" fmla="*/ 1054569 w 1054569"/>
                    <a:gd name="connsiteY3" fmla="*/ 73987 h 443911"/>
                    <a:gd name="connsiteX4" fmla="*/ 1054569 w 1054569"/>
                    <a:gd name="connsiteY4" fmla="*/ 369924 h 443911"/>
                    <a:gd name="connsiteX5" fmla="*/ 980582 w 1054569"/>
                    <a:gd name="connsiteY5" fmla="*/ 443911 h 443911"/>
                    <a:gd name="connsiteX6" fmla="*/ 73987 w 1054569"/>
                    <a:gd name="connsiteY6" fmla="*/ 443911 h 443911"/>
                    <a:gd name="connsiteX7" fmla="*/ 0 w 1054569"/>
                    <a:gd name="connsiteY7" fmla="*/ 369924 h 443911"/>
                    <a:gd name="connsiteX8" fmla="*/ 0 w 1054569"/>
                    <a:gd name="connsiteY8" fmla="*/ 73987 h 44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569" h="443911">
                      <a:moveTo>
                        <a:pt x="0" y="73987"/>
                      </a:moveTo>
                      <a:cubicBezTo>
                        <a:pt x="0" y="33125"/>
                        <a:pt x="33125" y="0"/>
                        <a:pt x="73987" y="0"/>
                      </a:cubicBezTo>
                      <a:lnTo>
                        <a:pt x="980582" y="0"/>
                      </a:lnTo>
                      <a:cubicBezTo>
                        <a:pt x="1021444" y="0"/>
                        <a:pt x="1054569" y="33125"/>
                        <a:pt x="1054569" y="73987"/>
                      </a:cubicBezTo>
                      <a:lnTo>
                        <a:pt x="1054569" y="369924"/>
                      </a:lnTo>
                      <a:cubicBezTo>
                        <a:pt x="1054569" y="410786"/>
                        <a:pt x="1021444" y="443911"/>
                        <a:pt x="980582" y="443911"/>
                      </a:cubicBezTo>
                      <a:lnTo>
                        <a:pt x="73987" y="443911"/>
                      </a:lnTo>
                      <a:cubicBezTo>
                        <a:pt x="33125" y="443911"/>
                        <a:pt x="0" y="410786"/>
                        <a:pt x="0" y="369924"/>
                      </a:cubicBezTo>
                      <a:lnTo>
                        <a:pt x="0" y="7398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8340" tIns="48340" rIns="48340" bIns="48340" numCol="1" spcCol="1270" anchor="ctr" anchorCtr="0">
                  <a:noAutofit/>
                </a:bodyPr>
                <a:lstStyle/>
                <a:p>
                  <a:pPr marL="0" marR="0" lvl="0" indent="0" algn="ctr" defTabSz="311150" rtl="0" eaLnBrk="1" fontAlgn="auto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cs typeface="Calibri Light" panose="020F0302020204030204" pitchFamily="34" charset="0"/>
                      <a:sym typeface="Calibri"/>
                    </a:rPr>
                    <a:t>Proveedor obtiene firma del finiquito y sube factura y expediente a cobro Portal</a:t>
                  </a:r>
                  <a:endParaRPr kumimoji="0" lang="es-MX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  <a:sym typeface="Calibri"/>
                  </a:endParaRPr>
                </a:p>
              </p:txBody>
            </p:sp>
          </p:grpSp>
        </p:grpSp>
      </p:grpSp>
      <p:sp>
        <p:nvSpPr>
          <p:cNvPr id="4" name="Elipse 3">
            <a:hlinkClick r:id="rId8" action="ppaction://hlinksldjump"/>
            <a:extLst>
              <a:ext uri="{FF2B5EF4-FFF2-40B4-BE49-F238E27FC236}">
                <a16:creationId xmlns:a16="http://schemas.microsoft.com/office/drawing/2014/main" id="{E16D9A78-A655-AEC6-9D8C-81ABF6B5C175}"/>
              </a:ext>
            </a:extLst>
          </p:cNvPr>
          <p:cNvSpPr/>
          <p:nvPr/>
        </p:nvSpPr>
        <p:spPr>
          <a:xfrm>
            <a:off x="8420108" y="4100513"/>
            <a:ext cx="376237" cy="223838"/>
          </a:xfrm>
          <a:prstGeom prst="ellipse">
            <a:avLst/>
          </a:prstGeom>
          <a:noFill/>
          <a:ln w="3175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0256CD7-89E1-94E9-824B-1F214F9F2002}"/>
              </a:ext>
            </a:extLst>
          </p:cNvPr>
          <p:cNvGrpSpPr/>
          <p:nvPr/>
        </p:nvGrpSpPr>
        <p:grpSpPr>
          <a:xfrm>
            <a:off x="2110563" y="3885447"/>
            <a:ext cx="2982380" cy="640171"/>
            <a:chOff x="2110563" y="3885447"/>
            <a:chExt cx="2982380" cy="640171"/>
          </a:xfrm>
        </p:grpSpPr>
        <p:sp>
          <p:nvSpPr>
            <p:cNvPr id="49" name="Flecha: a la derecha 48">
              <a:extLst>
                <a:ext uri="{FF2B5EF4-FFF2-40B4-BE49-F238E27FC236}">
                  <a16:creationId xmlns:a16="http://schemas.microsoft.com/office/drawing/2014/main" id="{9180DA28-62F8-46C2-5CA3-C26076AADEA7}"/>
                </a:ext>
              </a:extLst>
            </p:cNvPr>
            <p:cNvSpPr/>
            <p:nvPr/>
          </p:nvSpPr>
          <p:spPr>
            <a:xfrm>
              <a:off x="2110563" y="3998302"/>
              <a:ext cx="2982380" cy="52731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0" tIns="52150" rIns="52150" bIns="5215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Calibri"/>
                </a:rPr>
                <a:t>13 días Promedio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38A36171-2A5E-F251-6E82-0545558525B4}"/>
                </a:ext>
              </a:extLst>
            </p:cNvPr>
            <p:cNvSpPr txBox="1"/>
            <p:nvPr/>
          </p:nvSpPr>
          <p:spPr>
            <a:xfrm>
              <a:off x="2748774" y="3885447"/>
              <a:ext cx="168481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Duración de Siniestro</a:t>
              </a:r>
              <a:endPara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6AD09D9-00A0-BCEC-5F55-7A9D1BCE52E8}"/>
              </a:ext>
            </a:extLst>
          </p:cNvPr>
          <p:cNvSpPr/>
          <p:nvPr/>
        </p:nvSpPr>
        <p:spPr>
          <a:xfrm>
            <a:off x="8382278" y="3998302"/>
            <a:ext cx="650597" cy="36933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4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29241D-5EAD-0AD9-3ED3-02AC380DE5F0}"/>
              </a:ext>
            </a:extLst>
          </p:cNvPr>
          <p:cNvSpPr txBox="1">
            <a:spLocks/>
          </p:cNvSpPr>
          <p:nvPr/>
        </p:nvSpPr>
        <p:spPr>
          <a:xfrm>
            <a:off x="2627784" y="76994"/>
            <a:ext cx="321000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Acciones / Obra Civil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D53918E-ED53-7A62-0AD8-01B62220AF0B}"/>
              </a:ext>
            </a:extLst>
          </p:cNvPr>
          <p:cNvSpPr/>
          <p:nvPr/>
        </p:nvSpPr>
        <p:spPr>
          <a:xfrm>
            <a:off x="6295399" y="624218"/>
            <a:ext cx="1336508" cy="5539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7397C7-DB24-E126-8E8B-032913A8AA35}"/>
              </a:ext>
            </a:extLst>
          </p:cNvPr>
          <p:cNvSpPr/>
          <p:nvPr/>
        </p:nvSpPr>
        <p:spPr>
          <a:xfrm>
            <a:off x="2390986" y="631408"/>
            <a:ext cx="1336508" cy="553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B7D24F-97C9-B1C1-4AE4-F134DE808F62}"/>
              </a:ext>
            </a:extLst>
          </p:cNvPr>
          <p:cNvSpPr/>
          <p:nvPr/>
        </p:nvSpPr>
        <p:spPr>
          <a:xfrm>
            <a:off x="4348623" y="620329"/>
            <a:ext cx="1336508" cy="553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813FBA5-E07E-D61E-8A21-7D4B43F238DA}"/>
              </a:ext>
            </a:extLst>
          </p:cNvPr>
          <p:cNvSpPr/>
          <p:nvPr/>
        </p:nvSpPr>
        <p:spPr>
          <a:xfrm>
            <a:off x="560345" y="631207"/>
            <a:ext cx="1336508" cy="553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260DC8F-28A8-78AB-ED20-97F475C773EC}"/>
              </a:ext>
            </a:extLst>
          </p:cNvPr>
          <p:cNvSpPr/>
          <p:nvPr/>
        </p:nvSpPr>
        <p:spPr>
          <a:xfrm>
            <a:off x="6325823" y="1301309"/>
            <a:ext cx="1336508" cy="3170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Actualización Contrato Proveedores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Contar con red de proveedores especializada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 incluyen garantías de servicio (Tiempo de reparación)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Aplicación puntual de amonestaciones y/o penalizaciones vertidas en el contrato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9172B8C-C302-EEE2-7202-2C6320B45EA8}"/>
              </a:ext>
            </a:extLst>
          </p:cNvPr>
          <p:cNvSpPr/>
          <p:nvPr/>
        </p:nvSpPr>
        <p:spPr>
          <a:xfrm>
            <a:off x="2417355" y="1314009"/>
            <a:ext cx="1336508" cy="317009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Asignación Automática  Proveedores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Transparencia en la asignación de proveedores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Evitar asignaciones manuales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Agilidad de la atención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Menú electrónico de proveedores 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FBB9072-1C70-565E-E8ED-9F316354DD7E}"/>
              </a:ext>
            </a:extLst>
          </p:cNvPr>
          <p:cNvSpPr/>
          <p:nvPr/>
        </p:nvSpPr>
        <p:spPr>
          <a:xfrm>
            <a:off x="4371589" y="1293098"/>
            <a:ext cx="1336508" cy="3170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Desarrollo portal de proveedores y mejoras en sistema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Portal de Proveedores (CRM)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Control de notificaciones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Automatización de Avisos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Comunicación directa y oportuna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Generación de claves 80002, 80003 y 80004</a:t>
            </a: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2CA9A46-1ABB-5C84-C52E-F3F353B147C5}"/>
              </a:ext>
            </a:extLst>
          </p:cNvPr>
          <p:cNvSpPr/>
          <p:nvPr/>
        </p:nvSpPr>
        <p:spPr>
          <a:xfrm>
            <a:off x="575309" y="1322718"/>
            <a:ext cx="1336508" cy="317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Coordinación de Proveedores Obra Civil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Administración de la red de proveedores 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Selección y control de proveedores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Prospectación de nuevos Proveedores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Inicio de Licitación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Depuración de Proveedores -45% (264 a 144)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Cartas de no adeudo</a:t>
            </a:r>
          </a:p>
          <a:p>
            <a:pPr marL="171450" marR="0" lvl="0" indent="-1714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7168673-0436-1D52-FA9E-A97A37B7BA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134" y="661020"/>
            <a:ext cx="341450" cy="467950"/>
          </a:xfrm>
          <a:prstGeom prst="rect">
            <a:avLst/>
          </a:prstGeom>
        </p:spPr>
      </p:pic>
      <p:pic>
        <p:nvPicPr>
          <p:cNvPr id="19" name="Picture 32">
            <a:extLst>
              <a:ext uri="{FF2B5EF4-FFF2-40B4-BE49-F238E27FC236}">
                <a16:creationId xmlns:a16="http://schemas.microsoft.com/office/drawing/2014/main" id="{4F5E8E6E-B9EA-938A-4B1F-33B8B2760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202" y="686420"/>
            <a:ext cx="436963" cy="452661"/>
          </a:xfrm>
          <a:prstGeom prst="rect">
            <a:avLst/>
          </a:prstGeom>
        </p:spPr>
      </p:pic>
      <p:pic>
        <p:nvPicPr>
          <p:cNvPr id="20" name="Picture 44">
            <a:extLst>
              <a:ext uri="{FF2B5EF4-FFF2-40B4-BE49-F238E27FC236}">
                <a16:creationId xmlns:a16="http://schemas.microsoft.com/office/drawing/2014/main" id="{02502E3F-2DC3-C534-B13F-691948AD88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1" y="689412"/>
            <a:ext cx="376778" cy="468201"/>
          </a:xfrm>
          <a:prstGeom prst="rect">
            <a:avLst/>
          </a:prstGeom>
        </p:spPr>
      </p:pic>
      <p:pic>
        <p:nvPicPr>
          <p:cNvPr id="21" name="Picture 52">
            <a:extLst>
              <a:ext uri="{FF2B5EF4-FFF2-40B4-BE49-F238E27FC236}">
                <a16:creationId xmlns:a16="http://schemas.microsoft.com/office/drawing/2014/main" id="{C5A408B1-0ADE-A012-A342-2BB3ABC21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4116"/>
            <a:ext cx="430003" cy="451639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08E2E8A1-F6BD-F3CF-20C5-2F6C48E79C91}"/>
              </a:ext>
            </a:extLst>
          </p:cNvPr>
          <p:cNvGrpSpPr/>
          <p:nvPr/>
        </p:nvGrpSpPr>
        <p:grpSpPr>
          <a:xfrm>
            <a:off x="438026" y="-43396"/>
            <a:ext cx="8145629" cy="4568277"/>
            <a:chOff x="9527067" y="-114498"/>
            <a:chExt cx="8145629" cy="4568277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45AB559C-D2A1-5AA6-5B65-F74C27FD42BA}"/>
                </a:ext>
              </a:extLst>
            </p:cNvPr>
            <p:cNvGrpSpPr/>
            <p:nvPr/>
          </p:nvGrpSpPr>
          <p:grpSpPr>
            <a:xfrm>
              <a:off x="9527067" y="-114498"/>
              <a:ext cx="7271657" cy="4568277"/>
              <a:chOff x="474033" y="0"/>
              <a:chExt cx="7271657" cy="4568277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30606E85-3788-3894-66FA-3AEDF1829BB9}"/>
                  </a:ext>
                </a:extLst>
              </p:cNvPr>
              <p:cNvSpPr/>
              <p:nvPr/>
            </p:nvSpPr>
            <p:spPr>
              <a:xfrm>
                <a:off x="474033" y="462609"/>
                <a:ext cx="7271657" cy="4105668"/>
              </a:xfrm>
              <a:prstGeom prst="rect">
                <a:avLst/>
              </a:prstGeom>
              <a:solidFill>
                <a:schemeClr val="bg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EC20B0C4-8CF7-6369-D982-98C70A8B12AE}"/>
                  </a:ext>
                </a:extLst>
              </p:cNvPr>
              <p:cNvSpPr/>
              <p:nvPr/>
            </p:nvSpPr>
            <p:spPr>
              <a:xfrm>
                <a:off x="2417355" y="0"/>
                <a:ext cx="3764261" cy="659393"/>
              </a:xfrm>
              <a:prstGeom prst="rect">
                <a:avLst/>
              </a:prstGeom>
              <a:solidFill>
                <a:schemeClr val="bg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48643F4A-A5D0-E99E-6273-375449E823E1}"/>
                </a:ext>
              </a:extLst>
            </p:cNvPr>
            <p:cNvGrpSpPr/>
            <p:nvPr/>
          </p:nvGrpSpPr>
          <p:grpSpPr>
            <a:xfrm>
              <a:off x="9772898" y="4266"/>
              <a:ext cx="7899798" cy="4431918"/>
              <a:chOff x="558403" y="-748350"/>
              <a:chExt cx="7899798" cy="4536101"/>
            </a:xfrm>
          </p:grpSpPr>
          <p:graphicFrame>
            <p:nvGraphicFramePr>
              <p:cNvPr id="27" name="Gráfico 26">
                <a:extLst>
                  <a:ext uri="{FF2B5EF4-FFF2-40B4-BE49-F238E27FC236}">
                    <a16:creationId xmlns:a16="http://schemas.microsoft.com/office/drawing/2014/main" id="{DAE2B5D9-29C8-323C-FF69-C5E2135C6F0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187701" y="1334243"/>
              <a:ext cx="5270500" cy="24535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BAB402BF-3104-F9C0-E672-4F3B8A675D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1983" y="-748350"/>
                <a:ext cx="5257349" cy="343688"/>
              </a:xfrm>
              <a:prstGeom prst="rect">
                <a:avLst/>
              </a:prstGeom>
            </p:spPr>
            <p:txBody>
              <a:bodyPr vert="horz" lIns="34286" tIns="17143" rIns="34286" bIns="17143" rtlCol="0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eaLnBrk="1" hangingPunct="1">
                  <a:spcBef>
                    <a:spcPct val="0"/>
                  </a:spcBef>
                  <a:defRPr sz="2400" b="1" kern="1200">
                    <a:solidFill>
                      <a:srgbClr val="9D268B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D268B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Obra Civil / Licitación costo único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247DF395-723C-06F2-6DDE-CBEE3EA05B79}"/>
                  </a:ext>
                </a:extLst>
              </p:cNvPr>
              <p:cNvSpPr txBox="1"/>
              <p:nvPr/>
            </p:nvSpPr>
            <p:spPr>
              <a:xfrm>
                <a:off x="5244125" y="575691"/>
                <a:ext cx="1684811" cy="1138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-28</a:t>
                </a:r>
                <a:r>
                  <a:rPr kumimoji="0" lang="es-MX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Calibri"/>
                  </a:rPr>
                  <a:t>%</a:t>
                </a:r>
                <a:r>
                  <a:rPr kumimoji="0" lang="es-MX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 </a:t>
                </a:r>
                <a:endPara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Disminución</a:t>
                </a:r>
                <a:r>
                  <a:rPr kumimoji="0" lang="es-MX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 del costo</a:t>
                </a:r>
              </a:p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3.8 MDP</a:t>
                </a:r>
              </a:p>
            </p:txBody>
          </p:sp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783717B4-2F52-2B23-4FF3-682F749C7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5047" y="413146"/>
                <a:ext cx="1511900" cy="1274180"/>
              </a:xfrm>
              <a:prstGeom prst="rect">
                <a:avLst/>
              </a:prstGeom>
            </p:spPr>
          </p:pic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88F6A2B1-B885-3900-8985-628DBF7D91FC}"/>
                  </a:ext>
                </a:extLst>
              </p:cNvPr>
              <p:cNvSpPr/>
              <p:nvPr/>
            </p:nvSpPr>
            <p:spPr>
              <a:xfrm>
                <a:off x="558403" y="176076"/>
                <a:ext cx="1336508" cy="5539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E627BC2F-1FA2-CF46-30F5-0141DC9523BB}"/>
                  </a:ext>
                </a:extLst>
              </p:cNvPr>
              <p:cNvSpPr/>
              <p:nvPr/>
            </p:nvSpPr>
            <p:spPr>
              <a:xfrm>
                <a:off x="569193" y="907205"/>
                <a:ext cx="1336508" cy="28623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Esquema costo único </a:t>
                </a:r>
              </a:p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Ahorro en costo</a:t>
                </a: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Mejor administración</a:t>
                </a:r>
                <a:endParaRPr kumimoji="0" lang="es-MX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Control de reservas</a:t>
                </a: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Atención oportuna = mejor servicio</a:t>
                </a: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Abril 2022 Puebla</a:t>
                </a:r>
                <a:endParaRPr kumimoji="0" lang="es-MX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  <a:p>
                <a:pPr marL="171450" marR="0" lvl="0" indent="-17145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s-E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Junio 2022 Guadalajara</a:t>
                </a:r>
              </a:p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  <p:pic>
            <p:nvPicPr>
              <p:cNvPr id="33" name="Picture 10">
                <a:extLst>
                  <a:ext uri="{FF2B5EF4-FFF2-40B4-BE49-F238E27FC236}">
                    <a16:creationId xmlns:a16="http://schemas.microsoft.com/office/drawing/2014/main" id="{24AEA5D3-3096-DEBA-AEAE-9036C241A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750" y="265473"/>
                <a:ext cx="413675" cy="453199"/>
              </a:xfrm>
              <a:prstGeom prst="rect">
                <a:avLst/>
              </a:prstGeom>
            </p:spPr>
          </p:pic>
          <p:pic>
            <p:nvPicPr>
              <p:cNvPr id="34" name="Picture 6" descr="Resultado de imagen de imagen paloma ok">
                <a:extLst>
                  <a:ext uri="{FF2B5EF4-FFF2-40B4-BE49-F238E27FC236}">
                    <a16:creationId xmlns:a16="http://schemas.microsoft.com/office/drawing/2014/main" id="{4770C757-7BB8-6267-B6A8-F477DEBF30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8630" y="3200268"/>
                <a:ext cx="217269" cy="212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411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7618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9266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90CDEC-FCB9-1CBA-0FD3-1363B4C732AC}"/>
              </a:ext>
            </a:extLst>
          </p:cNvPr>
          <p:cNvSpPr txBox="1">
            <a:spLocks/>
          </p:cNvSpPr>
          <p:nvPr/>
        </p:nvSpPr>
        <p:spPr>
          <a:xfrm>
            <a:off x="2796230" y="51470"/>
            <a:ext cx="321000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Daños Diversos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DDD77F8-16B3-1DF0-E484-263283FCE86A}"/>
              </a:ext>
            </a:extLst>
          </p:cNvPr>
          <p:cNvGrpSpPr/>
          <p:nvPr/>
        </p:nvGrpSpPr>
        <p:grpSpPr>
          <a:xfrm>
            <a:off x="661031" y="893705"/>
            <a:ext cx="8848251" cy="3909598"/>
            <a:chOff x="295749" y="947888"/>
            <a:chExt cx="8848251" cy="390959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AF341AB-E701-E586-E087-8930F3C7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749" y="947889"/>
              <a:ext cx="4276251" cy="300380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A23E6A4-D95E-5EBF-1A04-0CF3728DD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56" r="-7556"/>
            <a:stretch/>
          </p:blipFill>
          <p:spPr>
            <a:xfrm>
              <a:off x="4198282" y="947888"/>
              <a:ext cx="4945718" cy="3003805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95E3D01-6371-1D8A-1914-D092E6F0BAD0}"/>
                </a:ext>
              </a:extLst>
            </p:cNvPr>
            <p:cNvSpPr txBox="1"/>
            <p:nvPr/>
          </p:nvSpPr>
          <p:spPr>
            <a:xfrm>
              <a:off x="845192" y="4211155"/>
              <a:ext cx="66826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LOCOMOTORA $ 6.7 MDP</a:t>
              </a: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DDB9391-C45A-CD20-3430-DCA0CD306927}"/>
              </a:ext>
            </a:extLst>
          </p:cNvPr>
          <p:cNvSpPr txBox="1"/>
          <p:nvPr/>
        </p:nvSpPr>
        <p:spPr>
          <a:xfrm>
            <a:off x="1076554" y="395157"/>
            <a:ext cx="664935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Son daños causados a un bien u objeto propiedad de un tercero, diferentes a un vehículo automotor y/o bien inmueble.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4F8126D-499A-CC11-9E39-E6FA5AC34AF7}"/>
              </a:ext>
            </a:extLst>
          </p:cNvPr>
          <p:cNvSpPr/>
          <p:nvPr/>
        </p:nvSpPr>
        <p:spPr>
          <a:xfrm>
            <a:off x="931631" y="434881"/>
            <a:ext cx="6372225" cy="37519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E40F681-43E9-2F82-F4C2-8E4C4821AC8B}"/>
              </a:ext>
            </a:extLst>
          </p:cNvPr>
          <p:cNvGrpSpPr/>
          <p:nvPr/>
        </p:nvGrpSpPr>
        <p:grpSpPr>
          <a:xfrm>
            <a:off x="648331" y="807939"/>
            <a:ext cx="8482969" cy="3858187"/>
            <a:chOff x="661031" y="832029"/>
            <a:chExt cx="8482969" cy="3858187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C8F8639-8C90-3963-33F8-3E618EB20203}"/>
                </a:ext>
              </a:extLst>
            </p:cNvPr>
            <p:cNvSpPr/>
            <p:nvPr/>
          </p:nvSpPr>
          <p:spPr>
            <a:xfrm>
              <a:off x="661031" y="832029"/>
              <a:ext cx="8482969" cy="357487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75716366-517E-EB1D-0015-365EAEBE8B84}"/>
                </a:ext>
              </a:extLst>
            </p:cNvPr>
            <p:cNvGrpSpPr/>
            <p:nvPr/>
          </p:nvGrpSpPr>
          <p:grpSpPr>
            <a:xfrm>
              <a:off x="1539805" y="832029"/>
              <a:ext cx="6064390" cy="3858187"/>
              <a:chOff x="1024197" y="184149"/>
              <a:chExt cx="7095606" cy="4985137"/>
            </a:xfrm>
          </p:grpSpPr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67350055-9228-A58E-1137-4FEBCDE3F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6498" y="184149"/>
                <a:ext cx="7043305" cy="2512735"/>
              </a:xfrm>
              <a:prstGeom prst="rect">
                <a:avLst/>
              </a:prstGeom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6C388807-22DA-236E-72C7-3164B3DD5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4197" y="2526164"/>
                <a:ext cx="2873201" cy="2296828"/>
              </a:xfrm>
              <a:prstGeom prst="rect">
                <a:avLst/>
              </a:prstGeom>
            </p:spPr>
          </p:pic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108D0CBA-4CA8-6BF3-0965-1084D95F315D}"/>
                  </a:ext>
                </a:extLst>
              </p:cNvPr>
              <p:cNvSpPr txBox="1"/>
              <p:nvPr/>
            </p:nvSpPr>
            <p:spPr>
              <a:xfrm>
                <a:off x="1223174" y="4799954"/>
                <a:ext cx="66826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PALA EÓLICA:  $ 2.7 MDP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3AB92724-FA14-9CB6-4699-60B547D01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7398" y="2571750"/>
                <a:ext cx="4207437" cy="2080522"/>
              </a:xfrm>
              <a:prstGeom prst="rect">
                <a:avLst/>
              </a:prstGeom>
            </p:spPr>
          </p:pic>
        </p:grp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8D07825-5134-95E0-17E2-A459D7C6CD58}"/>
              </a:ext>
            </a:extLst>
          </p:cNvPr>
          <p:cNvGrpSpPr/>
          <p:nvPr/>
        </p:nvGrpSpPr>
        <p:grpSpPr>
          <a:xfrm>
            <a:off x="159748" y="758990"/>
            <a:ext cx="8482969" cy="4010119"/>
            <a:chOff x="330515" y="839574"/>
            <a:chExt cx="8482969" cy="3890462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38C5C33-728D-7C68-116A-8C6CD826415B}"/>
                </a:ext>
              </a:extLst>
            </p:cNvPr>
            <p:cNvSpPr/>
            <p:nvPr/>
          </p:nvSpPr>
          <p:spPr>
            <a:xfrm>
              <a:off x="330515" y="839574"/>
              <a:ext cx="8482969" cy="357487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87EDCB2F-4393-42D2-CB5C-D7EDAC0D0227}"/>
                </a:ext>
              </a:extLst>
            </p:cNvPr>
            <p:cNvGrpSpPr/>
            <p:nvPr/>
          </p:nvGrpSpPr>
          <p:grpSpPr>
            <a:xfrm>
              <a:off x="1574800" y="839574"/>
              <a:ext cx="5619370" cy="3890462"/>
              <a:chOff x="556951" y="508000"/>
              <a:chExt cx="7506792" cy="5372316"/>
            </a:xfrm>
          </p:grpSpPr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64C2E7D0-204F-8E62-195A-631B4F01C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850" y="2627010"/>
                <a:ext cx="5272087" cy="2751742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7B28D94C-ADAB-3914-BD37-1110C70AD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951" y="508000"/>
                <a:ext cx="7250373" cy="2286000"/>
              </a:xfrm>
              <a:prstGeom prst="rect">
                <a:avLst/>
              </a:prstGeom>
            </p:spPr>
          </p:pic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E00E34F0-CF4C-B787-2045-96FA36B80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2025" y="2548209"/>
                <a:ext cx="3291718" cy="2825175"/>
              </a:xfrm>
              <a:prstGeom prst="rect">
                <a:avLst/>
              </a:prstGeom>
            </p:spPr>
          </p:pic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08F9725F-A613-A916-C0C9-6F7375A7884D}"/>
                  </a:ext>
                </a:extLst>
              </p:cNvPr>
              <p:cNvSpPr txBox="1"/>
              <p:nvPr/>
            </p:nvSpPr>
            <p:spPr>
              <a:xfrm>
                <a:off x="1210474" y="5385526"/>
                <a:ext cx="6682684" cy="4947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CARGA DE POLLOS:  $ 209 MIL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54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D75B2D-68A4-24AF-2D9E-0388B9325826}"/>
              </a:ext>
            </a:extLst>
          </p:cNvPr>
          <p:cNvSpPr txBox="1">
            <a:spLocks/>
          </p:cNvSpPr>
          <p:nvPr/>
        </p:nvSpPr>
        <p:spPr>
          <a:xfrm>
            <a:off x="2627784" y="51470"/>
            <a:ext cx="321000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Daños Diversos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70D95A1-78CD-8650-A18B-BC3C9203CE49}"/>
              </a:ext>
            </a:extLst>
          </p:cNvPr>
          <p:cNvGraphicFramePr>
            <a:graphicFrameLocks/>
          </p:cNvGraphicFramePr>
          <p:nvPr/>
        </p:nvGraphicFramePr>
        <p:xfrm>
          <a:off x="1632793" y="1649666"/>
          <a:ext cx="5604841" cy="223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FA880553-8635-1130-5B9F-9B00D098C69A}"/>
              </a:ext>
            </a:extLst>
          </p:cNvPr>
          <p:cNvSpPr txBox="1"/>
          <p:nvPr/>
        </p:nvSpPr>
        <p:spPr>
          <a:xfrm>
            <a:off x="2007082" y="3789049"/>
            <a:ext cx="1936268" cy="200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Nota: Montos en MDP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A2244E3-B20C-097D-D528-84EEAE5DE00B}"/>
              </a:ext>
            </a:extLst>
          </p:cNvPr>
          <p:cNvGrpSpPr/>
          <p:nvPr/>
        </p:nvGrpSpPr>
        <p:grpSpPr>
          <a:xfrm>
            <a:off x="-1797751" y="79073"/>
            <a:ext cx="11025427" cy="4515242"/>
            <a:chOff x="-1797751" y="79073"/>
            <a:chExt cx="11025427" cy="4515242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5AD0CC7-0F26-298D-1850-DD96B120775B}"/>
                </a:ext>
              </a:extLst>
            </p:cNvPr>
            <p:cNvGrpSpPr/>
            <p:nvPr/>
          </p:nvGrpSpPr>
          <p:grpSpPr>
            <a:xfrm>
              <a:off x="-1797751" y="79073"/>
              <a:ext cx="11025427" cy="4515242"/>
              <a:chOff x="8132984" y="0"/>
              <a:chExt cx="11025427" cy="4515242"/>
            </a:xfrm>
          </p:grpSpPr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C5A8C41E-2B43-CEA9-7F91-CF2F08DDB1DA}"/>
                  </a:ext>
                </a:extLst>
              </p:cNvPr>
              <p:cNvGrpSpPr/>
              <p:nvPr/>
            </p:nvGrpSpPr>
            <p:grpSpPr>
              <a:xfrm>
                <a:off x="8132984" y="0"/>
                <a:ext cx="11025427" cy="4515242"/>
                <a:chOff x="-1817464" y="0"/>
                <a:chExt cx="11025427" cy="4515242"/>
              </a:xfrm>
            </p:grpSpPr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59D9CCF3-14A9-8DAC-B7B1-9208E66A6447}"/>
                    </a:ext>
                  </a:extLst>
                </p:cNvPr>
                <p:cNvSpPr/>
                <p:nvPr/>
              </p:nvSpPr>
              <p:spPr>
                <a:xfrm>
                  <a:off x="-165100" y="0"/>
                  <a:ext cx="7962900" cy="868868"/>
                </a:xfrm>
                <a:prstGeom prst="rect">
                  <a:avLst/>
                </a:prstGeom>
                <a:solidFill>
                  <a:schemeClr val="bg1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lvl="0" indent="0" algn="l" defTabSz="4572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" name="Grupo 17">
                  <a:extLst>
                    <a:ext uri="{FF2B5EF4-FFF2-40B4-BE49-F238E27FC236}">
                      <a16:creationId xmlns:a16="http://schemas.microsoft.com/office/drawing/2014/main" id="{FF477E5D-2AB3-FE21-24E8-1755F318DDF1}"/>
                    </a:ext>
                  </a:extLst>
                </p:cNvPr>
                <p:cNvGrpSpPr/>
                <p:nvPr/>
              </p:nvGrpSpPr>
              <p:grpSpPr>
                <a:xfrm>
                  <a:off x="-1817464" y="51470"/>
                  <a:ext cx="11025427" cy="4463772"/>
                  <a:chOff x="-1817464" y="51470"/>
                  <a:chExt cx="11025427" cy="4463772"/>
                </a:xfrm>
              </p:grpSpPr>
              <p:grpSp>
                <p:nvGrpSpPr>
                  <p:cNvPr id="19" name="Grupo 18">
                    <a:extLst>
                      <a:ext uri="{FF2B5EF4-FFF2-40B4-BE49-F238E27FC236}">
                        <a16:creationId xmlns:a16="http://schemas.microsoft.com/office/drawing/2014/main" id="{6F9E3D92-8456-DF3B-D005-99CA36A52BD0}"/>
                      </a:ext>
                    </a:extLst>
                  </p:cNvPr>
                  <p:cNvGrpSpPr/>
                  <p:nvPr/>
                </p:nvGrpSpPr>
                <p:grpSpPr>
                  <a:xfrm>
                    <a:off x="-1817464" y="804128"/>
                    <a:ext cx="11025427" cy="3711114"/>
                    <a:chOff x="8031386" y="423128"/>
                    <a:chExt cx="11025427" cy="3711114"/>
                  </a:xfrm>
                </p:grpSpPr>
                <p:sp>
                  <p:nvSpPr>
                    <p:cNvPr id="21" name="Rectángulo 20">
                      <a:extLst>
                        <a:ext uri="{FF2B5EF4-FFF2-40B4-BE49-F238E27FC236}">
                          <a16:creationId xmlns:a16="http://schemas.microsoft.com/office/drawing/2014/main" id="{2059880E-8EA3-1AAE-4FA4-812477B2B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50667" y="481504"/>
                      <a:ext cx="9144000" cy="365273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22" name="Grupo 21">
                      <a:extLst>
                        <a:ext uri="{FF2B5EF4-FFF2-40B4-BE49-F238E27FC236}">
                          <a16:creationId xmlns:a16="http://schemas.microsoft.com/office/drawing/2014/main" id="{B8E446C7-F4AA-DCA1-973E-1784A90220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31386" y="423128"/>
                      <a:ext cx="11025427" cy="3517569"/>
                      <a:chOff x="-1811366" y="628650"/>
                      <a:chExt cx="11025427" cy="3517569"/>
                    </a:xfrm>
                    <a:solidFill>
                      <a:schemeClr val="bg1"/>
                    </a:solidFill>
                  </p:grpSpPr>
                  <p:graphicFrame>
                    <p:nvGraphicFramePr>
                      <p:cNvPr id="23" name="Gráfico 22">
                        <a:extLst>
                          <a:ext uri="{FF2B5EF4-FFF2-40B4-BE49-F238E27FC236}">
                            <a16:creationId xmlns:a16="http://schemas.microsoft.com/office/drawing/2014/main" id="{25A2F22C-FEC8-4761-B6C1-AE3576BE3640}"/>
                          </a:ext>
                        </a:extLst>
                      </p:cNvPr>
                      <p:cNvGraphicFramePr>
                        <a:graphicFrameLocks/>
                      </p:cNvGraphicFramePr>
                      <p:nvPr/>
                    </p:nvGraphicFramePr>
                    <p:xfrm>
                      <a:off x="4274510" y="839816"/>
                      <a:ext cx="3269289" cy="1731934"/>
                    </p:xfrm>
                    <a:graphic>
                      <a:graphicData uri="http://schemas.openxmlformats.org/drawingml/2006/chart">
                        <c:chart xmlns:c="http://schemas.openxmlformats.org/drawingml/2006/chart" xmlns:r="http://schemas.openxmlformats.org/officeDocument/2006/relationships" r:id="rId6"/>
                      </a:graphicData>
                    </a:graphic>
                  </p:graphicFrame>
                  <p:sp>
                    <p:nvSpPr>
                      <p:cNvPr id="24" name="CuadroTexto 23">
                        <a:extLst>
                          <a:ext uri="{FF2B5EF4-FFF2-40B4-BE49-F238E27FC236}">
                            <a16:creationId xmlns:a16="http://schemas.microsoft.com/office/drawing/2014/main" id="{C3554BD1-D0BE-8596-95C0-76717892C94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43799" y="1263355"/>
                        <a:ext cx="1670262" cy="884856"/>
                      </a:xfrm>
                      <a:prstGeom prst="rect">
                        <a:avLst/>
                      </a:prstGeom>
                      <a:grpFill/>
                      <a:ln w="12700" cap="flat">
                        <a:noFill/>
                        <a:miter lim="400000"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45719" tIns="45719" rIns="45719" bIns="45719" numCol="1" spcCol="38100" rtlCol="0" anchor="t">
                        <a:spAutoFit/>
                      </a:bodyPr>
                      <a:lstStyle/>
                      <a:p>
                        <a:pPr marL="0" marR="0" lvl="0" indent="0" algn="ctr" defTabSz="457200" rtl="0" eaLnBrk="1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s-MX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cs typeface="Calibri"/>
                            <a:sym typeface="Calibri"/>
                          </a:rPr>
                          <a:t>-31</a:t>
                        </a:r>
                        <a:r>
                          <a:rPr kumimoji="0" lang="es-MX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  <a:sym typeface="Calibri"/>
                          </a:rPr>
                          <a:t>%</a:t>
                        </a:r>
                        <a:r>
                          <a:rPr kumimoji="0" lang="es-MX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cs typeface="Calibri"/>
                            <a:sym typeface="Calibri"/>
                          </a:rPr>
                          <a:t> </a:t>
                        </a:r>
                      </a:p>
                      <a:p>
                        <a:pPr marL="0" marR="0" lvl="0" indent="0" algn="ctr" defTabSz="457200" rtl="0" eaLnBrk="1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s-MX" sz="105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cs typeface="Calibri"/>
                            <a:sym typeface="Calibri"/>
                          </a:rPr>
                          <a:t>Disminución del costo de operación con Ajustadores Propios</a:t>
                        </a:r>
                        <a:endParaRPr kumimoji="0" lang="es-MX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Calibri"/>
                        </a:endParaRPr>
                      </a:p>
                    </p:txBody>
                  </p:sp>
                  <p:graphicFrame>
                    <p:nvGraphicFramePr>
                      <p:cNvPr id="25" name="Diagrama 24">
                        <a:extLst>
                          <a:ext uri="{FF2B5EF4-FFF2-40B4-BE49-F238E27FC236}">
                            <a16:creationId xmlns:a16="http://schemas.microsoft.com/office/drawing/2014/main" id="{365386FA-95FC-EC71-B8D3-BC0206F4BAD5}"/>
                          </a:ext>
                        </a:extLst>
                      </p:cNvPr>
                      <p:cNvGraphicFramePr/>
                      <p:nvPr/>
                    </p:nvGraphicFramePr>
                    <p:xfrm>
                      <a:off x="-1811366" y="628650"/>
                      <a:ext cx="6364316" cy="3133725"/>
                    </p:xfrm>
                    <a:graphic>
                      <a:graphicData uri="http://schemas.openxmlformats.org/drawingml/2006/diagram">
                        <dgm:relIds xmlns:dgm="http://schemas.openxmlformats.org/drawingml/2006/diagram" xmlns:r="http://schemas.openxmlformats.org/officeDocument/2006/relationships" r:dm="rId7" r:lo="rId8" r:qs="rId9" r:cs="rId10"/>
                      </a:graphicData>
                    </a:graphic>
                  </p:graphicFrame>
                  <p:grpSp>
                    <p:nvGrpSpPr>
                      <p:cNvPr id="26" name="Grupo 25">
                        <a:extLst>
                          <a:ext uri="{FF2B5EF4-FFF2-40B4-BE49-F238E27FC236}">
                            <a16:creationId xmlns:a16="http://schemas.microsoft.com/office/drawing/2014/main" id="{9955B2B2-D14E-3618-67B5-B4F0A4ADAE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66826" y="3407557"/>
                        <a:ext cx="3269289" cy="738662"/>
                        <a:chOff x="3150076" y="543735"/>
                        <a:chExt cx="3657123" cy="879466"/>
                      </a:xfrm>
                      <a:grpFill/>
                    </p:grpSpPr>
                    <p:pic>
                      <p:nvPicPr>
                        <p:cNvPr id="27" name="x_Picture 1">
                          <a:extLst>
                            <a:ext uri="{FF2B5EF4-FFF2-40B4-BE49-F238E27FC236}">
                              <a16:creationId xmlns:a16="http://schemas.microsoft.com/office/drawing/2014/main" id="{D00B14BF-8B3A-D614-B14C-D4B95D7509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1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26490"/>
                        <a:stretch/>
                      </p:blipFill>
                      <p:spPr bwMode="auto">
                        <a:xfrm>
                          <a:off x="3150076" y="579644"/>
                          <a:ext cx="843198" cy="832244"/>
                        </a:xfrm>
                        <a:prstGeom prst="roundRect">
                          <a:avLst>
                            <a:gd name="adj" fmla="val 8594"/>
                          </a:avLst>
                        </a:prstGeom>
                        <a:grpFill/>
                        <a:ln>
                          <a:noFill/>
                        </a:ln>
                        <a:effectLst>
                          <a:reflection blurRad="12700" stA="38000" endPos="28000" dist="5000" dir="5400000" sy="-100000" algn="bl" rotWithShape="0"/>
                        </a:effectLst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28" name="CuadroTexto 27">
                          <a:extLst>
                            <a:ext uri="{FF2B5EF4-FFF2-40B4-BE49-F238E27FC236}">
                              <a16:creationId xmlns:a16="http://schemas.microsoft.com/office/drawing/2014/main" id="{644E5C2C-4DA1-6692-9ED1-195858CEA16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48778" y="543735"/>
                          <a:ext cx="2658421" cy="879466"/>
                        </a:xfrm>
                        <a:prstGeom prst="rect">
                          <a:avLst/>
                        </a:prstGeom>
                        <a:grpFill/>
                        <a:ln w="12700" cap="flat">
                          <a:noFill/>
                          <a:miter lim="400000"/>
                        </a:ln>
                        <a:effectLst/>
                        <a:sp3d/>
                      </p:spPr>
                      <p:style>
                        <a:lnRef idx="0">
                          <a:scrgbClr r="0" g="0" b="0"/>
                        </a:lnRef>
                        <a:fillRef idx="0">
                          <a:scrgbClr r="0" g="0" b="0"/>
                        </a:fillRef>
                        <a:effectRef idx="0">
                          <a:scrgbClr r="0" g="0" b="0"/>
                        </a:effectRef>
                        <a:fontRef idx="none"/>
                      </p:style>
                      <p:txBody>
                        <a:bodyPr rot="0" spcFirstLastPara="1" vertOverflow="overflow" horzOverflow="overflow" vert="horz" wrap="square" lIns="45719" tIns="45719" rIns="45719" bIns="45719" numCol="1" spcCol="38100" rtlCol="0" anchor="t">
                          <a:spAutoFit/>
                        </a:bodyPr>
                        <a:lstStyle/>
                        <a:p>
                          <a:pPr marL="0" marR="0" lvl="0" indent="0" algn="ctr" defTabSz="457200" rtl="0" eaLnBrk="1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s-MX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cs typeface="Calibri"/>
                              <a:sym typeface="Calibri"/>
                            </a:rPr>
                            <a:t>Lidia Castro</a:t>
                          </a:r>
                        </a:p>
                        <a:p>
                          <a:pPr marL="0" marR="0" lvl="0" indent="0" algn="ctr" defTabSz="457200" rtl="0" eaLnBrk="1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s-MX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cs typeface="Calibri"/>
                              <a:sym typeface="Calibri"/>
                            </a:rPr>
                            <a:t> Primera Ajustadora de Daños Diversos en Quálitas</a:t>
                          </a:r>
                          <a:endParaRPr kumimoji="0" lang="es-MX" sz="11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0" name="Title 1">
                    <a:extLst>
                      <a:ext uri="{FF2B5EF4-FFF2-40B4-BE49-F238E27FC236}">
                        <a16:creationId xmlns:a16="http://schemas.microsoft.com/office/drawing/2014/main" id="{EF04DE40-AA1A-EBDB-D345-DC45CB69086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560416" y="51470"/>
                    <a:ext cx="6364316" cy="343687"/>
                  </a:xfrm>
                  <a:prstGeom prst="rect">
                    <a:avLst/>
                  </a:prstGeom>
                </p:spPr>
                <p:txBody>
                  <a:bodyPr vert="horz" lIns="34286" tIns="17143" rIns="34286" bIns="17143" rtlCol="0" anchor="ctr">
                    <a:noAutofit/>
                  </a:bodyPr>
                  <a:lstStyle>
                    <a:defPPr marL="0" marR="0" indent="0" algn="l" defTabSz="9144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</a:defRPr>
                    </a:defPPr>
                    <a:lvl1pPr eaLnBrk="1" hangingPunct="1">
                      <a:spcBef>
                        <a:spcPct val="0"/>
                      </a:spcBef>
                      <a:defRPr sz="2400" b="1" kern="1200">
                        <a:solidFill>
                          <a:srgbClr val="9D268B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defRPr>
                    </a:lvl1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D268B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rPr>
                      <a:t>Daños Diversos</a:t>
                    </a:r>
                  </a:p>
                </p:txBody>
              </p:sp>
            </p:grpSp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4099CBB-D8AA-B2CA-4734-3FD75AFDB664}"/>
                  </a:ext>
                </a:extLst>
              </p:cNvPr>
              <p:cNvSpPr txBox="1"/>
              <p:nvPr/>
            </p:nvSpPr>
            <p:spPr>
              <a:xfrm>
                <a:off x="15049285" y="712590"/>
                <a:ext cx="2113347" cy="415496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Costo de  Operación </a:t>
                </a:r>
              </a:p>
              <a:p>
                <a:pPr marL="0" marR="0" lvl="0" indent="0" algn="ctr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Calibri"/>
                  </a:rPr>
                  <a:t>Ajustadores </a:t>
                </a:r>
                <a:r>
                  <a:rPr kumimoji="0" lang="es-MX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propios vs Despacho</a:t>
                </a:r>
                <a:endPara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6557EE6-2BE2-638F-2166-287C5B57D202}"/>
                </a:ext>
              </a:extLst>
            </p:cNvPr>
            <p:cNvSpPr txBox="1"/>
            <p:nvPr/>
          </p:nvSpPr>
          <p:spPr>
            <a:xfrm>
              <a:off x="4449578" y="2654386"/>
              <a:ext cx="1936268" cy="2000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53535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Calibri"/>
                </a:rPr>
                <a:t>Nota: Montos en MDP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54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196C65-CFCD-9B84-4038-36E8C1C042EA}"/>
              </a:ext>
            </a:extLst>
          </p:cNvPr>
          <p:cNvSpPr txBox="1">
            <a:spLocks/>
          </p:cNvSpPr>
          <p:nvPr/>
        </p:nvSpPr>
        <p:spPr>
          <a:xfrm>
            <a:off x="1395316" y="153067"/>
            <a:ext cx="6364316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Organigrama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4FECFAC-D06C-8E94-0E18-71FE1E19299E}"/>
              </a:ext>
            </a:extLst>
          </p:cNvPr>
          <p:cNvGrpSpPr/>
          <p:nvPr/>
        </p:nvGrpSpPr>
        <p:grpSpPr>
          <a:xfrm>
            <a:off x="1415146" y="712656"/>
            <a:ext cx="6374468" cy="4387302"/>
            <a:chOff x="1393375" y="756198"/>
            <a:chExt cx="6374468" cy="438730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8594F3E-E2F0-2C79-6CC7-180B677A434D}"/>
                </a:ext>
              </a:extLst>
            </p:cNvPr>
            <p:cNvSpPr/>
            <p:nvPr/>
          </p:nvSpPr>
          <p:spPr>
            <a:xfrm>
              <a:off x="2095500" y="4521200"/>
              <a:ext cx="4902200" cy="622300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60B8F46-ED56-B559-3666-98E07C991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3375" y="756198"/>
              <a:ext cx="6374468" cy="4327695"/>
            </a:xfrm>
            <a:prstGeom prst="rect">
              <a:avLst/>
            </a:prstGeom>
          </p:spPr>
        </p:pic>
      </p:grpSp>
      <p:sp>
        <p:nvSpPr>
          <p:cNvPr id="2" name="Rectángulo 1">
            <a:hlinkClick r:id="rId6" action="ppaction://hlinksldjump"/>
            <a:extLst>
              <a:ext uri="{FF2B5EF4-FFF2-40B4-BE49-F238E27FC236}">
                <a16:creationId xmlns:a16="http://schemas.microsoft.com/office/drawing/2014/main" id="{41164795-636F-FFE8-6761-9EF39C07628E}"/>
              </a:ext>
            </a:extLst>
          </p:cNvPr>
          <p:cNvSpPr/>
          <p:nvPr/>
        </p:nvSpPr>
        <p:spPr>
          <a:xfrm>
            <a:off x="4268551" y="4596453"/>
            <a:ext cx="667657" cy="25400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Directorio</a:t>
            </a:r>
          </a:p>
        </p:txBody>
      </p:sp>
      <p:sp>
        <p:nvSpPr>
          <p:cNvPr id="18" name="Rectángulo 17">
            <a:hlinkClick r:id="rId7" action="ppaction://hlinksldjump"/>
            <a:extLst>
              <a:ext uri="{FF2B5EF4-FFF2-40B4-BE49-F238E27FC236}">
                <a16:creationId xmlns:a16="http://schemas.microsoft.com/office/drawing/2014/main" id="{DC0DF251-3FB5-E0FC-18CA-77D68F8B828B}"/>
              </a:ext>
            </a:extLst>
          </p:cNvPr>
          <p:cNvSpPr/>
          <p:nvPr/>
        </p:nvSpPr>
        <p:spPr>
          <a:xfrm>
            <a:off x="8265886" y="4250630"/>
            <a:ext cx="667657" cy="20005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Distribución</a:t>
            </a:r>
          </a:p>
        </p:txBody>
      </p:sp>
      <p:sp>
        <p:nvSpPr>
          <p:cNvPr id="13" name="Rectángulo 12">
            <a:hlinkClick r:id="rId8" action="ppaction://hlinksldjump"/>
            <a:extLst>
              <a:ext uri="{FF2B5EF4-FFF2-40B4-BE49-F238E27FC236}">
                <a16:creationId xmlns:a16="http://schemas.microsoft.com/office/drawing/2014/main" id="{CCA4273A-BDD0-41B7-AF52-AD47A2515E46}"/>
              </a:ext>
            </a:extLst>
          </p:cNvPr>
          <p:cNvSpPr/>
          <p:nvPr/>
        </p:nvSpPr>
        <p:spPr>
          <a:xfrm>
            <a:off x="311174" y="4250629"/>
            <a:ext cx="667657" cy="20005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Procesos</a:t>
            </a:r>
          </a:p>
        </p:txBody>
      </p:sp>
    </p:spTree>
    <p:extLst>
      <p:ext uri="{BB962C8B-B14F-4D97-AF65-F5344CB8AC3E}">
        <p14:creationId xmlns:p14="http://schemas.microsoft.com/office/powerpoint/2010/main" val="54826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graphicFrame>
        <p:nvGraphicFramePr>
          <p:cNvPr id="13" name="Tabla 4">
            <a:extLst>
              <a:ext uri="{FF2B5EF4-FFF2-40B4-BE49-F238E27FC236}">
                <a16:creationId xmlns:a16="http://schemas.microsoft.com/office/drawing/2014/main" id="{6932F8D9-E079-32A8-9AF9-C4340740DD51}"/>
              </a:ext>
            </a:extLst>
          </p:cNvPr>
          <p:cNvGraphicFramePr>
            <a:graphicFrameLocks noGrp="1"/>
          </p:cNvGraphicFramePr>
          <p:nvPr/>
        </p:nvGraphicFramePr>
        <p:xfrm>
          <a:off x="863600" y="540154"/>
          <a:ext cx="7137401" cy="3926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3247">
                  <a:extLst>
                    <a:ext uri="{9D8B030D-6E8A-4147-A177-3AD203B41FA5}">
                      <a16:colId xmlns:a16="http://schemas.microsoft.com/office/drawing/2014/main" val="854552300"/>
                    </a:ext>
                  </a:extLst>
                </a:gridCol>
                <a:gridCol w="2233462">
                  <a:extLst>
                    <a:ext uri="{9D8B030D-6E8A-4147-A177-3AD203B41FA5}">
                      <a16:colId xmlns:a16="http://schemas.microsoft.com/office/drawing/2014/main" val="2631178284"/>
                    </a:ext>
                  </a:extLst>
                </a:gridCol>
                <a:gridCol w="1105566">
                  <a:extLst>
                    <a:ext uri="{9D8B030D-6E8A-4147-A177-3AD203B41FA5}">
                      <a16:colId xmlns:a16="http://schemas.microsoft.com/office/drawing/2014/main" val="1920646754"/>
                    </a:ext>
                  </a:extLst>
                </a:gridCol>
                <a:gridCol w="1875126">
                  <a:extLst>
                    <a:ext uri="{9D8B030D-6E8A-4147-A177-3AD203B41FA5}">
                      <a16:colId xmlns:a16="http://schemas.microsoft.com/office/drawing/2014/main" val="3810002906"/>
                    </a:ext>
                  </a:extLst>
                </a:gridCol>
              </a:tblGrid>
              <a:tr h="22486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bg1"/>
                          </a:solidFill>
                        </a:rPr>
                        <a:t>Puesto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bg1"/>
                          </a:solidFill>
                        </a:rPr>
                        <a:t>Nombre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bg1"/>
                          </a:solidFill>
                        </a:rPr>
                        <a:t>Teléfono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bg1"/>
                          </a:solidFill>
                        </a:rPr>
                        <a:t>Correo Electrónico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11092"/>
                  </a:ext>
                </a:extLst>
              </a:tr>
              <a:tr h="22486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Director Servicios Siniestros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/>
                        <a:t>Ing. José Alberto González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55 15 55 63 38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hlinkClick r:id="rId5"/>
                        </a:rPr>
                        <a:t>jagonzalez@qualitas.com.mx</a:t>
                      </a:r>
                      <a:endParaRPr lang="es-MX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1275985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Gerente Soporte Servicios Siniestros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Lic. Salvador Quintana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55 43 63 94 74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6"/>
                        </a:rPr>
                        <a:t>squintana</a:t>
                      </a:r>
                      <a:r>
                        <a:rPr lang="es-MX" sz="1000" dirty="0">
                          <a:hlinkClick r:id="rId6"/>
                        </a:rPr>
                        <a:t>@qualitas.com.mx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813620"/>
                  </a:ext>
                </a:extLst>
              </a:tr>
              <a:tr h="22486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Coordinadora Obra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Ing. Iveth Flores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dirty="0"/>
                        <a:t>55 29 55 13 05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7"/>
                        </a:rPr>
                        <a:t>ivflotes@</a:t>
                      </a:r>
                      <a:r>
                        <a:rPr lang="es-MX" sz="1000" dirty="0">
                          <a:hlinkClick r:id="rId7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196225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Coordinadora Proveedores Obra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Lic. Yesica Manilla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55 54 93 88 78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8"/>
                        </a:rPr>
                        <a:t>ymanilla@</a:t>
                      </a:r>
                      <a:r>
                        <a:rPr lang="es-MX" sz="1000" dirty="0">
                          <a:hlinkClick r:id="rId8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77733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Analista Obra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Arq. Ana Yareni Velazquez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55 32 35 53 49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9"/>
                        </a:rPr>
                        <a:t>avelazquez@</a:t>
                      </a:r>
                      <a:r>
                        <a:rPr lang="es-MX" sz="1000" dirty="0">
                          <a:hlinkClick r:id="rId9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796155"/>
                  </a:ext>
                </a:extLst>
              </a:tr>
              <a:tr h="22486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Analista Obra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Arq. Angel Luna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55 31 90 37 67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10"/>
                        </a:rPr>
                        <a:t>aluna@</a:t>
                      </a:r>
                      <a:r>
                        <a:rPr lang="es-MX" sz="1000" dirty="0">
                          <a:hlinkClick r:id="rId10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628332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Analista Obra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Ing., José Luis Hernández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55 31 91 86 21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11"/>
                        </a:rPr>
                        <a:t>jlhernandez@</a:t>
                      </a:r>
                      <a:r>
                        <a:rPr lang="es-MX" sz="1000" dirty="0">
                          <a:hlinkClick r:id="rId11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515071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Analista Obra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Arq. Mauricio Martinez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55 32 01 84 05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12"/>
                        </a:rPr>
                        <a:t>maumartinez@</a:t>
                      </a:r>
                      <a:r>
                        <a:rPr lang="es-MX" sz="1000" dirty="0">
                          <a:hlinkClick r:id="rId12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390304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Analista Obra Civil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Ing. Eduardo Sánchez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55 31 45 80 30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13"/>
                        </a:rPr>
                        <a:t>edusanchez@</a:t>
                      </a:r>
                      <a:r>
                        <a:rPr lang="es-MX" sz="1000" dirty="0">
                          <a:hlinkClick r:id="rId13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804998"/>
                  </a:ext>
                </a:extLst>
              </a:tr>
              <a:tr h="22486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Coordinadora Diversos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Lic. Tania Martínez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dirty="0"/>
                        <a:t>55 78 78 72 01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14"/>
                        </a:rPr>
                        <a:t>tamartinez@</a:t>
                      </a:r>
                      <a:r>
                        <a:rPr lang="es-MX" sz="1000" dirty="0">
                          <a:hlinkClick r:id="rId14"/>
                        </a:rPr>
                        <a:t>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771950"/>
                  </a:ext>
                </a:extLst>
              </a:tr>
              <a:tr h="22486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Ajustadora Daños Diversos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Pasante. </a:t>
                      </a:r>
                      <a:r>
                        <a:rPr lang="es-MX" sz="1000" b="0" i="0" u="none" strike="noStrike" cap="none" spc="0" baseline="0" dirty="0" err="1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Act</a:t>
                      </a: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Lidia castro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55 59 52 73 03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15"/>
                        </a:rPr>
                        <a:t>licastro@qualitas.com.mx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021327"/>
                  </a:ext>
                </a:extLst>
              </a:tr>
              <a:tr h="224863"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Analista Daños Diversos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Lilia Lau Ham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77 73 05 08 63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  <a:hlinkClick r:id="rId16"/>
                        </a:rPr>
                        <a:t>llauham@qualitas.com.mx</a:t>
                      </a:r>
                      <a:endParaRPr lang="es-MX" sz="10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864932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99A0EA0-817E-05D7-02D5-C4B05A75977F}"/>
              </a:ext>
            </a:extLst>
          </p:cNvPr>
          <p:cNvSpPr txBox="1">
            <a:spLocks/>
          </p:cNvSpPr>
          <p:nvPr/>
        </p:nvSpPr>
        <p:spPr>
          <a:xfrm>
            <a:off x="1166716" y="76867"/>
            <a:ext cx="6364316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Directorio</a:t>
            </a:r>
          </a:p>
        </p:txBody>
      </p:sp>
      <p:sp>
        <p:nvSpPr>
          <p:cNvPr id="16" name="Rectángulo 15">
            <a:hlinkClick r:id="rId17" action="ppaction://hlinksldjump"/>
            <a:extLst>
              <a:ext uri="{FF2B5EF4-FFF2-40B4-BE49-F238E27FC236}">
                <a16:creationId xmlns:a16="http://schemas.microsoft.com/office/drawing/2014/main" id="{8A53BDD1-809C-7B40-7F34-759C20942013}"/>
              </a:ext>
            </a:extLst>
          </p:cNvPr>
          <p:cNvSpPr/>
          <p:nvPr/>
        </p:nvSpPr>
        <p:spPr>
          <a:xfrm>
            <a:off x="36286" y="4250631"/>
            <a:ext cx="667657" cy="20005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Regresar</a:t>
            </a:r>
          </a:p>
        </p:txBody>
      </p:sp>
    </p:spTree>
    <p:extLst>
      <p:ext uri="{BB962C8B-B14F-4D97-AF65-F5344CB8AC3E}">
        <p14:creationId xmlns:p14="http://schemas.microsoft.com/office/powerpoint/2010/main" val="736046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“HAZ lo que dices que harás, HAZLO cuando dices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_tradnl" sz="900" b="1" i="1" u="none" strike="noStrike" kern="0" cap="none" spc="0" normalizeH="0" baseline="0" noProof="0" dirty="0">
                <a:ln>
                  <a:noFill/>
                </a:ln>
                <a:solidFill>
                  <a:srgbClr val="0098AE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que lo harás y HAZLO bien desde la primera vez...</a:t>
            </a:r>
            <a:endParaRPr kumimoji="0" lang="en-US" sz="900" b="1" i="1" u="none" strike="noStrike" kern="0" cap="none" spc="0" normalizeH="0" baseline="0" noProof="0" dirty="0">
              <a:ln>
                <a:noFill/>
              </a:ln>
              <a:solidFill>
                <a:srgbClr val="0098A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0" cap="none" spc="0" normalizeH="0" baseline="0" noProof="0" dirty="0">
                <a:ln>
                  <a:noFill/>
                </a:ln>
                <a:solidFill>
                  <a:srgbClr val="64B6C1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Recuerda que, del servicio de cada uno de nosotros, depende el destino de TODOS.”</a:t>
            </a:r>
            <a:endParaRPr kumimoji="0" lang="es-ES_tradnl" sz="800" b="1" i="1" u="none" strike="noStrike" kern="0" cap="none" spc="0" normalizeH="0" baseline="0" noProof="0" dirty="0">
              <a:ln>
                <a:noFill/>
              </a:ln>
              <a:solidFill>
                <a:srgbClr val="64B6C1"/>
              </a:solidFill>
              <a:effectLst/>
              <a:uLnTx/>
              <a:uFillTx/>
              <a:latin typeface="Helvetica Bold Oblique" pitchFamily="2" charset="0"/>
              <a:cs typeface="Gill Sans Light" panose="020B0302020104020203" pitchFamily="34" charset="-79"/>
              <a:sym typeface="Calibri"/>
            </a:endParaRPr>
          </a:p>
        </p:txBody>
      </p:sp>
      <p:graphicFrame>
        <p:nvGraphicFramePr>
          <p:cNvPr id="13" name="Tabla 4">
            <a:extLst>
              <a:ext uri="{FF2B5EF4-FFF2-40B4-BE49-F238E27FC236}">
                <a16:creationId xmlns:a16="http://schemas.microsoft.com/office/drawing/2014/main" id="{6932F8D9-E079-32A8-9AF9-C4340740DD51}"/>
              </a:ext>
            </a:extLst>
          </p:cNvPr>
          <p:cNvGraphicFramePr>
            <a:graphicFrameLocks noGrp="1"/>
          </p:cNvGraphicFramePr>
          <p:nvPr/>
        </p:nvGraphicFramePr>
        <p:xfrm>
          <a:off x="619242" y="674554"/>
          <a:ext cx="6927735" cy="3839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547">
                  <a:extLst>
                    <a:ext uri="{9D8B030D-6E8A-4147-A177-3AD203B41FA5}">
                      <a16:colId xmlns:a16="http://schemas.microsoft.com/office/drawing/2014/main" val="854552300"/>
                    </a:ext>
                  </a:extLst>
                </a:gridCol>
                <a:gridCol w="1385547">
                  <a:extLst>
                    <a:ext uri="{9D8B030D-6E8A-4147-A177-3AD203B41FA5}">
                      <a16:colId xmlns:a16="http://schemas.microsoft.com/office/drawing/2014/main" val="3224314400"/>
                    </a:ext>
                  </a:extLst>
                </a:gridCol>
                <a:gridCol w="1385547">
                  <a:extLst>
                    <a:ext uri="{9D8B030D-6E8A-4147-A177-3AD203B41FA5}">
                      <a16:colId xmlns:a16="http://schemas.microsoft.com/office/drawing/2014/main" val="3325686356"/>
                    </a:ext>
                  </a:extLst>
                </a:gridCol>
                <a:gridCol w="1385547">
                  <a:extLst>
                    <a:ext uri="{9D8B030D-6E8A-4147-A177-3AD203B41FA5}">
                      <a16:colId xmlns:a16="http://schemas.microsoft.com/office/drawing/2014/main" val="2631178284"/>
                    </a:ext>
                  </a:extLst>
                </a:gridCol>
                <a:gridCol w="1385547">
                  <a:extLst>
                    <a:ext uri="{9D8B030D-6E8A-4147-A177-3AD203B41FA5}">
                      <a16:colId xmlns:a16="http://schemas.microsoft.com/office/drawing/2014/main" val="1920646754"/>
                    </a:ext>
                  </a:extLst>
                </a:gridCol>
              </a:tblGrid>
              <a:tr h="283969">
                <a:tc>
                  <a:txBody>
                    <a:bodyPr/>
                    <a:lstStyle/>
                    <a:p>
                      <a:pPr algn="ctr"/>
                      <a:r>
                        <a:rPr lang="es-MX" sz="1050" b="0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Arq. Ana Yareni Velázquez </a:t>
                      </a:r>
                      <a:endParaRPr lang="es-MX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solidFill>
                            <a:schemeClr val="bg1"/>
                          </a:solidFill>
                        </a:rPr>
                        <a:t>Arq. Ángel Luna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Ing. Eduardo Sánchez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50" b="0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Ing., José Luis Hernández 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MX" sz="1050" b="0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Arq. Mauricio Martínez</a:t>
                      </a:r>
                    </a:p>
                  </a:txBody>
                  <a:tcPr anchor="ctr">
                    <a:solidFill>
                      <a:srgbClr val="1886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11092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CAMPECHE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 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AGUASCALIENTES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DE MEXICO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NUEVO LEON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1275985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CHIAPAS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 CALIFORNIA 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COAHUILA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DE MEXICO</a:t>
                      </a:r>
                    </a:p>
                  </a:txBody>
                  <a:tcPr marL="9525" marR="9525" marT="9525" marB="0" anchor="ctr"/>
                </a:tc>
                <a:tc rowSpan="1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13620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CHIHUAHUA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DURANGO</a:t>
                      </a:r>
                    </a:p>
                  </a:txBody>
                  <a:tcPr marL="9525" marR="9525" marT="9525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196225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GUANAJUATO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JALISCO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277733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GUERRERO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MICHOACAN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QUERETARO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796155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NAYARIT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LUIS POTOSI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628332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OAXACA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TAMAULIPAS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515071"/>
                  </a:ext>
                </a:extLst>
              </a:tr>
              <a:tr h="3039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QUINTANA ROO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SINALOA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ZACATECAS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390304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TABASCO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804998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TLAXCALA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771950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VERACRUZ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021327"/>
                  </a:ext>
                </a:extLst>
              </a:tr>
              <a:tr h="2839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YUCATAN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MX" sz="105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86493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A97375E-8C0B-CE7F-ADED-B945C3C44AD8}"/>
              </a:ext>
            </a:extLst>
          </p:cNvPr>
          <p:cNvSpPr txBox="1">
            <a:spLocks/>
          </p:cNvSpPr>
          <p:nvPr/>
        </p:nvSpPr>
        <p:spPr>
          <a:xfrm>
            <a:off x="1166716" y="76867"/>
            <a:ext cx="6364316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sz="2400" b="1" kern="1200">
                <a:solidFill>
                  <a:srgbClr val="9D26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Distribución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D268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 Plazas Obra Civil</a:t>
            </a:r>
          </a:p>
        </p:txBody>
      </p:sp>
      <p:sp>
        <p:nvSpPr>
          <p:cNvPr id="6" name="Rectángulo 5">
            <a:hlinkClick r:id="rId5" action="ppaction://hlinksldjump"/>
            <a:extLst>
              <a:ext uri="{FF2B5EF4-FFF2-40B4-BE49-F238E27FC236}">
                <a16:creationId xmlns:a16="http://schemas.microsoft.com/office/drawing/2014/main" id="{2A5A9158-B00A-D2B4-B393-08D9592180DE}"/>
              </a:ext>
            </a:extLst>
          </p:cNvPr>
          <p:cNvSpPr/>
          <p:nvPr/>
        </p:nvSpPr>
        <p:spPr>
          <a:xfrm>
            <a:off x="7531032" y="4758573"/>
            <a:ext cx="667657" cy="20005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Regresar</a:t>
            </a:r>
          </a:p>
        </p:txBody>
      </p:sp>
    </p:spTree>
    <p:extLst>
      <p:ext uri="{BB962C8B-B14F-4D97-AF65-F5344CB8AC3E}">
        <p14:creationId xmlns:p14="http://schemas.microsoft.com/office/powerpoint/2010/main" val="256223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0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1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1301</Words>
  <Application>Microsoft Office PowerPoint</Application>
  <PresentationFormat>Presentación en pantalla (16:9)</PresentationFormat>
  <Paragraphs>257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</vt:lpstr>
      <vt:lpstr>Helvetica Bold Oblique</vt:lpstr>
      <vt:lpstr>Wingdings</vt:lpstr>
      <vt:lpstr>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Enrique Alvarez (siniestros metropolitana)</dc:creator>
  <cp:lastModifiedBy>Quálitas Eventos 03 (Claudia Guzman)</cp:lastModifiedBy>
  <cp:revision>86</cp:revision>
  <dcterms:modified xsi:type="dcterms:W3CDTF">2022-07-01T17:02:03Z</dcterms:modified>
</cp:coreProperties>
</file>