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61" r:id="rId3"/>
    <p:sldId id="260" r:id="rId4"/>
    <p:sldId id="264" r:id="rId5"/>
    <p:sldId id="262" r:id="rId6"/>
    <p:sldId id="265" r:id="rId7"/>
    <p:sldId id="258" r:id="rId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AA8701-3C09-0251-1825-8157D99B4259}" name="Patricia Castro [gerente de proyectos]" initials="PC[dp" userId="S::pcastro@qualitas.com.mx::a2d11305-e95c-4993-9f41-959db6f18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268B"/>
    <a:srgbClr val="750E60"/>
    <a:srgbClr val="BFBFBF"/>
    <a:srgbClr val="188692"/>
    <a:srgbClr val="542D73"/>
    <a:srgbClr val="067799"/>
    <a:srgbClr val="931F80"/>
    <a:srgbClr val="FFFFFF"/>
    <a:srgbClr val="542C73"/>
    <a:srgbClr val="F0D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68" autoAdjust="0"/>
    <p:restoredTop sz="93792" autoAdjust="0"/>
  </p:normalViewPr>
  <p:slideViewPr>
    <p:cSldViewPr snapToGrid="0" snapToObjects="1">
      <p:cViewPr varScale="1">
        <p:scale>
          <a:sx n="88" d="100"/>
          <a:sy n="88" d="100"/>
        </p:scale>
        <p:origin x="32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0617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5740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99513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5237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801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78"/>
            <a:ext cx="2057400" cy="43886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6019800" cy="438864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9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9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9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3563" y="4765685"/>
            <a:ext cx="363239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.jp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0552D5-0A09-594A-8C27-13CBCAD06EBA}"/>
              </a:ext>
            </a:extLst>
          </p:cNvPr>
          <p:cNvSpPr txBox="1">
            <a:spLocks/>
          </p:cNvSpPr>
          <p:nvPr/>
        </p:nvSpPr>
        <p:spPr>
          <a:xfrm>
            <a:off x="2024045" y="2923209"/>
            <a:ext cx="5095909" cy="726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MX" sz="28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Pérdidas Totales</a:t>
            </a:r>
            <a:endParaRPr lang="es-ES_tradnl" sz="28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336779" y="253440"/>
            <a:ext cx="5328311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Pérdidas totales </a:t>
            </a:r>
            <a:r>
              <a:rPr lang="es-MX" sz="2400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tiempo</a:t>
            </a:r>
            <a:endParaRPr lang="en-US" sz="2400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9A9BCA3-7624-8196-D933-B82D98D301DD}"/>
              </a:ext>
            </a:extLst>
          </p:cNvPr>
          <p:cNvGrpSpPr/>
          <p:nvPr/>
        </p:nvGrpSpPr>
        <p:grpSpPr>
          <a:xfrm>
            <a:off x="3156117" y="821702"/>
            <a:ext cx="2780776" cy="3620268"/>
            <a:chOff x="3156117" y="821702"/>
            <a:chExt cx="2780776" cy="3620268"/>
          </a:xfrm>
        </p:grpSpPr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C2053B1B-4501-08B1-338F-CA808FE9F89D}"/>
                </a:ext>
              </a:extLst>
            </p:cNvPr>
            <p:cNvSpPr/>
            <p:nvPr/>
          </p:nvSpPr>
          <p:spPr>
            <a:xfrm>
              <a:off x="3161458" y="1730787"/>
              <a:ext cx="2766885" cy="2711183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A9599F3-133B-E40A-814F-AA3F721EB6AD}"/>
                </a:ext>
              </a:extLst>
            </p:cNvPr>
            <p:cNvSpPr txBox="1"/>
            <p:nvPr/>
          </p:nvSpPr>
          <p:spPr>
            <a:xfrm>
              <a:off x="3564764" y="821702"/>
              <a:ext cx="1941878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b="1" dirty="0">
                  <a:latin typeface="Bahnschrift Light" panose="020B0502040204020203" pitchFamily="34" charset="0"/>
                </a:rPr>
                <a:t>2021</a:t>
              </a:r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478629CB-AD11-0E6C-97D6-BFF8C9A34301}"/>
                </a:ext>
              </a:extLst>
            </p:cNvPr>
            <p:cNvSpPr/>
            <p:nvPr/>
          </p:nvSpPr>
          <p:spPr>
            <a:xfrm>
              <a:off x="3156117" y="1309235"/>
              <a:ext cx="2780776" cy="430885"/>
            </a:xfrm>
            <a:prstGeom prst="rect">
              <a:avLst/>
            </a:prstGeom>
            <a:solidFill>
              <a:srgbClr val="188692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E8EF7DDB-BF84-50C1-DFC4-F5C153AD0D9F}"/>
                </a:ext>
              </a:extLst>
            </p:cNvPr>
            <p:cNvSpPr/>
            <p:nvPr/>
          </p:nvSpPr>
          <p:spPr>
            <a:xfrm>
              <a:off x="4478553" y="1488111"/>
              <a:ext cx="114300" cy="1143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37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5A84997D-6F8C-54B9-0306-EA4A9474F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0000" y1="34302" x2="55319" y2="54845"/>
                          <a14:foregroundMark x1="55319" y1="54845" x2="39007" y2="51163"/>
                          <a14:foregroundMark x1="39007" y1="51163" x2="64716" y2="44574"/>
                          <a14:foregroundMark x1="64716" y1="44574" x2="47518" y2="55426"/>
                          <a14:foregroundMark x1="47518" y1="55426" x2="52128" y2="52132"/>
                          <a14:foregroundMark x1="53369" y1="43411" x2="64894" y2="53682"/>
                          <a14:foregroundMark x1="64894" y1="53682" x2="64894" y2="65310"/>
                          <a14:foregroundMark x1="31028" y1="39922" x2="42199" y2="56202"/>
                          <a14:foregroundMark x1="42199" y1="56202" x2="55674" y2="56395"/>
                          <a14:foregroundMark x1="55674" y1="56395" x2="56738" y2="47674"/>
                          <a14:foregroundMark x1="40957" y1="41279" x2="65957" y2="38566"/>
                          <a14:foregroundMark x1="65957" y1="38566" x2="67908" y2="51357"/>
                          <a14:foregroundMark x1="67908" y1="51357" x2="61170" y2="36434"/>
                          <a14:foregroundMark x1="61170" y1="36434" x2="64007" y2="3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379" y="1272827"/>
              <a:ext cx="550555" cy="503699"/>
            </a:xfrm>
            <a:prstGeom prst="rect">
              <a:avLst/>
            </a:prstGeom>
          </p:spPr>
        </p:pic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B8A4D0BC-62F9-EB25-B98B-470E54D2914E}"/>
                </a:ext>
              </a:extLst>
            </p:cNvPr>
            <p:cNvSpPr txBox="1"/>
            <p:nvPr/>
          </p:nvSpPr>
          <p:spPr>
            <a:xfrm>
              <a:off x="3268727" y="1795517"/>
              <a:ext cx="2533952" cy="2446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171450" marR="0" indent="-17145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Disminución de requisitos en la indemnización de Pérdidas Totales  e implementación de alternativas de solución.</a:t>
              </a:r>
            </a:p>
            <a:p>
              <a:pPr marL="171450" marR="0" indent="-17145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indent="-17145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Rediseño del proceso de atención, revisión y pago, “Nuevo proceso de servicio al cliente”.</a:t>
              </a:r>
            </a:p>
            <a:p>
              <a:pPr marL="171450" marR="0" indent="-17145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indent="-17145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Capacitación y Certificación Nacional de más de 200 ejecutivos en el Nuevo Modelo de Servicio.</a:t>
              </a:r>
            </a:p>
            <a:p>
              <a:pPr marL="171450" marR="0" indent="-17145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indent="-17145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Revisión de Clave AMIS por Servicio al Cliente con respuesta en 24 hrs.</a:t>
              </a:r>
            </a:p>
            <a:p>
              <a:pPr marL="171450" marR="0" indent="-17145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indent="-17145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Esquema de compensación variable fundamentado en objetivos de servicio, para ejecutivos y coordinadores de Servicio al Cliente. 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AAED7B29-E00D-B61B-B4F6-4F0253B1B0FC}"/>
              </a:ext>
            </a:extLst>
          </p:cNvPr>
          <p:cNvGrpSpPr/>
          <p:nvPr/>
        </p:nvGrpSpPr>
        <p:grpSpPr>
          <a:xfrm>
            <a:off x="316497" y="821702"/>
            <a:ext cx="2847143" cy="3620268"/>
            <a:chOff x="344069" y="821702"/>
            <a:chExt cx="2812047" cy="3620268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36F9BFA9-7855-0373-F949-DD41303F1F45}"/>
                </a:ext>
              </a:extLst>
            </p:cNvPr>
            <p:cNvSpPr/>
            <p:nvPr/>
          </p:nvSpPr>
          <p:spPr>
            <a:xfrm>
              <a:off x="356592" y="1730787"/>
              <a:ext cx="2788205" cy="2711183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0E994D1-F7DB-2DE2-BB9D-AEF678312861}"/>
                </a:ext>
              </a:extLst>
            </p:cNvPr>
            <p:cNvSpPr txBox="1"/>
            <p:nvPr/>
          </p:nvSpPr>
          <p:spPr>
            <a:xfrm>
              <a:off x="761129" y="821702"/>
              <a:ext cx="1941878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3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 Light" panose="020B0502040204020203" pitchFamily="34" charset="0"/>
                  <a:sym typeface="Calibri"/>
                </a:rPr>
                <a:t>2020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6481B5E-FC17-1A62-7EF2-2D5BE11C0DCD}"/>
                </a:ext>
              </a:extLst>
            </p:cNvPr>
            <p:cNvSpPr/>
            <p:nvPr/>
          </p:nvSpPr>
          <p:spPr>
            <a:xfrm>
              <a:off x="344069" y="1309235"/>
              <a:ext cx="2812047" cy="4308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04794C37-216E-0604-719D-DAABAAF8B189}"/>
                </a:ext>
              </a:extLst>
            </p:cNvPr>
            <p:cNvSpPr/>
            <p:nvPr/>
          </p:nvSpPr>
          <p:spPr>
            <a:xfrm>
              <a:off x="1692717" y="1469120"/>
              <a:ext cx="114300" cy="1143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82B056DD-2BC4-A522-D443-37FD7FF3DCA3}"/>
                </a:ext>
              </a:extLst>
            </p:cNvPr>
            <p:cNvSpPr txBox="1"/>
            <p:nvPr/>
          </p:nvSpPr>
          <p:spPr>
            <a:xfrm>
              <a:off x="511773" y="1820466"/>
              <a:ext cx="2489162" cy="1785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171450" marR="0" indent="-171450" defTabSz="457200" rtl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s-MX" sz="1000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  <a:sym typeface="Calibri"/>
                </a:rPr>
                <a:t>Centralización en 3 oficinas para la revisión de Pérdidas Totales.</a:t>
              </a:r>
            </a:p>
            <a:p>
              <a:pPr marL="171450" marR="0" indent="-171450" defTabSz="457200" rtl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endParaRPr kumimoji="0" lang="es-MX" sz="10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  <a:sym typeface="Calibri"/>
              </a:endParaRPr>
            </a:p>
            <a:p>
              <a:pPr marL="171450" marR="0" indent="-171450" defTabSz="457200" rtl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s-MX" sz="1000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  <a:sym typeface="Calibri"/>
                </a:rPr>
                <a:t>Desarrollo de sistema de gestión para Servicio al Cliente (CRM). </a:t>
              </a:r>
            </a:p>
            <a:p>
              <a:pPr marL="171450" marR="0" indent="-171450" defTabSz="457200" rtl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endParaRPr kumimoji="0" lang="es-MX" sz="10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  <a:sym typeface="Calibri"/>
              </a:endParaRPr>
            </a:p>
            <a:p>
              <a:pPr marL="171450" marR="0" indent="-171450" defTabSz="457200" rtl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s-MX" sz="1000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  <a:sym typeface="Calibri"/>
                </a:rPr>
                <a:t>Liberación de </a:t>
              </a:r>
              <a:r>
                <a:rPr kumimoji="0" lang="es-MX" sz="1000" i="0" u="none" strike="noStrike" cap="none" spc="0" normalizeH="0" baseline="0" dirty="0" err="1">
                  <a:ln>
                    <a:noFill/>
                  </a:ln>
                  <a:effectLst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  <a:sym typeface="Calibri"/>
                </a:rPr>
                <a:t>Qindemnización</a:t>
              </a:r>
              <a:r>
                <a:rPr kumimoji="0" lang="es-MX" sz="1000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  <a:sym typeface="Calibri"/>
                </a:rPr>
                <a:t> para agentes.</a:t>
              </a:r>
            </a:p>
            <a:p>
              <a:pPr marL="171450" marR="0" indent="-171450" defTabSz="457200" rtl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endParaRPr kumimoji="0" lang="es-MX" sz="10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  <a:sym typeface="Calibri"/>
              </a:endParaRPr>
            </a:p>
            <a:p>
              <a:pPr marL="171450" marR="0" indent="-171450" defTabSz="457200" rtl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rgbClr val="931F80"/>
                </a:buClr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s-MX" sz="1000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  <a:sym typeface="Calibri"/>
                </a:rPr>
                <a:t>Segmentación de funciones entre Front y Back.</a:t>
              </a:r>
            </a:p>
          </p:txBody>
        </p:sp>
        <p:pic>
          <p:nvPicPr>
            <p:cNvPr id="41" name="Imagen 40" descr="Icono&#10;&#10;Descripción generada automáticamente">
              <a:extLst>
                <a:ext uri="{FF2B5EF4-FFF2-40B4-BE49-F238E27FC236}">
                  <a16:creationId xmlns:a16="http://schemas.microsoft.com/office/drawing/2014/main" id="{EC41FEBD-10C0-11C0-C684-5F358D960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0000" y1="34302" x2="55319" y2="54845"/>
                          <a14:foregroundMark x1="55319" y1="54845" x2="39007" y2="51163"/>
                          <a14:foregroundMark x1="39007" y1="51163" x2="64716" y2="44574"/>
                          <a14:foregroundMark x1="64716" y1="44574" x2="47518" y2="55426"/>
                          <a14:foregroundMark x1="47518" y1="55426" x2="52128" y2="52132"/>
                          <a14:foregroundMark x1="53369" y1="43411" x2="64894" y2="53682"/>
                          <a14:foregroundMark x1="64894" y1="53682" x2="64894" y2="65310"/>
                          <a14:foregroundMark x1="31028" y1="39922" x2="42199" y2="56202"/>
                          <a14:foregroundMark x1="42199" y1="56202" x2="55674" y2="56395"/>
                          <a14:foregroundMark x1="55674" y1="56395" x2="56738" y2="47674"/>
                          <a14:foregroundMark x1="40957" y1="41279" x2="65957" y2="38566"/>
                          <a14:foregroundMark x1="65957" y1="38566" x2="67908" y2="51357"/>
                          <a14:foregroundMark x1="67908" y1="51357" x2="61170" y2="36434"/>
                          <a14:foregroundMark x1="61170" y1="36434" x2="64007" y2="3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589" y="1271801"/>
              <a:ext cx="550555" cy="503699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0F18F667-E5AA-5642-A9CD-A8AD31D55290}"/>
              </a:ext>
            </a:extLst>
          </p:cNvPr>
          <p:cNvSpPr txBox="1">
            <a:spLocks/>
          </p:cNvSpPr>
          <p:nvPr/>
        </p:nvSpPr>
        <p:spPr>
          <a:xfrm>
            <a:off x="144618" y="641944"/>
            <a:ext cx="5328311" cy="134941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571AA09-EE7D-6C2B-185A-05BE8BFC8E65}"/>
              </a:ext>
            </a:extLst>
          </p:cNvPr>
          <p:cNvGrpSpPr/>
          <p:nvPr/>
        </p:nvGrpSpPr>
        <p:grpSpPr>
          <a:xfrm>
            <a:off x="5935134" y="821702"/>
            <a:ext cx="2779759" cy="3620268"/>
            <a:chOff x="5935134" y="821702"/>
            <a:chExt cx="2779759" cy="3620268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61E3E251-E603-2CC5-134A-89019D425265}"/>
                </a:ext>
              </a:extLst>
            </p:cNvPr>
            <p:cNvSpPr/>
            <p:nvPr/>
          </p:nvSpPr>
          <p:spPr>
            <a:xfrm>
              <a:off x="5935134" y="1740120"/>
              <a:ext cx="2777962" cy="2701850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B016F69-8B49-19A6-379E-048695271FA9}"/>
                </a:ext>
              </a:extLst>
            </p:cNvPr>
            <p:cNvSpPr txBox="1"/>
            <p:nvPr/>
          </p:nvSpPr>
          <p:spPr>
            <a:xfrm>
              <a:off x="6454623" y="821702"/>
              <a:ext cx="1941878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3200" b="1" dirty="0">
                  <a:latin typeface="Bahnschrift Light" panose="020B0502040204020203" pitchFamily="34" charset="0"/>
                </a:rPr>
                <a:t>2022</a:t>
              </a: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027AC91A-4ABF-5997-9CCC-4020B18D9A0B}"/>
                </a:ext>
              </a:extLst>
            </p:cNvPr>
            <p:cNvSpPr/>
            <p:nvPr/>
          </p:nvSpPr>
          <p:spPr>
            <a:xfrm>
              <a:off x="5935134" y="1308207"/>
              <a:ext cx="2779759" cy="430885"/>
            </a:xfrm>
            <a:prstGeom prst="rect">
              <a:avLst/>
            </a:prstGeom>
            <a:solidFill>
              <a:srgbClr val="9D268B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700D9EE-2936-2941-CA18-38FB4D8E5A5C}"/>
                </a:ext>
              </a:extLst>
            </p:cNvPr>
            <p:cNvSpPr/>
            <p:nvPr/>
          </p:nvSpPr>
          <p:spPr>
            <a:xfrm>
              <a:off x="7368412" y="1469120"/>
              <a:ext cx="114300" cy="1143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A67CC46C-1B4D-CADE-DE7C-2CAC8ADE4C7B}"/>
                </a:ext>
              </a:extLst>
            </p:cNvPr>
            <p:cNvSpPr txBox="1"/>
            <p:nvPr/>
          </p:nvSpPr>
          <p:spPr>
            <a:xfrm>
              <a:off x="6045254" y="1795517"/>
              <a:ext cx="2593763" cy="1400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171450" indent="-171450">
                <a:buClr>
                  <a:srgbClr val="931F80"/>
                </a:buClr>
                <a:buFont typeface="Arial" panose="020B0604020202020204" pitchFamily="34" charset="0"/>
                <a:buChar char="•"/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Capacitación de Coordinadores en supervisión a Distancia y </a:t>
              </a:r>
              <a:r>
                <a:rPr lang="es-MX" sz="850" dirty="0" err="1">
                  <a:latin typeface="Arial" panose="020B0604020202020204" pitchFamily="34" charset="0"/>
                  <a:cs typeface="Arial" panose="020B0604020202020204" pitchFamily="34" charset="0"/>
                </a:rPr>
                <a:t>facultamiento</a:t>
              </a: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 para toma de decisiones.</a:t>
              </a:r>
            </a:p>
            <a:p>
              <a:pPr marL="171450" indent="-171450">
                <a:buClr>
                  <a:srgbClr val="931F80"/>
                </a:buClr>
                <a:buFont typeface="Arial" panose="020B0604020202020204" pitchFamily="34" charset="0"/>
                <a:buChar char="•"/>
              </a:pPr>
              <a:endParaRPr lang="es-MX" sz="850" dirty="0"/>
            </a:p>
            <a:p>
              <a:pPr marL="171450" indent="-171450">
                <a:buClr>
                  <a:srgbClr val="931F80"/>
                </a:buClr>
                <a:buFont typeface="Arial" panose="020B0604020202020204" pitchFamily="34" charset="0"/>
                <a:buChar char="•"/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Mejoras al Portal Front y ID de visita.</a:t>
              </a:r>
            </a:p>
            <a:p>
              <a:pPr>
                <a:buClr>
                  <a:srgbClr val="931F80"/>
                </a:buClr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Clr>
                  <a:srgbClr val="931F80"/>
                </a:buClr>
                <a:buFont typeface="Arial" panose="020B0604020202020204" pitchFamily="34" charset="0"/>
                <a:buChar char="•"/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Asistente virtual de Whats App y aplicación desechable para documentar Pérdidas Totales.</a:t>
              </a:r>
            </a:p>
            <a:p>
              <a:pPr>
                <a:buClr>
                  <a:srgbClr val="931F80"/>
                </a:buClr>
              </a:pPr>
              <a:endParaRPr lang="es-MX" sz="8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4F52E7B3-7315-0CD9-F21A-3E9CBD66AB02}"/>
                </a:ext>
              </a:extLst>
            </p:cNvPr>
            <p:cNvSpPr/>
            <p:nvPr/>
          </p:nvSpPr>
          <p:spPr>
            <a:xfrm>
              <a:off x="6054533" y="3064878"/>
              <a:ext cx="2591274" cy="45719"/>
            </a:xfrm>
            <a:prstGeom prst="rect">
              <a:avLst/>
            </a:prstGeom>
            <a:solidFill>
              <a:srgbClr val="9D268B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F232E2AA-E980-36B2-BDCD-2563CC67BC61}"/>
              </a:ext>
            </a:extLst>
          </p:cNvPr>
          <p:cNvGrpSpPr/>
          <p:nvPr/>
        </p:nvGrpSpPr>
        <p:grpSpPr>
          <a:xfrm>
            <a:off x="6038463" y="2976913"/>
            <a:ext cx="2561628" cy="1269578"/>
            <a:chOff x="6038463" y="2976913"/>
            <a:chExt cx="2561628" cy="1269578"/>
          </a:xfrm>
        </p:grpSpPr>
        <p:sp>
          <p:nvSpPr>
            <p:cNvPr id="3" name="Rombo 2">
              <a:extLst>
                <a:ext uri="{FF2B5EF4-FFF2-40B4-BE49-F238E27FC236}">
                  <a16:creationId xmlns:a16="http://schemas.microsoft.com/office/drawing/2014/main" id="{60C9FA56-8ECD-1240-CD7D-BD177A7D21A8}"/>
                </a:ext>
              </a:extLst>
            </p:cNvPr>
            <p:cNvSpPr/>
            <p:nvPr/>
          </p:nvSpPr>
          <p:spPr>
            <a:xfrm>
              <a:off x="6070600" y="3264218"/>
              <a:ext cx="126999" cy="161925"/>
            </a:xfrm>
            <a:prstGeom prst="diamond">
              <a:avLst/>
            </a:prstGeom>
            <a:solidFill>
              <a:srgbClr val="188692"/>
            </a:solidFill>
            <a:ln w="127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5" name="Rombo 24">
              <a:extLst>
                <a:ext uri="{FF2B5EF4-FFF2-40B4-BE49-F238E27FC236}">
                  <a16:creationId xmlns:a16="http://schemas.microsoft.com/office/drawing/2014/main" id="{FDE23FFE-C117-BF79-3933-E20AD8457DE3}"/>
                </a:ext>
              </a:extLst>
            </p:cNvPr>
            <p:cNvSpPr/>
            <p:nvPr/>
          </p:nvSpPr>
          <p:spPr>
            <a:xfrm>
              <a:off x="6070600" y="3645320"/>
              <a:ext cx="126999" cy="161925"/>
            </a:xfrm>
            <a:prstGeom prst="diamond">
              <a:avLst/>
            </a:prstGeom>
            <a:solidFill>
              <a:srgbClr val="188692"/>
            </a:solidFill>
            <a:ln w="127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6" name="Rombo 25">
              <a:extLst>
                <a:ext uri="{FF2B5EF4-FFF2-40B4-BE49-F238E27FC236}">
                  <a16:creationId xmlns:a16="http://schemas.microsoft.com/office/drawing/2014/main" id="{469348FB-0F0D-FAE3-25A6-DB9FB9A43D93}"/>
                </a:ext>
              </a:extLst>
            </p:cNvPr>
            <p:cNvSpPr/>
            <p:nvPr/>
          </p:nvSpPr>
          <p:spPr>
            <a:xfrm>
              <a:off x="6070599" y="4026422"/>
              <a:ext cx="126999" cy="161925"/>
            </a:xfrm>
            <a:prstGeom prst="diamond">
              <a:avLst/>
            </a:prstGeom>
            <a:solidFill>
              <a:srgbClr val="188692"/>
            </a:solidFill>
            <a:ln w="127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3FA69402-088B-A6F8-735C-540471561584}"/>
                </a:ext>
              </a:extLst>
            </p:cNvPr>
            <p:cNvSpPr txBox="1"/>
            <p:nvPr/>
          </p:nvSpPr>
          <p:spPr>
            <a:xfrm>
              <a:off x="6038463" y="2976913"/>
              <a:ext cx="2561628" cy="1269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buClr>
                  <a:srgbClr val="931F80"/>
                </a:buClr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31F80"/>
                </a:buClr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31F80"/>
                </a:buClr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    Sistema de turnos en 29 oficinas </a:t>
              </a:r>
              <a:r>
                <a:rPr lang="es-MX" sz="850" i="1" dirty="0">
                  <a:latin typeface="Arial" panose="020B0604020202020204" pitchFamily="34" charset="0"/>
                  <a:cs typeface="Arial" panose="020B0604020202020204" pitchFamily="34" charset="0"/>
                </a:rPr>
                <a:t>(Julio 2022)</a:t>
              </a:r>
            </a:p>
            <a:p>
              <a:pPr marL="171450" indent="-171450">
                <a:buClr>
                  <a:srgbClr val="931F80"/>
                </a:buClr>
                <a:buFont typeface="Arial" panose="020B0604020202020204" pitchFamily="34" charset="0"/>
                <a:buChar char="•"/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31F80"/>
                </a:buClr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31F80"/>
                </a:buClr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    Folder de indemnizaciones </a:t>
              </a:r>
              <a:r>
                <a:rPr lang="es-MX" sz="850" i="1" dirty="0">
                  <a:latin typeface="Arial" panose="020B0604020202020204" pitchFamily="34" charset="0"/>
                  <a:cs typeface="Arial" panose="020B0604020202020204" pitchFamily="34" charset="0"/>
                </a:rPr>
                <a:t>(Julio 2022)</a:t>
              </a:r>
            </a:p>
            <a:p>
              <a:pPr>
                <a:buClr>
                  <a:srgbClr val="931F80"/>
                </a:buClr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31F80"/>
                </a:buClr>
              </a:pPr>
              <a:endParaRPr lang="es-MX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31F80"/>
                </a:buClr>
              </a:pPr>
              <a:r>
                <a:rPr lang="es-MX" sz="850" dirty="0">
                  <a:latin typeface="Arial" panose="020B0604020202020204" pitchFamily="34" charset="0"/>
                  <a:cs typeface="Arial" panose="020B0604020202020204" pitchFamily="34" charset="0"/>
                </a:rPr>
                <a:t>    Supervisión remota por video </a:t>
              </a:r>
              <a:r>
                <a:rPr lang="es-MX" sz="850" i="1" dirty="0">
                  <a:latin typeface="Arial" panose="020B0604020202020204" pitchFamily="34" charset="0"/>
                  <a:cs typeface="Arial" panose="020B0604020202020204" pitchFamily="34" charset="0"/>
                </a:rPr>
                <a:t>(Agosto 2022</a:t>
              </a:r>
              <a:endParaRPr lang="es-MX" sz="85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0916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ipse 31">
            <a:extLst>
              <a:ext uri="{FF2B5EF4-FFF2-40B4-BE49-F238E27FC236}">
                <a16:creationId xmlns:a16="http://schemas.microsoft.com/office/drawing/2014/main" id="{2BD61448-5A6E-DD66-192E-40BCA71CC07E}"/>
              </a:ext>
            </a:extLst>
          </p:cNvPr>
          <p:cNvSpPr/>
          <p:nvPr/>
        </p:nvSpPr>
        <p:spPr>
          <a:xfrm>
            <a:off x="3952101" y="3062106"/>
            <a:ext cx="660718" cy="645943"/>
          </a:xfrm>
          <a:prstGeom prst="ellipse">
            <a:avLst/>
          </a:prstGeom>
          <a:solidFill>
            <a:srgbClr val="FFFFFF"/>
          </a:solidFill>
          <a:ln w="76200" cap="flat">
            <a:solidFill>
              <a:srgbClr val="188692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C6A507BA-F321-E516-CF9F-9E4E30875C6F}"/>
              </a:ext>
            </a:extLst>
          </p:cNvPr>
          <p:cNvSpPr/>
          <p:nvPr/>
        </p:nvSpPr>
        <p:spPr>
          <a:xfrm>
            <a:off x="3951902" y="2193566"/>
            <a:ext cx="660718" cy="645943"/>
          </a:xfrm>
          <a:prstGeom prst="ellipse">
            <a:avLst/>
          </a:prstGeom>
          <a:solidFill>
            <a:srgbClr val="FFFFFF"/>
          </a:solidFill>
          <a:ln w="76200" cap="flat">
            <a:solidFill>
              <a:srgbClr val="931F8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153E6D1B-26ED-A244-5CAE-E2A8C6DB4BAC}"/>
              </a:ext>
            </a:extLst>
          </p:cNvPr>
          <p:cNvSpPr/>
          <p:nvPr/>
        </p:nvSpPr>
        <p:spPr>
          <a:xfrm>
            <a:off x="3951901" y="1355269"/>
            <a:ext cx="660718" cy="645943"/>
          </a:xfrm>
          <a:prstGeom prst="ellipse">
            <a:avLst/>
          </a:prstGeom>
          <a:solidFill>
            <a:srgbClr val="FFFFFF"/>
          </a:solidFill>
          <a:ln w="76200" cap="flat">
            <a:solidFill>
              <a:srgbClr val="188692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160222" y="255147"/>
            <a:ext cx="8407003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de solución </a:t>
            </a:r>
            <a:r>
              <a:rPr lang="es-MX" sz="1800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el nuevo modelo de servicio</a:t>
            </a:r>
            <a:endParaRPr lang="en-US" sz="2400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B45B21-A29C-15B8-ED2D-954E9B3BA67F}"/>
              </a:ext>
            </a:extLst>
          </p:cNvPr>
          <p:cNvSpPr txBox="1"/>
          <p:nvPr/>
        </p:nvSpPr>
        <p:spPr>
          <a:xfrm>
            <a:off x="1536470" y="1444772"/>
            <a:ext cx="207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Baja de placas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Demérito por $2,000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E30453-6444-9813-832B-621D327A31C1}"/>
              </a:ext>
            </a:extLst>
          </p:cNvPr>
          <p:cNvSpPr txBox="1"/>
          <p:nvPr/>
        </p:nvSpPr>
        <p:spPr>
          <a:xfrm>
            <a:off x="4906960" y="1438903"/>
            <a:ext cx="297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Baja de placas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Ofrecer carta deslinde Q sin demérito.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A32491B-E035-FCB1-04B0-8330CC446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446" y="1308354"/>
            <a:ext cx="459629" cy="73211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8C6167C-1104-B600-D460-7F1354BC337B}"/>
              </a:ext>
            </a:extLst>
          </p:cNvPr>
          <p:cNvSpPr txBox="1"/>
          <p:nvPr/>
        </p:nvSpPr>
        <p:spPr>
          <a:xfrm rot="20338505">
            <a:off x="3608551" y="1582077"/>
            <a:ext cx="13333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" b="1" dirty="0">
                <a:solidFill>
                  <a:srgbClr val="931F80"/>
                </a:solidFill>
                <a:latin typeface="Calisto MT" panose="02040603050505030304" pitchFamily="18" charset="0"/>
              </a:rPr>
              <a:t>Carta Deslinde Q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ECC523C-35F3-30E5-8B07-8E5FDACB5555}"/>
              </a:ext>
            </a:extLst>
          </p:cNvPr>
          <p:cNvSpPr/>
          <p:nvPr/>
        </p:nvSpPr>
        <p:spPr>
          <a:xfrm rot="20338505">
            <a:off x="3853344" y="1609393"/>
            <a:ext cx="837489" cy="130033"/>
          </a:xfrm>
          <a:prstGeom prst="roundRect">
            <a:avLst>
              <a:gd name="adj" fmla="val 10907"/>
            </a:avLst>
          </a:prstGeom>
          <a:noFill/>
          <a:ln w="12700">
            <a:solidFill>
              <a:srgbClr val="931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7701E07-0288-CC14-79B0-77A1B711E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95905">
            <a:off x="4011677" y="2243457"/>
            <a:ext cx="360183" cy="59155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8EDB620-40EC-7F5B-086F-03278C662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8" b="95663" l="1667" r="95625">
                        <a14:foregroundMark x1="5000" y1="3373" x2="95417" y2="80241"/>
                        <a14:foregroundMark x1="2708" y1="73253" x2="31667" y2="74217"/>
                        <a14:foregroundMark x1="31667" y1="74217" x2="76458" y2="71807"/>
                        <a14:foregroundMark x1="76458" y1="71807" x2="87083" y2="73494"/>
                        <a14:foregroundMark x1="2917" y1="64819" x2="30625" y2="66747"/>
                        <a14:foregroundMark x1="30625" y1="66747" x2="93125" y2="60723"/>
                        <a14:foregroundMark x1="93125" y1="60723" x2="94375" y2="60723"/>
                        <a14:foregroundMark x1="95417" y1="58072" x2="94792" y2="71084"/>
                        <a14:foregroundMark x1="94792" y1="71084" x2="94792" y2="71084"/>
                        <a14:foregroundMark x1="1667" y1="77831" x2="15833" y2="78313"/>
                        <a14:foregroundMark x1="15833" y1="78313" x2="42292" y2="75904"/>
                        <a14:foregroundMark x1="48125" y1="80241" x2="51458" y2="95663"/>
                        <a14:foregroundMark x1="2292" y1="4578" x2="5625" y2="67229"/>
                        <a14:foregroundMark x1="7292" y1="5542" x2="75000" y2="1928"/>
                        <a14:foregroundMark x1="75000" y1="1928" x2="88958" y2="3373"/>
                        <a14:foregroundMark x1="89167" y1="1928" x2="95625" y2="3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922" y="2356204"/>
            <a:ext cx="283278" cy="32532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8BA123E-1867-D5C3-59DF-495D5C991867}"/>
              </a:ext>
            </a:extLst>
          </p:cNvPr>
          <p:cNvSpPr txBox="1"/>
          <p:nvPr/>
        </p:nvSpPr>
        <p:spPr>
          <a:xfrm>
            <a:off x="1436081" y="2195409"/>
            <a:ext cx="218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5 últimas tenencias o certificados de pago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Demérito por ejercicio fiscal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D39AEAC-38F9-FBF4-5F87-91883967B4E3}"/>
              </a:ext>
            </a:extLst>
          </p:cNvPr>
          <p:cNvSpPr txBox="1"/>
          <p:nvPr/>
        </p:nvSpPr>
        <p:spPr>
          <a:xfrm>
            <a:off x="4922548" y="2170427"/>
            <a:ext cx="2831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Consulta de adeudos o 3 últimas tenencias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Ofrecer demérito por tipo de vehículo (monto promedio o % fijo)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4918FC7-1194-C61F-AE33-73EAFF2A9A8D}"/>
              </a:ext>
            </a:extLst>
          </p:cNvPr>
          <p:cNvSpPr txBox="1"/>
          <p:nvPr/>
        </p:nvSpPr>
        <p:spPr>
          <a:xfrm rot="20338505">
            <a:off x="4065939" y="2415402"/>
            <a:ext cx="227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862989"/>
                </a:solidFill>
                <a:latin typeface="Calisto MT" panose="02040603050505030304" pitchFamily="18" charset="0"/>
              </a:rPr>
              <a:t>3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8E56AD8-152F-3B6E-DAEE-C23352A62621}"/>
              </a:ext>
            </a:extLst>
          </p:cNvPr>
          <p:cNvSpPr/>
          <p:nvPr/>
        </p:nvSpPr>
        <p:spPr>
          <a:xfrm rot="20338505">
            <a:off x="4072170" y="2446122"/>
            <a:ext cx="214559" cy="209004"/>
          </a:xfrm>
          <a:prstGeom prst="roundRect">
            <a:avLst>
              <a:gd name="adj" fmla="val 10907"/>
            </a:avLst>
          </a:prstGeom>
          <a:noFill/>
          <a:ln w="12700">
            <a:solidFill>
              <a:srgbClr val="862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B723999-2C64-2AEB-A67C-D543721B2A8B}"/>
              </a:ext>
            </a:extLst>
          </p:cNvPr>
          <p:cNvPicPr/>
          <p:nvPr/>
        </p:nvPicPr>
        <p:blipFill rotWithShape="1">
          <a:blip r:embed="rId8"/>
          <a:srcRect t="4460" r="1410" b="6135"/>
          <a:stretch/>
        </p:blipFill>
        <p:spPr>
          <a:xfrm>
            <a:off x="4321473" y="2386996"/>
            <a:ext cx="240175" cy="17742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EF316389-9CFD-3631-A4AD-47E967511A7E}"/>
              </a:ext>
            </a:extLst>
          </p:cNvPr>
          <p:cNvSpPr txBox="1"/>
          <p:nvPr/>
        </p:nvSpPr>
        <p:spPr>
          <a:xfrm>
            <a:off x="1456197" y="3043031"/>
            <a:ext cx="218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En caso de no presentar llaves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Carta aclaratoria firmada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F58E0E7-8421-A53E-3092-53D5D2655DAF}"/>
              </a:ext>
            </a:extLst>
          </p:cNvPr>
          <p:cNvSpPr txBox="1"/>
          <p:nvPr/>
        </p:nvSpPr>
        <p:spPr>
          <a:xfrm>
            <a:off x="4906960" y="3227696"/>
            <a:ext cx="297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No se solicitará carta aclaratoria.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7BA08CD-5D46-AD90-27B7-40D74287CD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2605" t="18697" r="12462" b="16840"/>
          <a:stretch/>
        </p:blipFill>
        <p:spPr>
          <a:xfrm>
            <a:off x="3956115" y="3043031"/>
            <a:ext cx="656504" cy="62868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0D2B7E80-5DA5-644E-811D-4FDC182E3815}"/>
              </a:ext>
            </a:extLst>
          </p:cNvPr>
          <p:cNvSpPr txBox="1"/>
          <p:nvPr/>
        </p:nvSpPr>
        <p:spPr>
          <a:xfrm>
            <a:off x="1216649" y="3977322"/>
            <a:ext cx="240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>
                <a:latin typeface="+mj-lt"/>
              </a:rPr>
              <a:t>CFDI firmado por la transmisión de la propiedad</a:t>
            </a:r>
            <a:endParaRPr lang="es-MX" sz="1200" dirty="0">
              <a:latin typeface="+mj-lt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13371E3-E1FD-A8C8-F9ED-3ECCBADC18DF}"/>
              </a:ext>
            </a:extLst>
          </p:cNvPr>
          <p:cNvSpPr txBox="1"/>
          <p:nvPr/>
        </p:nvSpPr>
        <p:spPr>
          <a:xfrm>
            <a:off x="4906960" y="3850960"/>
            <a:ext cx="315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+mj-lt"/>
              </a:rPr>
              <a:t>CFDI sin firma, enviado de forma automática al correo del cliente:</a:t>
            </a:r>
          </a:p>
          <a:p>
            <a:r>
              <a:rPr lang="es-MX" sz="1200" dirty="0">
                <a:latin typeface="+mj-lt"/>
              </a:rPr>
              <a:t>Actualización de carta consentimiento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7291ABBC-93E8-241E-4A53-4D849153659C}"/>
              </a:ext>
            </a:extLst>
          </p:cNvPr>
          <p:cNvSpPr/>
          <p:nvPr/>
        </p:nvSpPr>
        <p:spPr>
          <a:xfrm>
            <a:off x="3956115" y="3849882"/>
            <a:ext cx="660718" cy="645943"/>
          </a:xfrm>
          <a:prstGeom prst="ellipse">
            <a:avLst/>
          </a:prstGeom>
          <a:solidFill>
            <a:srgbClr val="FFFFFF"/>
          </a:solidFill>
          <a:ln w="76200" cap="flat">
            <a:solidFill>
              <a:srgbClr val="931F8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474B642E-9BF2-B7CA-D9F8-0F000249C2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60772">
            <a:off x="4063858" y="3815496"/>
            <a:ext cx="444469" cy="69176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96DC5C-221D-A36F-2630-3C2D14881D8C}"/>
              </a:ext>
            </a:extLst>
          </p:cNvPr>
          <p:cNvSpPr txBox="1"/>
          <p:nvPr/>
        </p:nvSpPr>
        <p:spPr>
          <a:xfrm>
            <a:off x="2673121" y="942816"/>
            <a:ext cx="173343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000" b="1" i="0" u="none" strike="noStrike" cap="none" spc="0" normalizeH="0" baseline="0" dirty="0">
                <a:ln>
                  <a:noFill/>
                </a:ln>
                <a:solidFill>
                  <a:srgbClr val="18869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Antes: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A70EED-C70A-0ED6-C32B-156AA69F1D5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445" b="4166"/>
          <a:stretch/>
        </p:blipFill>
        <p:spPr>
          <a:xfrm>
            <a:off x="6640044" y="797780"/>
            <a:ext cx="681145" cy="646991"/>
          </a:xfrm>
          <a:prstGeom prst="ellipse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534E8163-7969-6BFC-ADED-A08C7B975E61}"/>
              </a:ext>
            </a:extLst>
          </p:cNvPr>
          <p:cNvSpPr txBox="1"/>
          <p:nvPr/>
        </p:nvSpPr>
        <p:spPr>
          <a:xfrm>
            <a:off x="4980349" y="925236"/>
            <a:ext cx="177959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000" b="1" i="0" u="none" strike="noStrike" cap="none" spc="0" normalizeH="0" baseline="0" dirty="0">
                <a:ln>
                  <a:noFill/>
                </a:ln>
                <a:solidFill>
                  <a:srgbClr val="18869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Ahora con el</a:t>
            </a:r>
          </a:p>
        </p:txBody>
      </p:sp>
    </p:spTree>
    <p:extLst>
      <p:ext uri="{BB962C8B-B14F-4D97-AF65-F5344CB8AC3E}">
        <p14:creationId xmlns:p14="http://schemas.microsoft.com/office/powerpoint/2010/main" val="144834723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A717049-881F-67BF-A30B-E84C51ED820E}"/>
              </a:ext>
            </a:extLst>
          </p:cNvPr>
          <p:cNvSpPr txBox="1">
            <a:spLocks/>
          </p:cNvSpPr>
          <p:nvPr/>
        </p:nvSpPr>
        <p:spPr>
          <a:xfrm>
            <a:off x="375407" y="633192"/>
            <a:ext cx="3801532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 Manifiesto de Servicio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54D494-166C-7EC2-1D75-716F24D67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7" b="1151"/>
          <a:stretch/>
        </p:blipFill>
        <p:spPr>
          <a:xfrm>
            <a:off x="4572000" y="139658"/>
            <a:ext cx="3038136" cy="4470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FAC915F-0354-98C0-F850-C4F93ED73126}"/>
              </a:ext>
            </a:extLst>
          </p:cNvPr>
          <p:cNvSpPr txBox="1"/>
          <p:nvPr/>
        </p:nvSpPr>
        <p:spPr>
          <a:xfrm>
            <a:off x="315758" y="1374395"/>
            <a:ext cx="3801532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El Manifiesto de </a:t>
            </a: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 s</a:t>
            </a:r>
            <a:r>
              <a:rPr kumimoji="0" lang="es-MX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 instalo en el escritorio  de los Ejecutivos  y Coordinadores de </a:t>
            </a: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kumimoji="0" lang="es-MX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rvicio al Cliente que brindan atención a nuestros clientes.</a:t>
            </a:r>
          </a:p>
        </p:txBody>
      </p:sp>
    </p:spTree>
    <p:extLst>
      <p:ext uri="{BB962C8B-B14F-4D97-AF65-F5344CB8AC3E}">
        <p14:creationId xmlns:p14="http://schemas.microsoft.com/office/powerpoint/2010/main" val="4032121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D8DC-EFB5-8185-8DB3-45DF2A039320}"/>
              </a:ext>
            </a:extLst>
          </p:cNvPr>
          <p:cNvSpPr txBox="1">
            <a:spLocks/>
          </p:cNvSpPr>
          <p:nvPr/>
        </p:nvSpPr>
        <p:spPr>
          <a:xfrm>
            <a:off x="508262" y="390662"/>
            <a:ext cx="5328312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desechable</a:t>
            </a:r>
          </a:p>
          <a:p>
            <a:pPr algn="l"/>
            <a:r>
              <a:rPr lang="es-MX" sz="2000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 con enfoque al cliente…</a:t>
            </a:r>
            <a:endParaRPr lang="en-US" sz="2400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2B7751FA-ECE2-B805-3F01-216BA6381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556" y="-81254"/>
            <a:ext cx="2917372" cy="486890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6246B38-E4A7-BAA7-1305-F6EEC1C08D47}"/>
              </a:ext>
            </a:extLst>
          </p:cNvPr>
          <p:cNvSpPr txBox="1"/>
          <p:nvPr/>
        </p:nvSpPr>
        <p:spPr>
          <a:xfrm>
            <a:off x="1386494" y="1300509"/>
            <a:ext cx="358998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Carga de documentos</a:t>
            </a:r>
            <a:r>
              <a:rPr kumimoji="0" lang="es-MX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desde celular o equipo de computo.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0928668-C023-598A-2B37-FCEBA83E194A}"/>
              </a:ext>
            </a:extLst>
          </p:cNvPr>
          <p:cNvSpPr txBox="1"/>
          <p:nvPr/>
        </p:nvSpPr>
        <p:spPr>
          <a:xfrm>
            <a:off x="1417126" y="1996092"/>
            <a:ext cx="3589983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Revisión digital de documentos</a:t>
            </a:r>
            <a:r>
              <a:rPr kumimoji="0" lang="es-MX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enviando notificación vía Whats App e informando en todo momento el avance del trámite.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C3A6358-BFB6-6A5A-ECDE-A74513B7D085}"/>
              </a:ext>
            </a:extLst>
          </p:cNvPr>
          <p:cNvSpPr txBox="1"/>
          <p:nvPr/>
        </p:nvSpPr>
        <p:spPr>
          <a:xfrm>
            <a:off x="1417127" y="3642080"/>
            <a:ext cx="358998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Indemnización por transferencia electrónica</a:t>
            </a:r>
            <a:r>
              <a:rPr kumimoji="0" lang="es-MX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y notificación de pago.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291ADD4-A219-0A55-3A03-A43BA62C00B8}"/>
              </a:ext>
            </a:extLst>
          </p:cNvPr>
          <p:cNvSpPr txBox="1"/>
          <p:nvPr/>
        </p:nvSpPr>
        <p:spPr>
          <a:xfrm>
            <a:off x="1417126" y="2943389"/>
            <a:ext cx="358998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Descarga de la carta de Pérdida Total </a:t>
            </a:r>
            <a:r>
              <a:rPr kumimoji="0" lang="es-MX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 Carta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s-MX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eslindeQ</a:t>
            </a:r>
          </a:p>
        </p:txBody>
      </p:sp>
      <p:pic>
        <p:nvPicPr>
          <p:cNvPr id="24" name="Imagen 2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4AA6D7C-A155-5224-B99E-976D4CD2E8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1" y="1304905"/>
            <a:ext cx="503450" cy="659300"/>
          </a:xfrm>
          <a:prstGeom prst="rect">
            <a:avLst/>
          </a:prstGeom>
        </p:spPr>
      </p:pic>
      <p:pic>
        <p:nvPicPr>
          <p:cNvPr id="25" name="Imagen 24" descr="Una captura de pantalla de un celular&#10;&#10;Descripción generada automáticamente con confianza media">
            <a:extLst>
              <a:ext uri="{FF2B5EF4-FFF2-40B4-BE49-F238E27FC236}">
                <a16:creationId xmlns:a16="http://schemas.microsoft.com/office/drawing/2014/main" id="{61D7DE26-5096-4E66-C8DF-A878A4CD4F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2" y="2142435"/>
            <a:ext cx="592388" cy="583275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F35D007-AC07-C4A9-E40B-6C35176DA34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31" y="3720581"/>
            <a:ext cx="452474" cy="495705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1B2B93AB-26BA-DD7E-AA4E-283D33907D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7" y="2974167"/>
            <a:ext cx="463106" cy="461663"/>
          </a:xfrm>
          <a:prstGeom prst="rect">
            <a:avLst/>
          </a:prstGeom>
        </p:spPr>
      </p:pic>
      <p:pic>
        <p:nvPicPr>
          <p:cNvPr id="3" name="VIDEO-2022-06-02-18-20-28">
            <a:hlinkClick r:id="" action="ppaction://media"/>
            <a:extLst>
              <a:ext uri="{FF2B5EF4-FFF2-40B4-BE49-F238E27FC236}">
                <a16:creationId xmlns:a16="http://schemas.microsoft.com/office/drawing/2014/main" id="{CE54BCEC-9E5A-F4D0-1612-CA73D04191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85795" y="475708"/>
            <a:ext cx="2008805" cy="36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31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67C2B08-2121-1708-6461-79A4EE81FEB5}"/>
              </a:ext>
            </a:extLst>
          </p:cNvPr>
          <p:cNvSpPr txBox="1">
            <a:spLocks/>
          </p:cNvSpPr>
          <p:nvPr/>
        </p:nvSpPr>
        <p:spPr>
          <a:xfrm>
            <a:off x="449148" y="388682"/>
            <a:ext cx="5328312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Mirando al futuro</a:t>
            </a:r>
          </a:p>
          <a:p>
            <a:pPr algn="l"/>
            <a:r>
              <a:rPr lang="es-MX" sz="2000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n-US" sz="2000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80656DE9-A33C-27A4-97DC-9CCC76B71A37}"/>
              </a:ext>
            </a:extLst>
          </p:cNvPr>
          <p:cNvGrpSpPr/>
          <p:nvPr/>
        </p:nvGrpSpPr>
        <p:grpSpPr>
          <a:xfrm>
            <a:off x="4466868" y="1434376"/>
            <a:ext cx="2253667" cy="2958572"/>
            <a:chOff x="4466868" y="1434376"/>
            <a:chExt cx="2253667" cy="2958572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id="{DFDFEC09-7AFE-49FD-98BA-065FCDB1C478}"/>
                </a:ext>
              </a:extLst>
            </p:cNvPr>
            <p:cNvSpPr/>
            <p:nvPr/>
          </p:nvSpPr>
          <p:spPr>
            <a:xfrm>
              <a:off x="4517273" y="1434376"/>
              <a:ext cx="2203262" cy="641369"/>
            </a:xfrm>
            <a:prstGeom prst="chevron">
              <a:avLst/>
            </a:prstGeom>
            <a:solidFill>
              <a:srgbClr val="9D268B"/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A998B71-8F65-6008-D758-80516C124C2A}"/>
                </a:ext>
              </a:extLst>
            </p:cNvPr>
            <p:cNvSpPr txBox="1"/>
            <p:nvPr/>
          </p:nvSpPr>
          <p:spPr>
            <a:xfrm>
              <a:off x="4710906" y="1475581"/>
              <a:ext cx="1783566" cy="600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R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es-MX" sz="11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Encuesta Integral de Servicio “Indemnizaciones”</a:t>
              </a: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40FC8242-87E2-A925-1FE1-AD09346C47D4}"/>
                </a:ext>
              </a:extLst>
            </p:cNvPr>
            <p:cNvGrpSpPr/>
            <p:nvPr/>
          </p:nvGrpSpPr>
          <p:grpSpPr>
            <a:xfrm>
              <a:off x="4466868" y="2075743"/>
              <a:ext cx="1909028" cy="2317205"/>
              <a:chOff x="4466868" y="2075743"/>
              <a:chExt cx="1909028" cy="2317205"/>
            </a:xfrm>
          </p:grpSpPr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7B9796B1-CBE6-8027-9182-4A7423B2E7B6}"/>
                  </a:ext>
                </a:extLst>
              </p:cNvPr>
              <p:cNvCxnSpPr>
                <a:cxnSpLocks/>
                <a:endCxn id="22" idx="0"/>
              </p:cNvCxnSpPr>
              <p:nvPr/>
            </p:nvCxnSpPr>
            <p:spPr>
              <a:xfrm>
                <a:off x="4610451" y="2075743"/>
                <a:ext cx="0" cy="1674043"/>
              </a:xfrm>
              <a:prstGeom prst="line">
                <a:avLst/>
              </a:prstGeom>
              <a:noFill/>
              <a:ln w="9525" cap="flat">
                <a:solidFill>
                  <a:srgbClr val="BFBFBF"/>
                </a:solidFill>
                <a:prstDash val="sysDot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682D5EA3-A423-9E57-C681-A1411955840B}"/>
                  </a:ext>
                </a:extLst>
              </p:cNvPr>
              <p:cNvSpPr txBox="1"/>
              <p:nvPr/>
            </p:nvSpPr>
            <p:spPr>
              <a:xfrm>
                <a:off x="4499431" y="2146179"/>
                <a:ext cx="1876465" cy="2246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171450" marR="0" indent="-171450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D268B"/>
                  </a:buClr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s-MX" sz="100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En Enero </a:t>
                </a:r>
                <a:r>
                  <a:rPr kumimoji="0" lang="es-MX" sz="1000" b="1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2019</a:t>
                </a:r>
                <a:r>
                  <a:rPr kumimoji="0" lang="es-MX" sz="100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 el porcentaje de promotores fue del 70%</a:t>
                </a:r>
              </a:p>
              <a:p>
                <a:pPr marL="171450" marR="0" indent="-171450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D268B"/>
                  </a:buClr>
                  <a:buSzTx/>
                  <a:buFont typeface="Arial" panose="020B0604020202020204" pitchFamily="34" charset="0"/>
                  <a:buChar char="•"/>
                  <a:tabLst/>
                </a:pPr>
                <a:endParaRPr kumimoji="0" lang="es-MX" sz="10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  <a:p>
                <a:pPr marL="171450" marR="0" indent="-171450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D268B"/>
                  </a:buClr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 mayo </a:t>
                </a:r>
                <a:r>
                  <a:rPr lang="es-MX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obtuvimos un resultado de 79%, </a:t>
                </a:r>
                <a:r>
                  <a:rPr lang="es-MX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incrementando         9 puntos la evaluación del servicio.</a:t>
                </a:r>
              </a:p>
              <a:p>
                <a:pPr marL="171450" marR="0" indent="-171450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D268B"/>
                  </a:buClr>
                  <a:buSzTx/>
                  <a:buFont typeface="Arial" panose="020B0604020202020204" pitchFamily="34" charset="0"/>
                  <a:buChar char="•"/>
                  <a:tabLst/>
                </a:pPr>
                <a:endPara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marR="0" indent="-171450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D268B"/>
                  </a:buClr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s-MX" sz="100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Para el 2022, la meta es obtener al menos un 85% de evaluaciones promotoras.</a:t>
                </a:r>
              </a:p>
            </p:txBody>
          </p:sp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4B89C338-B731-F0A9-76C7-7DDA49EB67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426" t="27067" r="12836" b="52190"/>
              <a:stretch/>
            </p:blipFill>
            <p:spPr>
              <a:xfrm>
                <a:off x="4466868" y="3749786"/>
                <a:ext cx="287165" cy="269764"/>
              </a:xfrm>
              <a:prstGeom prst="rect">
                <a:avLst/>
              </a:prstGeom>
            </p:spPr>
          </p:pic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31939CF8-9082-C00E-0451-A106AFCECDE6}"/>
              </a:ext>
            </a:extLst>
          </p:cNvPr>
          <p:cNvGrpSpPr/>
          <p:nvPr/>
        </p:nvGrpSpPr>
        <p:grpSpPr>
          <a:xfrm>
            <a:off x="2392172" y="1425095"/>
            <a:ext cx="2361861" cy="2683757"/>
            <a:chOff x="2392172" y="1425095"/>
            <a:chExt cx="2361861" cy="2683757"/>
          </a:xfrm>
        </p:grpSpPr>
        <p:sp>
          <p:nvSpPr>
            <p:cNvPr id="10" name="Flecha: cheurón 9">
              <a:extLst>
                <a:ext uri="{FF2B5EF4-FFF2-40B4-BE49-F238E27FC236}">
                  <a16:creationId xmlns:a16="http://schemas.microsoft.com/office/drawing/2014/main" id="{2C34536D-0B2F-8C34-D3BF-B734CB5EE5FA}"/>
                </a:ext>
              </a:extLst>
            </p:cNvPr>
            <p:cNvSpPr/>
            <p:nvPr/>
          </p:nvSpPr>
          <p:spPr>
            <a:xfrm>
              <a:off x="2465849" y="1425095"/>
              <a:ext cx="2288184" cy="641369"/>
            </a:xfrm>
            <a:prstGeom prst="chevron">
              <a:avLst/>
            </a:prstGeom>
            <a:solidFill>
              <a:srgbClr val="9D268B"/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57D833F-344B-D4FE-23DB-E20B690357E6}"/>
                </a:ext>
              </a:extLst>
            </p:cNvPr>
            <p:cNvSpPr txBox="1"/>
            <p:nvPr/>
          </p:nvSpPr>
          <p:spPr>
            <a:xfrm>
              <a:off x="2729326" y="1455173"/>
              <a:ext cx="1730290" cy="6001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es-MX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Tiempo de pago una vez que contamos con originales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111E338-CAED-C4D5-F045-708445E6EA56}"/>
                </a:ext>
              </a:extLst>
            </p:cNvPr>
            <p:cNvGrpSpPr/>
            <p:nvPr/>
          </p:nvGrpSpPr>
          <p:grpSpPr>
            <a:xfrm>
              <a:off x="2392172" y="2055335"/>
              <a:ext cx="2018265" cy="2053517"/>
              <a:chOff x="2392172" y="2055335"/>
              <a:chExt cx="2018265" cy="2053517"/>
            </a:xfrm>
          </p:grpSpPr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02D4D78C-E62D-E845-DA03-F479401CEC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5754" y="2055335"/>
                <a:ext cx="0" cy="1583190"/>
              </a:xfrm>
              <a:prstGeom prst="line">
                <a:avLst/>
              </a:prstGeom>
              <a:noFill/>
              <a:ln w="9525" cap="flat">
                <a:solidFill>
                  <a:srgbClr val="BFBFBF"/>
                </a:solidFill>
                <a:prstDash val="sysDot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1809294-D2F8-297E-F45F-92F9DA7F10E3}"/>
                  </a:ext>
                </a:extLst>
              </p:cNvPr>
              <p:cNvSpPr txBox="1"/>
              <p:nvPr/>
            </p:nvSpPr>
            <p:spPr>
              <a:xfrm>
                <a:off x="2426783" y="2169860"/>
                <a:ext cx="1983654" cy="1938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171450" lvl="1" indent="-171450">
                  <a:buClr>
                    <a:srgbClr val="9D268B"/>
                  </a:buClr>
                  <a:buFont typeface="Arial" panose="020B0604020202020204" pitchFamily="34" charset="0"/>
                  <a:buChar char="•"/>
                </a:pP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 el año </a:t>
                </a:r>
                <a:r>
                  <a:rPr lang="es-MX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el promedio de días de pago fue de 5.6 días.</a:t>
                </a:r>
              </a:p>
              <a:p>
                <a:pPr marL="171450" lvl="1" indent="-171450">
                  <a:buClr>
                    <a:srgbClr val="9D268B"/>
                  </a:buClr>
                  <a:buFont typeface="Arial" panose="020B0604020202020204" pitchFamily="34" charset="0"/>
                  <a:buChar char="•"/>
                </a:pPr>
                <a:endPara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lvl="1" indent="-171450">
                  <a:buClr>
                    <a:srgbClr val="9D268B"/>
                  </a:buClr>
                  <a:buFont typeface="Arial" panose="020B0604020202020204" pitchFamily="34" charset="0"/>
                  <a:buChar char="•"/>
                </a:pP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 Mayo </a:t>
                </a:r>
                <a:r>
                  <a:rPr lang="es-MX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 obtuvo un resultado de 2.7 días, teniendo </a:t>
                </a:r>
                <a:r>
                  <a:rPr lang="es-MX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una reducción del 50%.</a:t>
                </a:r>
              </a:p>
              <a:p>
                <a:pPr marL="171450" lvl="1" indent="-171450">
                  <a:buClr>
                    <a:srgbClr val="9D268B"/>
                  </a:buClr>
                  <a:buFont typeface="Arial" panose="020B0604020202020204" pitchFamily="34" charset="0"/>
                  <a:buChar char="•"/>
                </a:pPr>
                <a:endPara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lvl="1" indent="-171450">
                  <a:buClr>
                    <a:srgbClr val="9D268B"/>
                  </a:buClr>
                  <a:buFont typeface="Arial" panose="020B0604020202020204" pitchFamily="34" charset="0"/>
                  <a:buChar char="•"/>
                </a:pP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 el 2022, buscamos generar la indemnización en menos de 48 hrs.</a:t>
                </a:r>
              </a:p>
            </p:txBody>
          </p:sp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5CF898E4-DA6A-01A7-62F0-3F596571C0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426" t="27067" r="12836" b="52190"/>
              <a:stretch/>
            </p:blipFill>
            <p:spPr>
              <a:xfrm>
                <a:off x="2392172" y="3555311"/>
                <a:ext cx="287165" cy="269764"/>
              </a:xfrm>
              <a:prstGeom prst="rect">
                <a:avLst/>
              </a:prstGeom>
            </p:spPr>
          </p:pic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5EEDFDF-293C-98DD-B820-25F7E58AAEF2}"/>
              </a:ext>
            </a:extLst>
          </p:cNvPr>
          <p:cNvGrpSpPr/>
          <p:nvPr/>
        </p:nvGrpSpPr>
        <p:grpSpPr>
          <a:xfrm>
            <a:off x="305565" y="1425095"/>
            <a:ext cx="2397123" cy="2837646"/>
            <a:chOff x="305565" y="1425095"/>
            <a:chExt cx="2397123" cy="2837646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F7179D73-8DA0-FA91-267E-681AC36870C8}"/>
                </a:ext>
              </a:extLst>
            </p:cNvPr>
            <p:cNvSpPr/>
            <p:nvPr/>
          </p:nvSpPr>
          <p:spPr>
            <a:xfrm>
              <a:off x="361150" y="1425095"/>
              <a:ext cx="2341538" cy="650648"/>
            </a:xfrm>
            <a:prstGeom prst="homePlate">
              <a:avLst/>
            </a:prstGeom>
            <a:solidFill>
              <a:srgbClr val="931F80"/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B35E782-5D6A-6941-6944-A3AB867238D9}"/>
                </a:ext>
              </a:extLst>
            </p:cNvPr>
            <p:cNvSpPr txBox="1"/>
            <p:nvPr/>
          </p:nvSpPr>
          <p:spPr>
            <a:xfrm>
              <a:off x="403291" y="1519212"/>
              <a:ext cx="1765681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R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es-MX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Tiempo integral de pago para una Pérdida Total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5511F256-E221-A565-79F1-8A75D50C1496}"/>
                </a:ext>
              </a:extLst>
            </p:cNvPr>
            <p:cNvGrpSpPr/>
            <p:nvPr/>
          </p:nvGrpSpPr>
          <p:grpSpPr>
            <a:xfrm>
              <a:off x="305565" y="2075745"/>
              <a:ext cx="2014494" cy="2186996"/>
              <a:chOff x="305565" y="2075745"/>
              <a:chExt cx="2014494" cy="2186996"/>
            </a:xfrm>
          </p:grpSpPr>
          <p:cxnSp>
            <p:nvCxnSpPr>
              <p:cNvPr id="3" name="Conector recto 2">
                <a:extLst>
                  <a:ext uri="{FF2B5EF4-FFF2-40B4-BE49-F238E27FC236}">
                    <a16:creationId xmlns:a16="http://schemas.microsoft.com/office/drawing/2014/main" id="{C61BD900-92B2-10D4-294E-27BECE7CB501}"/>
                  </a:ext>
                </a:extLst>
              </p:cNvPr>
              <p:cNvCxnSpPr>
                <a:endCxn id="24" idx="0"/>
              </p:cNvCxnSpPr>
              <p:nvPr/>
            </p:nvCxnSpPr>
            <p:spPr>
              <a:xfrm>
                <a:off x="449147" y="2075745"/>
                <a:ext cx="1" cy="1479566"/>
              </a:xfrm>
              <a:prstGeom prst="line">
                <a:avLst/>
              </a:prstGeom>
              <a:noFill/>
              <a:ln w="9525" cap="flat">
                <a:solidFill>
                  <a:srgbClr val="BFBFBF"/>
                </a:solidFill>
                <a:prstDash val="sysDot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8900E110-E3CE-7B8D-FAF8-EAA8F97013E3}"/>
                  </a:ext>
                </a:extLst>
              </p:cNvPr>
              <p:cNvSpPr txBox="1"/>
              <p:nvPr/>
            </p:nvSpPr>
            <p:spPr>
              <a:xfrm>
                <a:off x="336405" y="2169860"/>
                <a:ext cx="1983654" cy="20928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171450" lvl="2" indent="-171450">
                  <a:buClr>
                    <a:srgbClr val="931F80"/>
                  </a:buClr>
                  <a:buFont typeface="Arial" panose="020B0604020202020204" pitchFamily="34" charset="0"/>
                  <a:buChar char="•"/>
                </a:pP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Enero </a:t>
                </a:r>
                <a:r>
                  <a:rPr lang="es-MX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el tiempo integral de pago era de 130 días.</a:t>
                </a:r>
              </a:p>
              <a:p>
                <a:pPr marL="171450" lvl="2" indent="-171450">
                  <a:buClr>
                    <a:srgbClr val="931F80"/>
                  </a:buClr>
                  <a:buFont typeface="Arial" panose="020B0604020202020204" pitchFamily="34" charset="0"/>
                  <a:buChar char="•"/>
                </a:pPr>
                <a:endPara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lvl="2" indent="-171450">
                  <a:buClr>
                    <a:srgbClr val="931F80"/>
                  </a:buClr>
                  <a:buFont typeface="Arial" panose="020B0604020202020204" pitchFamily="34" charset="0"/>
                  <a:buChar char="•"/>
                </a:pP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 Mayo </a:t>
                </a:r>
                <a:r>
                  <a:rPr lang="es-MX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 obtuvo un promedio de 80 días, </a:t>
                </a:r>
                <a:r>
                  <a:rPr lang="es-MX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representando una reducción del 40%.</a:t>
                </a:r>
              </a:p>
              <a:p>
                <a:pPr marL="171450" lvl="2" indent="-171450">
                  <a:buClr>
                    <a:srgbClr val="931F80"/>
                  </a:buClr>
                  <a:buFont typeface="Arial" panose="020B0604020202020204" pitchFamily="34" charset="0"/>
                  <a:buChar char="•"/>
                </a:pPr>
                <a:endPara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lvl="2" indent="-171450">
                  <a:buClr>
                    <a:srgbClr val="931F80"/>
                  </a:buClr>
                  <a:buFont typeface="Arial" panose="020B0604020202020204" pitchFamily="34" charset="0"/>
                  <a:buChar char="•"/>
                </a:pP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meta para el 2022, es obtener el promedio de </a:t>
                </a:r>
                <a:r>
                  <a:rPr lang="es-MX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 días de tiempo integral</a:t>
                </a:r>
                <a:r>
                  <a:rPr lang="es-MX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pago.</a:t>
                </a:r>
              </a:p>
            </p:txBody>
          </p:sp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45306801-E8F9-066E-56D6-56A58CCD7D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426" t="27067" r="12836" b="52190"/>
              <a:stretch/>
            </p:blipFill>
            <p:spPr>
              <a:xfrm>
                <a:off x="305565" y="3555311"/>
                <a:ext cx="287165" cy="269764"/>
              </a:xfrm>
              <a:prstGeom prst="rect">
                <a:avLst/>
              </a:prstGeom>
            </p:spPr>
          </p:pic>
        </p:grp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F7D3A8FC-7B04-A3CE-0099-3B9181AEA2FD}"/>
              </a:ext>
            </a:extLst>
          </p:cNvPr>
          <p:cNvGrpSpPr/>
          <p:nvPr/>
        </p:nvGrpSpPr>
        <p:grpSpPr>
          <a:xfrm>
            <a:off x="6525491" y="1434376"/>
            <a:ext cx="2257359" cy="641369"/>
            <a:chOff x="6525491" y="1434376"/>
            <a:chExt cx="2257359" cy="641369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6791F0FB-CB27-A5B7-5946-ED8966537621}"/>
                </a:ext>
              </a:extLst>
            </p:cNvPr>
            <p:cNvSpPr/>
            <p:nvPr/>
          </p:nvSpPr>
          <p:spPr>
            <a:xfrm>
              <a:off x="6525491" y="1434376"/>
              <a:ext cx="2257359" cy="641369"/>
            </a:xfrm>
            <a:prstGeom prst="chevron">
              <a:avLst/>
            </a:prstGeom>
            <a:solidFill>
              <a:srgbClr val="188692"/>
            </a:solidFill>
            <a:ln w="25400" cap="flat">
              <a:solidFill>
                <a:srgbClr val="188692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90FE30E-F198-18D8-F61C-5CD6F6F3B954}"/>
                </a:ext>
              </a:extLst>
            </p:cNvPr>
            <p:cNvSpPr txBox="1"/>
            <p:nvPr/>
          </p:nvSpPr>
          <p:spPr>
            <a:xfrm>
              <a:off x="6921463" y="1607280"/>
              <a:ext cx="1613657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Siguientes pasos…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45D8BFB-FCB6-651C-1192-9EC9E7F1F582}"/>
              </a:ext>
            </a:extLst>
          </p:cNvPr>
          <p:cNvGrpSpPr/>
          <p:nvPr/>
        </p:nvGrpSpPr>
        <p:grpSpPr>
          <a:xfrm>
            <a:off x="6585041" y="2364685"/>
            <a:ext cx="2006464" cy="861774"/>
            <a:chOff x="6585041" y="2364685"/>
            <a:chExt cx="2006464" cy="861774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35D2ED2-26C5-BCCB-73FB-6A3985E69CB6}"/>
                </a:ext>
              </a:extLst>
            </p:cNvPr>
            <p:cNvSpPr txBox="1"/>
            <p:nvPr/>
          </p:nvSpPr>
          <p:spPr>
            <a:xfrm>
              <a:off x="6614623" y="2364685"/>
              <a:ext cx="1976882" cy="8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MX" sz="1000" dirty="0">
                  <a:latin typeface="Arial" panose="020B0604020202020204" pitchFamily="34" charset="0"/>
                  <a:cs typeface="Arial" panose="020B0604020202020204" pitchFamily="34" charset="0"/>
                </a:rPr>
                <a:t>Conteo del número de visitas por cliente.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MX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MX" sz="1000" dirty="0">
                  <a:latin typeface="Arial" panose="020B0604020202020204" pitchFamily="34" charset="0"/>
                  <a:cs typeface="Arial" panose="020B0604020202020204" pitchFamily="34" charset="0"/>
                </a:rPr>
                <a:t>Medición de los tiempos de espera de las oficinas. </a:t>
              </a:r>
            </a:p>
          </p:txBody>
        </p:sp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7075F67B-BD54-D657-B0FE-BF6CD737F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16" t="2172" r="15637" b="77085"/>
            <a:stretch/>
          </p:blipFill>
          <p:spPr>
            <a:xfrm>
              <a:off x="6585041" y="2431099"/>
              <a:ext cx="264505" cy="271771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5C0E958E-FDB4-E416-FB7D-B349F1C3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16" t="2172" r="15637" b="77085"/>
            <a:stretch/>
          </p:blipFill>
          <p:spPr>
            <a:xfrm>
              <a:off x="6585041" y="2891835"/>
              <a:ext cx="264505" cy="271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355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581</Words>
  <Application>Microsoft Office PowerPoint</Application>
  <PresentationFormat>Presentación en pantalla (16:9)</PresentationFormat>
  <Paragraphs>86</Paragraphs>
  <Slides>7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Bahnschrift Light</vt:lpstr>
      <vt:lpstr>Calibri</vt:lpstr>
      <vt:lpstr>Calisto MT</vt:lpstr>
      <vt:lpstr>Helvetica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Castro [gerente de proyectos]</dc:creator>
  <cp:lastModifiedBy>Dora Areli Flores Gonzalez</cp:lastModifiedBy>
  <cp:revision>79</cp:revision>
  <dcterms:modified xsi:type="dcterms:W3CDTF">2022-06-20T17:23:54Z</dcterms:modified>
</cp:coreProperties>
</file>