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7" r:id="rId4"/>
    <p:sldId id="263" r:id="rId5"/>
    <p:sldId id="261" r:id="rId6"/>
    <p:sldId id="266" r:id="rId7"/>
    <p:sldId id="262" r:id="rId8"/>
    <p:sldId id="264" r:id="rId9"/>
    <p:sldId id="265" r:id="rId10"/>
    <p:sldId id="267" r:id="rId11"/>
    <p:sldId id="271" r:id="rId12"/>
    <p:sldId id="274" r:id="rId13"/>
    <p:sldId id="272" r:id="rId14"/>
    <p:sldId id="270" r:id="rId15"/>
    <p:sldId id="269" r:id="rId16"/>
    <p:sldId id="275" r:id="rId17"/>
    <p:sldId id="283" r:id="rId18"/>
    <p:sldId id="258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6C1"/>
    <a:srgbClr val="0098AE"/>
    <a:srgbClr val="9D268B"/>
    <a:srgbClr val="39ADB5"/>
    <a:srgbClr val="80237F"/>
    <a:srgbClr val="188692"/>
    <a:srgbClr val="6B1079"/>
    <a:srgbClr val="209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74"/>
  </p:normalViewPr>
  <p:slideViewPr>
    <p:cSldViewPr snapToGrid="0" snapToObjects="1">
      <p:cViewPr varScale="1">
        <p:scale>
          <a:sx n="142" d="100"/>
          <a:sy n="142" d="100"/>
        </p:scale>
        <p:origin x="6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b="1">
                <a:solidFill>
                  <a:schemeClr val="tx2">
                    <a:lumMod val="50000"/>
                  </a:schemeClr>
                </a:solidFill>
              </a:rPr>
              <a:t>PORCENTAJE DE RECUPERACIÓN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Hoja1!$D$2</c:f>
              <c:strCache>
                <c:ptCount val="1"/>
                <c:pt idx="0">
                  <c:v>PORCENTAJE DE RECUPERACIÓN CON IVA</c:v>
                </c:pt>
              </c:strCache>
            </c:strRef>
          </c:tx>
          <c:spPr>
            <a:ln w="28575" cap="rnd">
              <a:solidFill>
                <a:srgbClr val="80237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B1079"/>
              </a:solidFill>
              <a:ln w="9525">
                <a:solidFill>
                  <a:srgbClr val="80237F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Hoja1!$B$3:$B$9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Hoja1!$D$3:$D$9</c:f>
              <c:numCache>
                <c:formatCode>0.00%</c:formatCode>
                <c:ptCount val="7"/>
                <c:pt idx="0">
                  <c:v>0.4004063234267109</c:v>
                </c:pt>
                <c:pt idx="1">
                  <c:v>0.39800251025691336</c:v>
                </c:pt>
                <c:pt idx="2">
                  <c:v>0.38866991878221191</c:v>
                </c:pt>
                <c:pt idx="3">
                  <c:v>0.38291881789229626</c:v>
                </c:pt>
                <c:pt idx="4">
                  <c:v>0.43441689133145811</c:v>
                </c:pt>
                <c:pt idx="5">
                  <c:v>0.4897538537088989</c:v>
                </c:pt>
                <c:pt idx="6">
                  <c:v>0.55911141766076522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7C-4C5A-BCC9-F3AEF9CB78F6}"/>
            </c:ext>
          </c:extLst>
        </c:ser>
        <c:ser>
          <c:idx val="1"/>
          <c:order val="1"/>
          <c:tx>
            <c:strRef>
              <c:f>Hoja1!$E$2</c:f>
              <c:strCache>
                <c:ptCount val="1"/>
                <c:pt idx="0">
                  <c:v>PORCENTAJE DE RECUPERACIÓN DE EBC</c:v>
                </c:pt>
              </c:strCache>
            </c:strRef>
          </c:tx>
          <c:spPr>
            <a:ln w="28575" cap="rnd">
              <a:solidFill>
                <a:srgbClr val="4BACC6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BACC6">
                  <a:lumMod val="50000"/>
                </a:srgbClr>
              </a:solidFill>
              <a:ln w="9525">
                <a:solidFill>
                  <a:srgbClr val="4BACC6">
                    <a:lumMod val="50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Hoja1!$B$3:$B$9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Hoja1!$E$3:$E$9</c:f>
              <c:numCache>
                <c:formatCode>0.00%</c:formatCode>
                <c:ptCount val="7"/>
                <c:pt idx="0">
                  <c:v>0.45415077199908033</c:v>
                </c:pt>
                <c:pt idx="1">
                  <c:v>0.46600000000000003</c:v>
                </c:pt>
                <c:pt idx="2">
                  <c:v>0.47504154589708242</c:v>
                </c:pt>
                <c:pt idx="3">
                  <c:v>0.47991425542208882</c:v>
                </c:pt>
                <c:pt idx="4">
                  <c:v>0.5197625259617723</c:v>
                </c:pt>
                <c:pt idx="5">
                  <c:v>0.58429055328933954</c:v>
                </c:pt>
                <c:pt idx="6">
                  <c:v>0.62792992109537082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7C-4C5A-BCC9-F3AEF9CB78F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4958096"/>
        <c:axId val="424955184"/>
      </c:lineChart>
      <c:catAx>
        <c:axId val="42495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4955184"/>
        <c:crossesAt val="0"/>
        <c:auto val="1"/>
        <c:lblAlgn val="ctr"/>
        <c:lblOffset val="100"/>
        <c:noMultiLvlLbl val="0"/>
      </c:catAx>
      <c:valAx>
        <c:axId val="424955184"/>
        <c:scaling>
          <c:orientation val="minMax"/>
          <c:max val="0.70000000000000007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4958096"/>
        <c:crosses val="autoZero"/>
        <c:crossBetween val="between"/>
        <c:majorUnit val="0.1"/>
        <c:minorUnit val="0.1"/>
      </c:valAx>
      <c:spPr>
        <a:solidFill>
          <a:schemeClr val="bg1">
            <a:lumMod val="95000"/>
          </a:schemeClr>
        </a:solidFill>
        <a:ln>
          <a:solidFill>
            <a:srgbClr val="4BACC6">
              <a:lumMod val="50000"/>
            </a:srgb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8064A2">
          <a:lumMod val="50000"/>
        </a:srgbClr>
      </a:solidFill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b="1">
                <a:solidFill>
                  <a:schemeClr val="tx1"/>
                </a:solidFill>
              </a:rPr>
              <a:t>PROMEDIO</a:t>
            </a:r>
            <a:r>
              <a:rPr lang="es-MX" b="1" baseline="0">
                <a:solidFill>
                  <a:schemeClr val="tx1"/>
                </a:solidFill>
              </a:rPr>
              <a:t> DE VENTA POR UNIDAD</a:t>
            </a:r>
            <a:endParaRPr lang="es-MX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Hoja3!$C$1</c:f>
              <c:strCache>
                <c:ptCount val="1"/>
                <c:pt idx="0">
                  <c:v>PROMEDIO DE VENTA POR UNIDAD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Hoja3!$B$2:$B$5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Hoja3!$C$2:$C$5</c:f>
              <c:numCache>
                <c:formatCode>"$"#,##0</c:formatCode>
                <c:ptCount val="4"/>
                <c:pt idx="0">
                  <c:v>62764.80097147519</c:v>
                </c:pt>
                <c:pt idx="1">
                  <c:v>73800.021215447487</c:v>
                </c:pt>
                <c:pt idx="2">
                  <c:v>82019.098403697411</c:v>
                </c:pt>
                <c:pt idx="3">
                  <c:v>98395.306016363873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62-400A-85CE-332F98CBEEC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7849856"/>
        <c:axId val="527844448"/>
      </c:lineChart>
      <c:catAx>
        <c:axId val="527849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27844448"/>
        <c:crosses val="autoZero"/>
        <c:auto val="1"/>
        <c:lblAlgn val="ctr"/>
        <c:lblOffset val="100"/>
        <c:noMultiLvlLbl val="0"/>
      </c:catAx>
      <c:valAx>
        <c:axId val="527844448"/>
        <c:scaling>
          <c:orientation val="minMax"/>
          <c:min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27849856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rgbClr val="4BACC6">
              <a:lumMod val="50000"/>
            </a:srgb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rgbClr val="8064A2">
          <a:lumMod val="50000"/>
        </a:srgbClr>
      </a:solidFill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400"/>
              <a:t>INVENTARIO</a:t>
            </a:r>
            <a:r>
              <a:rPr lang="es-MX" sz="1400" baseline="0"/>
              <a:t> CONTABLE COMPARATIVO MENSUAL ANUAL</a:t>
            </a:r>
            <a:endParaRPr lang="es-MX" sz="1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2.2582916645921207E-2"/>
          <c:y val="0.19948534574781129"/>
          <c:w val="0.95483416670815757"/>
          <c:h val="0.7563318534221086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 w="9525" cap="flat" cmpd="sng" algn="ctr">
              <a:solidFill>
                <a:srgbClr val="4BACC6">
                  <a:lumMod val="50000"/>
                </a:srgb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6CFDE"/>
              </a:solidFill>
              <a:ln w="9525" cap="flat" cmpd="sng" algn="ctr">
                <a:solidFill>
                  <a:srgbClr val="4BACC6">
                    <a:lumMod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C-4094-A139-546B14D7C672}"/>
              </c:ext>
            </c:extLst>
          </c:dPt>
          <c:dPt>
            <c:idx val="1"/>
            <c:invertIfNegative val="0"/>
            <c:bubble3D val="0"/>
            <c:spPr>
              <a:solidFill>
                <a:srgbClr val="5FB5CD"/>
              </a:solidFill>
              <a:ln w="9525" cap="flat" cmpd="sng" algn="ctr">
                <a:solidFill>
                  <a:srgbClr val="4BACC6">
                    <a:lumMod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C-4094-A139-546B14D7C672}"/>
              </c:ext>
            </c:extLst>
          </c:dPt>
          <c:dPt>
            <c:idx val="2"/>
            <c:invertIfNegative val="0"/>
            <c:bubble3D val="0"/>
            <c:spPr>
              <a:solidFill>
                <a:srgbClr val="3CA2BE"/>
              </a:solidFill>
              <a:ln w="9525" cap="flat" cmpd="sng" algn="ctr">
                <a:solidFill>
                  <a:srgbClr val="4BACC6">
                    <a:lumMod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AC-4094-A139-546B14D7C67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6AC-4094-A139-546B14D7C6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RESUMEN!$C$346:$F$346</c:f>
              <c:numCache>
                <c:formatCode>General</c:formatCode>
                <c:ptCount val="4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AC-4094-A139-546B14D7C672}"/>
            </c:ext>
          </c:extLst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rgbClr val="8064A2">
                  <a:lumMod val="50000"/>
                  <a:alpha val="50000"/>
                </a:srgb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rgbClr val="8064A2">
                    <a:lumMod val="50000"/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D6AC-4094-A139-546B14D7C672}"/>
              </c:ext>
            </c:extLst>
          </c:dPt>
          <c:dPt>
            <c:idx val="1"/>
            <c:invertIfNegative val="0"/>
            <c:bubble3D val="0"/>
            <c:spPr>
              <a:solidFill>
                <a:srgbClr val="7A5F9B"/>
              </a:solidFill>
              <a:ln w="9525" cap="flat" cmpd="sng" algn="ctr">
                <a:solidFill>
                  <a:srgbClr val="8064A2">
                    <a:lumMod val="50000"/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D6AC-4094-A139-546B14D7C672}"/>
              </c:ext>
            </c:extLst>
          </c:dPt>
          <c:dPt>
            <c:idx val="2"/>
            <c:invertIfNegative val="0"/>
            <c:bubble3D val="0"/>
            <c:spPr>
              <a:solidFill>
                <a:srgbClr val="947CB0"/>
              </a:solidFill>
              <a:ln w="9525" cap="flat" cmpd="sng" algn="ctr">
                <a:solidFill>
                  <a:srgbClr val="8064A2">
                    <a:lumMod val="50000"/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D6AC-4094-A139-546B14D7C67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solidFill>
                  <a:srgbClr val="8064A2">
                    <a:lumMod val="50000"/>
                    <a:alpha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D6AC-4094-A139-546B14D7C672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D6AC-4094-A139-546B14D7C6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RESUMEN!$C$347:$F$347</c:f>
              <c:numCache>
                <c:formatCode>#,##0</c:formatCode>
                <c:ptCount val="4"/>
                <c:pt idx="0">
                  <c:v>3547</c:v>
                </c:pt>
                <c:pt idx="1">
                  <c:v>4340</c:v>
                </c:pt>
                <c:pt idx="2">
                  <c:v>3703</c:v>
                </c:pt>
                <c:pt idx="3">
                  <c:v>4433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6AC-4094-A139-546B14D7C67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72786111"/>
        <c:axId val="1172783615"/>
      </c:barChart>
      <c:catAx>
        <c:axId val="1172786111"/>
        <c:scaling>
          <c:orientation val="minMax"/>
        </c:scaling>
        <c:delete val="1"/>
        <c:axPos val="l"/>
        <c:majorTickMark val="none"/>
        <c:minorTickMark val="none"/>
        <c:tickLblPos val="nextTo"/>
        <c:crossAx val="1172783615"/>
        <c:crosses val="autoZero"/>
        <c:auto val="1"/>
        <c:lblAlgn val="ctr"/>
        <c:lblOffset val="100"/>
        <c:noMultiLvlLbl val="0"/>
      </c:catAx>
      <c:valAx>
        <c:axId val="1172783615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72786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rgbClr val="8064A2">
          <a:lumMod val="50000"/>
        </a:srgbClr>
      </a:solidFill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9315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62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7043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2017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2195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6886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409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899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4814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70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9695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022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199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2340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6835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1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3" y="2180035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9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9" y="459581"/>
            <a:ext cx="5486401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9" y="4025503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23563" y="4765685"/>
            <a:ext cx="363239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2.jp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0552D5-0A09-594A-8C27-13CBCAD06EBA}"/>
              </a:ext>
            </a:extLst>
          </p:cNvPr>
          <p:cNvSpPr txBox="1">
            <a:spLocks/>
          </p:cNvSpPr>
          <p:nvPr/>
        </p:nvSpPr>
        <p:spPr>
          <a:xfrm>
            <a:off x="867747" y="2799184"/>
            <a:ext cx="7380513" cy="56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lnSpc>
                <a:spcPts val="1680"/>
              </a:lnSpc>
            </a:pPr>
            <a:r>
              <a:rPr lang="es-ES_tradnl" sz="28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 México e Internacional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E52E525-D49D-6040-A8C7-8B8DCB75F021}"/>
              </a:ext>
            </a:extLst>
          </p:cNvPr>
          <p:cNvSpPr txBox="1">
            <a:spLocks/>
          </p:cNvSpPr>
          <p:nvPr/>
        </p:nvSpPr>
        <p:spPr>
          <a:xfrm>
            <a:off x="3692360" y="3359846"/>
            <a:ext cx="1859356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cs typeface="Gill Sans Light" panose="020B0302020104020203" pitchFamily="34" charset="-79"/>
              </a:rPr>
              <a:t>Roberto Juárez Álvarez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CE3F3DA-E5C8-C542-AF8E-856089FA2BB2}"/>
              </a:ext>
            </a:extLst>
          </p:cNvPr>
          <p:cNvSpPr txBox="1">
            <a:spLocks/>
          </p:cNvSpPr>
          <p:nvPr/>
        </p:nvSpPr>
        <p:spPr>
          <a:xfrm>
            <a:off x="2131826" y="4054952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F9C4BF-0459-074F-8E84-C21744167F62}"/>
              </a:ext>
            </a:extLst>
          </p:cNvPr>
          <p:cNvSpPr txBox="1">
            <a:spLocks/>
          </p:cNvSpPr>
          <p:nvPr/>
        </p:nvSpPr>
        <p:spPr>
          <a:xfrm>
            <a:off x="2110563" y="4219759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y Salvamentos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Organigrama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308C18-9D77-A3D4-777A-C20A789F2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46" t="47955" r="16806" b="16298"/>
          <a:stretch/>
        </p:blipFill>
        <p:spPr>
          <a:xfrm>
            <a:off x="72645" y="1096307"/>
            <a:ext cx="9071355" cy="27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672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y Salvamentos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53093" y="4531261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799EA3E-577C-C70B-1FC0-92E7F86562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724405"/>
              </p:ext>
            </p:extLst>
          </p:nvPr>
        </p:nvGraphicFramePr>
        <p:xfrm>
          <a:off x="289112" y="1131377"/>
          <a:ext cx="86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28187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y Salvamentos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53093" y="4531261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3941CC4-B66D-4B02-7969-B3DBDF4F15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715945"/>
              </p:ext>
            </p:extLst>
          </p:nvPr>
        </p:nvGraphicFramePr>
        <p:xfrm>
          <a:off x="288000" y="1080000"/>
          <a:ext cx="86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35357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y Salvamentos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53093" y="4531261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28E3852A-C81B-F8E1-D641-8062039C36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468933"/>
              </p:ext>
            </p:extLst>
          </p:nvPr>
        </p:nvGraphicFramePr>
        <p:xfrm>
          <a:off x="288000" y="1079999"/>
          <a:ext cx="86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167850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y Salvamentos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3599F769-476A-5A1F-667F-8AE90C170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551931"/>
              </p:ext>
            </p:extLst>
          </p:nvPr>
        </p:nvGraphicFramePr>
        <p:xfrm>
          <a:off x="288000" y="1079990"/>
          <a:ext cx="8695740" cy="3201227"/>
        </p:xfrm>
        <a:graphic>
          <a:graphicData uri="http://schemas.openxmlformats.org/drawingml/2006/table">
            <a:tbl>
              <a:tblPr/>
              <a:tblGrid>
                <a:gridCol w="2549287">
                  <a:extLst>
                    <a:ext uri="{9D8B030D-6E8A-4147-A177-3AD203B41FA5}">
                      <a16:colId xmlns:a16="http://schemas.microsoft.com/office/drawing/2014/main" val="4018689904"/>
                    </a:ext>
                  </a:extLst>
                </a:gridCol>
                <a:gridCol w="2124404">
                  <a:extLst>
                    <a:ext uri="{9D8B030D-6E8A-4147-A177-3AD203B41FA5}">
                      <a16:colId xmlns:a16="http://schemas.microsoft.com/office/drawing/2014/main" val="2819152504"/>
                    </a:ext>
                  </a:extLst>
                </a:gridCol>
                <a:gridCol w="2124404">
                  <a:extLst>
                    <a:ext uri="{9D8B030D-6E8A-4147-A177-3AD203B41FA5}">
                      <a16:colId xmlns:a16="http://schemas.microsoft.com/office/drawing/2014/main" val="2809907957"/>
                    </a:ext>
                  </a:extLst>
                </a:gridCol>
                <a:gridCol w="1897645">
                  <a:extLst>
                    <a:ext uri="{9D8B030D-6E8A-4147-A177-3AD203B41FA5}">
                      <a16:colId xmlns:a16="http://schemas.microsoft.com/office/drawing/2014/main" val="3345518098"/>
                    </a:ext>
                  </a:extLst>
                </a:gridCol>
              </a:tblGrid>
              <a:tr h="573185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Gotham" pitchFamily="2" charset="77"/>
                        </a:rPr>
                        <a:t>CONCEPTO</a:t>
                      </a:r>
                    </a:p>
                  </a:txBody>
                  <a:tcPr marL="4538" marR="4538" marT="4538" marB="0"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2C7C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  <a:t>ACUMULADO /  PROMEDIO </a:t>
                      </a:r>
                      <a:b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</a:br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  <a:t>CIERRE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2C7C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  <a:t>ACUMULADO / PROMEDIO </a:t>
                      </a:r>
                      <a:b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</a:br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  <a:t>CIERRE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2C7C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  <a:t>ACUMULADO / PROMEDIO </a:t>
                      </a:r>
                      <a:b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</a:br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Gotham" pitchFamily="2" charset="77"/>
                        </a:rPr>
                        <a:t>ACUMULADO 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2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489824"/>
                  </a:ext>
                </a:extLst>
              </a:tr>
              <a:tr h="599614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VENTA DE UNIDADES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22,502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28,779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12,166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066121"/>
                  </a:ext>
                </a:extLst>
              </a:tr>
              <a:tr h="573185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INVENTARIO FÍSICO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15,731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15,256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16,204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688500"/>
                  </a:ext>
                </a:extLst>
              </a:tr>
              <a:tr h="48508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IMPORTE DE VENTAS </a:t>
                      </a:r>
                      <a:br>
                        <a:rPr lang="es-MX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</a:br>
                      <a:r>
                        <a:rPr lang="es-MX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DE SALVAMENTO CON IVA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$1,660,648,077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$2,360,427,633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$1,188,862,642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714719"/>
                  </a:ext>
                </a:extLst>
              </a:tr>
              <a:tr h="48508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PROMEDIO DE DÍAS </a:t>
                      </a:r>
                    </a:p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INDEMNIZACIÓN - VENTA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3"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20 DÍAS PROMEDIO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48.98%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215967"/>
                          </a:solidFill>
                          <a:effectLst/>
                          <a:latin typeface="Gotham Light" pitchFamily="2" charset="77"/>
                        </a:rPr>
                        <a:t>55.61%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959128"/>
                  </a:ext>
                </a:extLst>
              </a:tr>
              <a:tr h="485081">
                <a:tc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PROMEDIO </a:t>
                      </a:r>
                    </a:p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PAGO VENTA – PAGO APLICACIÓN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3"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48 HORAS PROMEDIO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1F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Gotham Light" pitchFamily="2" charset="77"/>
                        </a:rPr>
                        <a:t>48.98%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>
                      <a:lvl1pPr marL="0" marR="0" indent="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1pPr>
                      <a:lvl2pPr marL="0" marR="0" indent="457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2pPr>
                      <a:lvl3pPr marL="0" marR="0" indent="914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3pPr>
                      <a:lvl4pPr marL="0" marR="0" indent="1371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4pPr>
                      <a:lvl5pPr marL="0" marR="0" indent="18288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5pPr>
                      <a:lvl6pPr marL="0" marR="0" indent="22860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6pPr>
                      <a:lvl7pPr marL="0" marR="0" indent="27432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7pPr>
                      <a:lvl8pPr marL="0" marR="0" indent="32004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8pPr>
                      <a:lvl9pPr marL="0" marR="0" indent="3657600" algn="r" defTabSz="457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215967"/>
                          </a:solidFill>
                          <a:effectLst/>
                          <a:latin typeface="Gotham Light" pitchFamily="2" charset="77"/>
                        </a:rPr>
                        <a:t>55.61%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6628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y Salvamentos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Corralones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53093" y="4531261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885FDDE-71F1-C6CB-BB14-96B70C48B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73621"/>
              </p:ext>
            </p:extLst>
          </p:nvPr>
        </p:nvGraphicFramePr>
        <p:xfrm>
          <a:off x="242046" y="1080000"/>
          <a:ext cx="8646459" cy="3377739"/>
        </p:xfrm>
        <a:graphic>
          <a:graphicData uri="http://schemas.openxmlformats.org/drawingml/2006/table">
            <a:tbl>
              <a:tblPr/>
              <a:tblGrid>
                <a:gridCol w="1703540">
                  <a:extLst>
                    <a:ext uri="{9D8B030D-6E8A-4147-A177-3AD203B41FA5}">
                      <a16:colId xmlns:a16="http://schemas.microsoft.com/office/drawing/2014/main" val="1062384764"/>
                    </a:ext>
                  </a:extLst>
                </a:gridCol>
                <a:gridCol w="614067">
                  <a:extLst>
                    <a:ext uri="{9D8B030D-6E8A-4147-A177-3AD203B41FA5}">
                      <a16:colId xmlns:a16="http://schemas.microsoft.com/office/drawing/2014/main" val="2336559541"/>
                    </a:ext>
                  </a:extLst>
                </a:gridCol>
                <a:gridCol w="1862010">
                  <a:extLst>
                    <a:ext uri="{9D8B030D-6E8A-4147-A177-3AD203B41FA5}">
                      <a16:colId xmlns:a16="http://schemas.microsoft.com/office/drawing/2014/main" val="2957907147"/>
                    </a:ext>
                  </a:extLst>
                </a:gridCol>
                <a:gridCol w="297129">
                  <a:extLst>
                    <a:ext uri="{9D8B030D-6E8A-4147-A177-3AD203B41FA5}">
                      <a16:colId xmlns:a16="http://schemas.microsoft.com/office/drawing/2014/main" val="505318124"/>
                    </a:ext>
                  </a:extLst>
                </a:gridCol>
                <a:gridCol w="1703540">
                  <a:extLst>
                    <a:ext uri="{9D8B030D-6E8A-4147-A177-3AD203B41FA5}">
                      <a16:colId xmlns:a16="http://schemas.microsoft.com/office/drawing/2014/main" val="1062574913"/>
                    </a:ext>
                  </a:extLst>
                </a:gridCol>
                <a:gridCol w="604163">
                  <a:extLst>
                    <a:ext uri="{9D8B030D-6E8A-4147-A177-3AD203B41FA5}">
                      <a16:colId xmlns:a16="http://schemas.microsoft.com/office/drawing/2014/main" val="1444222203"/>
                    </a:ext>
                  </a:extLst>
                </a:gridCol>
                <a:gridCol w="1862010">
                  <a:extLst>
                    <a:ext uri="{9D8B030D-6E8A-4147-A177-3AD203B41FA5}">
                      <a16:colId xmlns:a16="http://schemas.microsoft.com/office/drawing/2014/main" val="585301250"/>
                    </a:ext>
                  </a:extLst>
                </a:gridCol>
              </a:tblGrid>
              <a:tr h="17974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CORRALÓN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ZONA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ENCARGADO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CORRALÓN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ZONA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ENCARGADO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3169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CDMX EP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Saul Fernando Velazquez Reyes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VILLAHERMOSA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Yannin Vazquez Madrigal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513910"/>
                  </a:ext>
                </a:extLst>
              </a:tr>
              <a:tr h="1572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CDMX NORTE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Noe Rodríguez Cerón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VILLAHERMOSA II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Yannin Vazquez Madrigal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600878"/>
                  </a:ext>
                </a:extLst>
              </a:tr>
              <a:tr h="1572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CUERNAVACA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Tania Soria Figueroa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NUEVO LAREDO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Israel Briseño Castañeda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979938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CULIACAN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NOROESTE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Elvia Sugey Valenzuela Astorga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POZA RICA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Edyair Reyes Ruiz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312542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HERMOSILLO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NOROESTE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José Angel Real Rivera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REYNOSA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Pablo Deniec Martinez Torres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3469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PAZ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NOROESTE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Leticia Isabel Barajas Arellano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LUIS POTOSÍ AUTOS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Osiel Isai Flores Aldrete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002741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MAZATLAN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NOROESTE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José Eduardo Urrea Acosta   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LUIS POTOSI EQUIPO PESADO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Osiel Isai Flores Aldrete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701939"/>
                  </a:ext>
                </a:extLst>
              </a:tr>
              <a:tr h="1572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MEXICALI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NOROESTE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Manuel Alberto Mora Navarro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TAMPICO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Monica Luna Rodríguez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867153"/>
                  </a:ext>
                </a:extLst>
              </a:tr>
              <a:tr h="1572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TIJUANA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NOROESTE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Pablo Lazcano Cervantes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AGUASCALIENTES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Marco Jossue Martínez Hernández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29989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ACAPULCO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Javier Casarrubias Gallardo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GUADALAJARA I 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Heriberto Guadalupe Herrera Castillo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39593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OAXACA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Rubén García Gutiérrez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GUADALAJARA II (E.P.)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Edgar Manuel Rodriguez Candelas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153322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PACHUCA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Jonathan Ernesto Melchor Pérez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LEON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Diego Muñiz Castro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190455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PUEBLA I 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Noé Juarez Reyes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MORELIA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Alberto de la Rosa Garcia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448396"/>
                  </a:ext>
                </a:extLst>
              </a:tr>
              <a:tr h="1572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PUEBLA II (EP)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Noé Juarez Reyes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ZACATECAS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Miguel Angel Duarte Picaso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27401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QUERÉTARO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Raquel Merchan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MONTERREY ESCOBEDO I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Alan Gerardo Rangel Gonzalez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050979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TOLUCA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 Valdez Mondragón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MONTERREY ESCOBEDO II EP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Carlos Zarazua Medrano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785770"/>
                  </a:ext>
                </a:extLst>
              </a:tr>
              <a:tr h="1572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VERACRUZ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Francisco Javier Sanchez Bustos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CHIHUAHUA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Jorge Arturo Payan Corral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54931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CAMPECHE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Victor Gutierrez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CIUDAD JUÁREZ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Jesús Alexis Márquez Sotelo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657191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CANCÚN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Francisco Ezequiel de la Cruz Santos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TORREÓN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Ma. Guadalupe Ramírez Ramos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504209"/>
                  </a:ext>
                </a:extLst>
              </a:tr>
              <a:tr h="14978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MÉRIDA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Daniel Santos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SALTILLO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Dante Francisco Montejo Ríos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93016"/>
                  </a:ext>
                </a:extLst>
              </a:tr>
              <a:tr h="1572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TUXTLA GUTIERREZ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SURESTE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José Alfredo Zenteno Calvo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SALTILLO AUTOS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Dante Francisco Montejo Ríos</a:t>
                      </a:r>
                    </a:p>
                  </a:txBody>
                  <a:tcPr marL="7070" marR="7070" marT="707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599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3710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9D26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Autos y Salvamentos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D268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Coordinadores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1" i="1" u="none" strike="noStrike" kern="0" cap="none" spc="0" normalizeH="0" baseline="0" noProof="0" dirty="0">
                <a:ln>
                  <a:noFill/>
                </a:ln>
                <a:solidFill>
                  <a:srgbClr val="0098A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“HAZ lo que dices que harás, HAZLO cuando dices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rgbClr val="0098A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s-ES_tradnl" sz="900" b="1" i="1" u="none" strike="noStrike" kern="0" cap="none" spc="0" normalizeH="0" baseline="0" noProof="0" dirty="0">
                <a:ln>
                  <a:noFill/>
                </a:ln>
                <a:solidFill>
                  <a:srgbClr val="0098A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que lo harás y HAZLO bien desde la primera vez...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0098AE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800" b="1" i="1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Helvetica Bold Oblique" pitchFamily="2" charset="0"/>
              <a:cs typeface="Gill Sans Light" panose="020B0302020104020203" pitchFamily="34" charset="-79"/>
              <a:sym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1" u="none" strike="noStrike" kern="0" cap="none" spc="0" normalizeH="0" baseline="0" noProof="0" dirty="0">
                <a:ln>
                  <a:noFill/>
                </a:ln>
                <a:solidFill>
                  <a:srgbClr val="64B6C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Recuerda que, del servicio de cada uno de nosotros, depende el destino de TODOS.”</a:t>
            </a:r>
            <a:endParaRPr kumimoji="0" lang="es-ES_tradnl" sz="800" b="1" i="1" u="none" strike="noStrike" kern="0" cap="none" spc="0" normalizeH="0" baseline="0" noProof="0" dirty="0">
              <a:ln>
                <a:noFill/>
              </a:ln>
              <a:solidFill>
                <a:srgbClr val="64B6C1"/>
              </a:solidFill>
              <a:effectLst/>
              <a:uLnTx/>
              <a:uFillTx/>
              <a:latin typeface="Helvetica Bold Oblique" pitchFamily="2" charset="0"/>
              <a:cs typeface="Gill Sans Light" panose="020B0302020104020203" pitchFamily="34" charset="-79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294FE1-ECEF-280F-F986-59CB2C019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689" y="938454"/>
            <a:ext cx="5341181" cy="3266591"/>
          </a:xfrm>
          <a:prstGeom prst="rect">
            <a:avLst/>
          </a:prstGeom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10EB8B64-3C01-EC3D-93DA-71549D5AF796}"/>
              </a:ext>
            </a:extLst>
          </p:cNvPr>
          <p:cNvSpPr txBox="1">
            <a:spLocks/>
          </p:cNvSpPr>
          <p:nvPr/>
        </p:nvSpPr>
        <p:spPr>
          <a:xfrm>
            <a:off x="3027172" y="4265002"/>
            <a:ext cx="3485310" cy="278976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 Coordinadores de Autos y Salvamentos</a:t>
            </a:r>
          </a:p>
        </p:txBody>
      </p:sp>
      <p:pic>
        <p:nvPicPr>
          <p:cNvPr id="77" name="Imagen 76" descr="Un hombre con traje y corbata&#10;&#10;Descripción generada automáticamente">
            <a:extLst>
              <a:ext uri="{FF2B5EF4-FFF2-40B4-BE49-F238E27FC236}">
                <a16:creationId xmlns:a16="http://schemas.microsoft.com/office/drawing/2014/main" id="{BCE14242-0EE1-A896-B4BC-1A2AD087C6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24933"/>
          <a:stretch/>
        </p:blipFill>
        <p:spPr>
          <a:xfrm>
            <a:off x="950212" y="1196789"/>
            <a:ext cx="636050" cy="56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n 77" descr="Un hombre en traje posando para fotografia&#10;&#10;Descripción generada automáticamente">
            <a:extLst>
              <a:ext uri="{FF2B5EF4-FFF2-40B4-BE49-F238E27FC236}">
                <a16:creationId xmlns:a16="http://schemas.microsoft.com/office/drawing/2014/main" id="{EB0E2672-B7EE-BC9A-1A91-EF6712B09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24842" r="17295" b="18426"/>
          <a:stretch/>
        </p:blipFill>
        <p:spPr>
          <a:xfrm>
            <a:off x="5669562" y="878497"/>
            <a:ext cx="595599" cy="680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n 78" descr="Foto montaje de la cara de un hombre con traje y corbata&#10;&#10;Descripción generada automáticamente">
            <a:extLst>
              <a:ext uri="{FF2B5EF4-FFF2-40B4-BE49-F238E27FC236}">
                <a16:creationId xmlns:a16="http://schemas.microsoft.com/office/drawing/2014/main" id="{C0EF4A95-F229-6929-089D-B910253FC5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6304" r="12772" b="7890"/>
          <a:stretch/>
        </p:blipFill>
        <p:spPr>
          <a:xfrm>
            <a:off x="2388240" y="2890728"/>
            <a:ext cx="623727" cy="79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n 79" descr="Un hombre con traje y corbata&#10;&#10;Descripción generada automáticamente">
            <a:extLst>
              <a:ext uri="{FF2B5EF4-FFF2-40B4-BE49-F238E27FC236}">
                <a16:creationId xmlns:a16="http://schemas.microsoft.com/office/drawing/2014/main" id="{9BC9D4E3-F5B5-E376-4286-97DD8790ED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21"/>
          <a:stretch/>
        </p:blipFill>
        <p:spPr>
          <a:xfrm>
            <a:off x="7890297" y="2392272"/>
            <a:ext cx="668756" cy="67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78420F65-A490-DD07-9BC6-B6E8C063FF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823" b="10624"/>
          <a:stretch/>
        </p:blipFill>
        <p:spPr>
          <a:xfrm>
            <a:off x="604635" y="1871062"/>
            <a:ext cx="1265845" cy="34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E50E6220-7218-8727-ECAC-3A2C036D34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2141776" y="3749754"/>
            <a:ext cx="1182701" cy="39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9F16FF89-5C5D-8EEB-3EF1-4FCA47353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5235" y="3149229"/>
            <a:ext cx="1181813" cy="37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C0F80FCF-DC6D-8EAC-9636-B1BBA7B7D0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0197" y="1609603"/>
            <a:ext cx="1195415" cy="39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FFCE5C80-49D1-7A36-F8FF-69A59CDCA7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3727952" y="1817868"/>
            <a:ext cx="412476" cy="174748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8FC29EA1-BE79-EBBA-8788-705C15DB5F8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5215438" y="3609454"/>
            <a:ext cx="323703" cy="137139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9EDBFCA3-00BE-FFFA-CAAC-DFDAF1E222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6261842" y="3630534"/>
            <a:ext cx="219092" cy="92820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AF9A75FE-DC0C-19F6-C9EC-13EE8079585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4486598" y="2181015"/>
            <a:ext cx="219092" cy="92820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5B31B9AF-EC87-3309-964D-CA4693A29B4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2995624" y="1573637"/>
            <a:ext cx="412476" cy="174748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32198392-1830-D28C-CCCA-D3FF8F2DC7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2590558" y="1800344"/>
            <a:ext cx="219092" cy="92820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4F5D62E2-D41B-2F77-1EC6-1A666E4800E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4910383" y="2851329"/>
            <a:ext cx="219092" cy="92820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85B779FF-BC3C-80DE-11EE-56BB9179D2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4393534" y="3225347"/>
            <a:ext cx="219092" cy="92820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C12071D7-3631-880E-FCAE-889524A4006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3988255" y="2536848"/>
            <a:ext cx="219092" cy="92820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A056E3DF-14CB-A6D0-FF5E-C8E6C7C855C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4691291" y="3522041"/>
            <a:ext cx="219092" cy="92820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1ADE3FE0-FA2F-8EA3-D533-BA57ED9BAE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4395475" y="2751463"/>
            <a:ext cx="219092" cy="92820"/>
          </a:xfrm>
          <a:prstGeom prst="rect">
            <a:avLst/>
          </a:prstGeom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55960E4D-C90E-7B56-64E5-E3092A20F0B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6926770" y="3299097"/>
            <a:ext cx="219092" cy="92820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39D087F3-5A40-67FC-E509-04D68D77EA0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817" t="17654" r="981" b="33048"/>
          <a:stretch/>
        </p:blipFill>
        <p:spPr>
          <a:xfrm>
            <a:off x="5962719" y="3893658"/>
            <a:ext cx="219092" cy="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76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5EA85EE0-3B7C-454D-AD81-4762EF9E8830}"/>
              </a:ext>
            </a:extLst>
          </p:cNvPr>
          <p:cNvSpPr/>
          <p:nvPr/>
        </p:nvSpPr>
        <p:spPr>
          <a:xfrm>
            <a:off x="591817" y="1136314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MX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Nissan, VW y GM, ¿son marcas en convenio?</a:t>
            </a:r>
            <a:endParaRPr lang="es-MX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37286BE-A1EB-4DC5-AB33-95F2D057003D}"/>
              </a:ext>
            </a:extLst>
          </p:cNvPr>
          <p:cNvSpPr/>
          <p:nvPr/>
        </p:nvSpPr>
        <p:spPr>
          <a:xfrm>
            <a:off x="-5084" y="990264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aralelogramo 5">
            <a:extLst>
              <a:ext uri="{FF2B5EF4-FFF2-40B4-BE49-F238E27FC236}">
                <a16:creationId xmlns:a16="http://schemas.microsoft.com/office/drawing/2014/main" id="{381E65BE-189A-498C-A4A0-9C5CF36DE342}"/>
              </a:ext>
            </a:extLst>
          </p:cNvPr>
          <p:cNvSpPr/>
          <p:nvPr/>
        </p:nvSpPr>
        <p:spPr>
          <a:xfrm rot="5400000">
            <a:off x="102961" y="1256871"/>
            <a:ext cx="755456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E9FD52DE-2CD5-4C79-BE6A-6DE0802E9204}"/>
              </a:ext>
            </a:extLst>
          </p:cNvPr>
          <p:cNvSpPr/>
          <p:nvPr/>
        </p:nvSpPr>
        <p:spPr>
          <a:xfrm>
            <a:off x="596901" y="1797143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MX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Generar acuerdos independientes con agencias, ¿está dentro de las funciones de Convenios?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DF699C4-8F31-4258-8513-6E1C4EA61B70}"/>
              </a:ext>
            </a:extLst>
          </p:cNvPr>
          <p:cNvSpPr/>
          <p:nvPr/>
        </p:nvSpPr>
        <p:spPr>
          <a:xfrm>
            <a:off x="0" y="1651093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aralelogramo 11">
            <a:extLst>
              <a:ext uri="{FF2B5EF4-FFF2-40B4-BE49-F238E27FC236}">
                <a16:creationId xmlns:a16="http://schemas.microsoft.com/office/drawing/2014/main" id="{85150025-2DC2-4EB6-AF2C-D94119C70E5A}"/>
              </a:ext>
            </a:extLst>
          </p:cNvPr>
          <p:cNvSpPr/>
          <p:nvPr/>
        </p:nvSpPr>
        <p:spPr>
          <a:xfrm rot="5400000">
            <a:off x="108047" y="1917699"/>
            <a:ext cx="755456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A0E2689E-C2E0-42F5-AF59-5284FCBF2C0B}"/>
              </a:ext>
            </a:extLst>
          </p:cNvPr>
          <p:cNvSpPr/>
          <p:nvPr/>
        </p:nvSpPr>
        <p:spPr>
          <a:xfrm>
            <a:off x="596902" y="2470277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MX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Talleres multimarca, ¿pasan por el área de Convenios?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A07ED0A-4F3A-4222-87F8-7B502CEDF3C3}"/>
              </a:ext>
            </a:extLst>
          </p:cNvPr>
          <p:cNvSpPr/>
          <p:nvPr/>
        </p:nvSpPr>
        <p:spPr>
          <a:xfrm>
            <a:off x="1" y="2324227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Paralelogramo 18">
            <a:extLst>
              <a:ext uri="{FF2B5EF4-FFF2-40B4-BE49-F238E27FC236}">
                <a16:creationId xmlns:a16="http://schemas.microsoft.com/office/drawing/2014/main" id="{612A32DB-84F7-4DD4-A42B-78BE5AD485FB}"/>
              </a:ext>
            </a:extLst>
          </p:cNvPr>
          <p:cNvSpPr/>
          <p:nvPr/>
        </p:nvSpPr>
        <p:spPr>
          <a:xfrm rot="5400000">
            <a:off x="108046" y="2590833"/>
            <a:ext cx="755457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echa: pentágono 21">
            <a:extLst>
              <a:ext uri="{FF2B5EF4-FFF2-40B4-BE49-F238E27FC236}">
                <a16:creationId xmlns:a16="http://schemas.microsoft.com/office/drawing/2014/main" id="{066C4318-43DA-417B-8C28-AE0542680435}"/>
              </a:ext>
            </a:extLst>
          </p:cNvPr>
          <p:cNvSpPr/>
          <p:nvPr/>
        </p:nvSpPr>
        <p:spPr>
          <a:xfrm>
            <a:off x="591811" y="3172143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s-MX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El porcentaje actual de recuperación por venta de salvamentos esta por arriba del 60% contra EBC</a:t>
            </a:r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lang="es-MX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53BC7F6-0D24-4D61-AF27-DC108E5C45C9}"/>
              </a:ext>
            </a:extLst>
          </p:cNvPr>
          <p:cNvSpPr/>
          <p:nvPr/>
        </p:nvSpPr>
        <p:spPr>
          <a:xfrm>
            <a:off x="-5090" y="3026093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4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Paralelogramo 23">
            <a:extLst>
              <a:ext uri="{FF2B5EF4-FFF2-40B4-BE49-F238E27FC236}">
                <a16:creationId xmlns:a16="http://schemas.microsoft.com/office/drawing/2014/main" id="{866C81DB-D955-4E24-BABE-6166742D8451}"/>
              </a:ext>
            </a:extLst>
          </p:cNvPr>
          <p:cNvSpPr/>
          <p:nvPr/>
        </p:nvSpPr>
        <p:spPr>
          <a:xfrm rot="5400000">
            <a:off x="102955" y="3292700"/>
            <a:ext cx="755456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lecha: cheurón 1">
            <a:extLst>
              <a:ext uri="{FF2B5EF4-FFF2-40B4-BE49-F238E27FC236}">
                <a16:creationId xmlns:a16="http://schemas.microsoft.com/office/drawing/2014/main" id="{227BC4A2-CFEF-4607-AAED-8DF300B2C718}"/>
              </a:ext>
            </a:extLst>
          </p:cNvPr>
          <p:cNvSpPr/>
          <p:nvPr/>
        </p:nvSpPr>
        <p:spPr>
          <a:xfrm>
            <a:off x="6499860" y="1128215"/>
            <a:ext cx="2205766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VERDADERO</a:t>
            </a:r>
            <a:endParaRPr lang="es-MX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9" name="Flecha: cheurón 28">
            <a:extLst>
              <a:ext uri="{FF2B5EF4-FFF2-40B4-BE49-F238E27FC236}">
                <a16:creationId xmlns:a16="http://schemas.microsoft.com/office/drawing/2014/main" id="{A8EE2308-64EF-4B2E-8A17-0C485D3ECDEC}"/>
              </a:ext>
            </a:extLst>
          </p:cNvPr>
          <p:cNvSpPr/>
          <p:nvPr/>
        </p:nvSpPr>
        <p:spPr>
          <a:xfrm>
            <a:off x="6436135" y="1791491"/>
            <a:ext cx="2274577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FALSO</a:t>
            </a:r>
            <a:endParaRPr lang="es-MX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0" name="Flecha: cheurón 29">
            <a:extLst>
              <a:ext uri="{FF2B5EF4-FFF2-40B4-BE49-F238E27FC236}">
                <a16:creationId xmlns:a16="http://schemas.microsoft.com/office/drawing/2014/main" id="{135ACBC4-C380-4976-A2C4-3EE6719AD2D0}"/>
              </a:ext>
            </a:extLst>
          </p:cNvPr>
          <p:cNvSpPr/>
          <p:nvPr/>
        </p:nvSpPr>
        <p:spPr>
          <a:xfrm>
            <a:off x="6504947" y="2458252"/>
            <a:ext cx="2205765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MX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FALSO</a:t>
            </a:r>
          </a:p>
        </p:txBody>
      </p:sp>
      <p:sp>
        <p:nvSpPr>
          <p:cNvPr id="31" name="Flecha: cheurón 30">
            <a:extLst>
              <a:ext uri="{FF2B5EF4-FFF2-40B4-BE49-F238E27FC236}">
                <a16:creationId xmlns:a16="http://schemas.microsoft.com/office/drawing/2014/main" id="{F0108145-19A6-4367-ACA9-1C40A2BA75E9}"/>
              </a:ext>
            </a:extLst>
          </p:cNvPr>
          <p:cNvSpPr/>
          <p:nvPr/>
        </p:nvSpPr>
        <p:spPr>
          <a:xfrm>
            <a:off x="6499857" y="3154583"/>
            <a:ext cx="2205766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VERDADERO</a:t>
            </a:r>
            <a:endParaRPr lang="es-MX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B10EF4C-2581-7606-76AF-8A59C6504139}"/>
              </a:ext>
            </a:extLst>
          </p:cNvPr>
          <p:cNvSpPr txBox="1">
            <a:spLocks/>
          </p:cNvSpPr>
          <p:nvPr/>
        </p:nvSpPr>
        <p:spPr>
          <a:xfrm>
            <a:off x="414222" y="675973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/>
            <a:r>
              <a:rPr lang="es-ES_tradnl" sz="12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Quizz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0165082-EF96-2806-B0D4-73C81FBAD1EE}"/>
              </a:ext>
            </a:extLst>
          </p:cNvPr>
          <p:cNvSpPr txBox="1">
            <a:spLocks/>
          </p:cNvSpPr>
          <p:nvPr/>
        </p:nvSpPr>
        <p:spPr>
          <a:xfrm>
            <a:off x="2757818" y="4713175"/>
            <a:ext cx="3660258" cy="149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675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675" b="1" i="1" dirty="0">
                <a:solidFill>
                  <a:srgbClr val="0098AE"/>
                </a:solidFill>
              </a:rPr>
              <a:t> </a:t>
            </a:r>
            <a:r>
              <a:rPr lang="es-ES_tradnl" sz="675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675" b="1" i="1" dirty="0">
              <a:solidFill>
                <a:srgbClr val="0098AE"/>
              </a:solidFill>
            </a:endParaRPr>
          </a:p>
          <a:p>
            <a:pPr hangingPunct="1"/>
            <a:endParaRPr lang="es-ES_tradnl" sz="6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1102C7A-FB4F-1941-8403-96C8772EE823}"/>
              </a:ext>
            </a:extLst>
          </p:cNvPr>
          <p:cNvSpPr txBox="1">
            <a:spLocks/>
          </p:cNvSpPr>
          <p:nvPr/>
        </p:nvSpPr>
        <p:spPr>
          <a:xfrm>
            <a:off x="2741871" y="4836781"/>
            <a:ext cx="3660258" cy="22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675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6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3344763-B315-E1D8-04E1-610B76FA6003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3395778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y Salvamentos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echa: pentágono 34">
            <a:extLst>
              <a:ext uri="{FF2B5EF4-FFF2-40B4-BE49-F238E27FC236}">
                <a16:creationId xmlns:a16="http://schemas.microsoft.com/office/drawing/2014/main" id="{FDCF596E-F449-5D93-B866-E6ABBEE4F5F2}"/>
              </a:ext>
            </a:extLst>
          </p:cNvPr>
          <p:cNvSpPr/>
          <p:nvPr/>
        </p:nvSpPr>
        <p:spPr>
          <a:xfrm>
            <a:off x="596902" y="3915973"/>
            <a:ext cx="6075684" cy="598080"/>
          </a:xfrm>
          <a:prstGeom prst="homePlate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s-MX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Las ventas por salvamento en 2021, superaron los dos mil millones de pesos</a:t>
            </a:r>
            <a:r>
              <a:rPr lang="es-E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lang="es-MX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AD919AF6-9BF0-5B2A-0B00-F08B7DB2E422}"/>
              </a:ext>
            </a:extLst>
          </p:cNvPr>
          <p:cNvSpPr/>
          <p:nvPr/>
        </p:nvSpPr>
        <p:spPr>
          <a:xfrm>
            <a:off x="1" y="3769923"/>
            <a:ext cx="381000" cy="598080"/>
          </a:xfrm>
          <a:prstGeom prst="rect">
            <a:avLst/>
          </a:prstGeom>
          <a:solidFill>
            <a:srgbClr val="21596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sz="160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s-MX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Paralelogramo 36">
            <a:extLst>
              <a:ext uri="{FF2B5EF4-FFF2-40B4-BE49-F238E27FC236}">
                <a16:creationId xmlns:a16="http://schemas.microsoft.com/office/drawing/2014/main" id="{2E64020F-282F-F338-77AC-D8902D3E11DA}"/>
              </a:ext>
            </a:extLst>
          </p:cNvPr>
          <p:cNvSpPr/>
          <p:nvPr/>
        </p:nvSpPr>
        <p:spPr>
          <a:xfrm rot="5400000">
            <a:off x="108046" y="4036530"/>
            <a:ext cx="755456" cy="222250"/>
          </a:xfrm>
          <a:prstGeom prst="parallelogram">
            <a:avLst>
              <a:gd name="adj" fmla="val 69118"/>
            </a:avLst>
          </a:prstGeom>
          <a:solidFill>
            <a:srgbClr val="215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s-MX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Flecha: cheurón 37">
            <a:extLst>
              <a:ext uri="{FF2B5EF4-FFF2-40B4-BE49-F238E27FC236}">
                <a16:creationId xmlns:a16="http://schemas.microsoft.com/office/drawing/2014/main" id="{B3710483-FB8A-8641-C6FC-2C3D0EA0A8B9}"/>
              </a:ext>
            </a:extLst>
          </p:cNvPr>
          <p:cNvSpPr/>
          <p:nvPr/>
        </p:nvSpPr>
        <p:spPr>
          <a:xfrm>
            <a:off x="6504948" y="3898413"/>
            <a:ext cx="2205766" cy="60373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es-ES" dirty="0">
                <a:solidFill>
                  <a:srgbClr val="215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VERDADERO</a:t>
            </a:r>
            <a:endParaRPr lang="es-MX" dirty="0">
              <a:solidFill>
                <a:srgbClr val="215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84AF86C-CE85-5C4B-921E-774F6B5C8C69}"/>
              </a:ext>
            </a:extLst>
          </p:cNvPr>
          <p:cNvSpPr txBox="1">
            <a:spLocks/>
          </p:cNvSpPr>
          <p:nvPr/>
        </p:nvSpPr>
        <p:spPr>
          <a:xfrm>
            <a:off x="1568302" y="3682813"/>
            <a:ext cx="6007396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11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1100" b="1" i="1" dirty="0">
                <a:solidFill>
                  <a:srgbClr val="0098AE"/>
                </a:solidFill>
              </a:rPr>
              <a:t> </a:t>
            </a:r>
            <a:r>
              <a:rPr lang="es-ES_tradnl" sz="11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1100" b="1" i="1" dirty="0">
              <a:solidFill>
                <a:srgbClr val="0098AE"/>
              </a:solidFill>
            </a:endParaRPr>
          </a:p>
          <a:p>
            <a:pPr hangingPunct="1"/>
            <a:endParaRPr lang="es-ES_tradnl" sz="11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89DE7-533C-574B-95CF-FA9FA79D2EE0}"/>
              </a:ext>
            </a:extLst>
          </p:cNvPr>
          <p:cNvSpPr txBox="1">
            <a:spLocks/>
          </p:cNvSpPr>
          <p:nvPr/>
        </p:nvSpPr>
        <p:spPr>
          <a:xfrm>
            <a:off x="2058851" y="3882739"/>
            <a:ext cx="5026297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11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11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Organigrama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77961D-1E13-A7AC-F0FE-377BD11A3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" y="1055370"/>
            <a:ext cx="8244840" cy="30327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78B820-D8FA-B772-6539-43F3410AC131}"/>
              </a:ext>
            </a:extLst>
          </p:cNvPr>
          <p:cNvSpPr txBox="1">
            <a:spLocks/>
          </p:cNvSpPr>
          <p:nvPr/>
        </p:nvSpPr>
        <p:spPr>
          <a:xfrm>
            <a:off x="6308516" y="3339347"/>
            <a:ext cx="682391" cy="253429"/>
          </a:xfrm>
          <a:prstGeom prst="rect">
            <a:avLst/>
          </a:prstGeom>
          <a:solidFill>
            <a:schemeClr val="bg1"/>
          </a:solidFill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_tradnl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D04668-1B36-7243-373E-975E4D9A4B99}"/>
              </a:ext>
            </a:extLst>
          </p:cNvPr>
          <p:cNvSpPr txBox="1">
            <a:spLocks/>
          </p:cNvSpPr>
          <p:nvPr/>
        </p:nvSpPr>
        <p:spPr>
          <a:xfrm>
            <a:off x="6099304" y="3339347"/>
            <a:ext cx="1100814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Omar Torres</a:t>
            </a:r>
          </a:p>
        </p:txBody>
      </p:sp>
    </p:spTree>
    <p:extLst>
      <p:ext uri="{BB962C8B-B14F-4D97-AF65-F5344CB8AC3E}">
        <p14:creationId xmlns:p14="http://schemas.microsoft.com/office/powerpoint/2010/main" val="1584849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Coordinadores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ACCFCB-6A66-FD98-A4E5-38F39E518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1080000"/>
            <a:ext cx="3719833" cy="342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C87C0C-2EF8-E93A-F7F8-7A0ECCEAF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00" y="1080000"/>
            <a:ext cx="3627434" cy="36396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Coordinadores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F688DE-36AF-AFA8-5DF5-E0A05214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1080000"/>
            <a:ext cx="3720002" cy="342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B6D27C-2C20-0BE8-9702-A57F051B8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00" y="1080000"/>
            <a:ext cx="3563370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411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Marcas sin convenio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44B723-DD0C-342A-0C2C-7C6504361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970" y="1080000"/>
            <a:ext cx="3593111" cy="33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65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de un convenio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2A48A56-B3F1-1177-4748-A5B3E15A3F1B}"/>
              </a:ext>
            </a:extLst>
          </p:cNvPr>
          <p:cNvSpPr txBox="1"/>
          <p:nvPr/>
        </p:nvSpPr>
        <p:spPr>
          <a:xfrm>
            <a:off x="720000" y="1080000"/>
            <a:ext cx="6840000" cy="32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Trabajar con todos o con la mayoría de los distribuidores de una marca a nivel nacional.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Normar un proceso único de trabajo entre la marca y Q.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Establecer una tarifa de mano de obra.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Apertura de una línea de crédito.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Auditoria de procesos.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Apoyo para la solución de conflictos.</a:t>
            </a:r>
          </a:p>
          <a:p>
            <a:pPr>
              <a:lnSpc>
                <a:spcPct val="150000"/>
              </a:lnSpc>
            </a:pPr>
            <a:endParaRPr lang="es-MX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845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se hace en Convenios?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EDE0FC-12D0-7287-9EF3-8A60C93363D3}"/>
              </a:ext>
            </a:extLst>
          </p:cNvPr>
          <p:cNvSpPr txBox="1"/>
          <p:nvPr/>
        </p:nvSpPr>
        <p:spPr>
          <a:xfrm>
            <a:off x="720000" y="1080000"/>
            <a:ext cx="6840000" cy="32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Búsqueda de acuerdos con: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lphaLcParenR"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Todas las Marcas.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lphaLcParenR"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La asociación de distribuidores de una Marca.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lphaLcParenR"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Grupo de Agencias.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lphaLcParenR"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Directamente con un distribuidor.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Logrado el acuerdo, buscar mejores condiciones o beneficios económicos y de servicio.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(1)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 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42229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se hace en convenios?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07691E-5421-2B1A-7563-34ABF96CC17A}"/>
              </a:ext>
            </a:extLst>
          </p:cNvPr>
          <p:cNvSpPr txBox="1"/>
          <p:nvPr/>
        </p:nvSpPr>
        <p:spPr>
          <a:xfrm>
            <a:off x="720000" y="1079999"/>
            <a:ext cx="6840000" cy="32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Implementación y puesta en marcha</a:t>
            </a:r>
            <a:endParaRPr lang="es-MX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Monitorear el cumplimiento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(2)</a:t>
            </a:r>
            <a:endParaRPr lang="es-MX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Analizar los resultados 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Identificar desviaciones y áreas de oportunidad </a:t>
            </a:r>
            <a:r>
              <a:rPr lang="es-MX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(3)</a:t>
            </a:r>
            <a:endParaRPr lang="es-MX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Intercambio de información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Representación en juntas o comités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Mantener actualizados los convenios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endParaRPr lang="es-MX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 startAt="3"/>
            </a:pPr>
            <a:endParaRPr lang="es-MX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MX" sz="20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794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7F9CE5-ABF5-904F-8810-C057B7CB717C}"/>
              </a:ext>
            </a:extLst>
          </p:cNvPr>
          <p:cNvSpPr txBox="1">
            <a:spLocks/>
          </p:cNvSpPr>
          <p:nvPr/>
        </p:nvSpPr>
        <p:spPr>
          <a:xfrm>
            <a:off x="414222" y="342070"/>
            <a:ext cx="2536979" cy="343687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solidFill>
                  <a:srgbClr val="9D26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lang="en-US" sz="2400" b="1" dirty="0">
              <a:solidFill>
                <a:srgbClr val="9D26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6A6798-8882-EC4A-BFD8-80749DCACA94}"/>
              </a:ext>
            </a:extLst>
          </p:cNvPr>
          <p:cNvSpPr txBox="1">
            <a:spLocks/>
          </p:cNvSpPr>
          <p:nvPr/>
        </p:nvSpPr>
        <p:spPr>
          <a:xfrm>
            <a:off x="414222" y="685756"/>
            <a:ext cx="2709699" cy="253429"/>
          </a:xfrm>
          <a:prstGeom prst="rect">
            <a:avLst/>
          </a:prstGeom>
        </p:spPr>
        <p:txBody>
          <a:bodyPr vert="horz" lIns="34286" tIns="17143" rIns="34286" bIns="1714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convenio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86352C-B345-5D43-BD6B-B37B605BD270}"/>
              </a:ext>
            </a:extLst>
          </p:cNvPr>
          <p:cNvSpPr txBox="1">
            <a:spLocks/>
          </p:cNvSpPr>
          <p:nvPr/>
        </p:nvSpPr>
        <p:spPr>
          <a:xfrm>
            <a:off x="2131826" y="4558647"/>
            <a:ext cx="4880344" cy="19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_tradnl" sz="900" b="1" i="1" dirty="0">
                <a:solidFill>
                  <a:srgbClr val="0098AE"/>
                </a:solidFill>
              </a:rPr>
              <a:t>“HAZ lo que dices que harás, HAZLO cuando dices</a:t>
            </a:r>
            <a:r>
              <a:rPr lang="en-US" sz="900" b="1" i="1" dirty="0">
                <a:solidFill>
                  <a:srgbClr val="0098AE"/>
                </a:solidFill>
              </a:rPr>
              <a:t> </a:t>
            </a:r>
            <a:r>
              <a:rPr lang="es-ES_tradnl" sz="900" b="1" i="1" dirty="0">
                <a:solidFill>
                  <a:srgbClr val="0098AE"/>
                </a:solidFill>
              </a:rPr>
              <a:t>que lo harás y HAZLO bien desde la primera vez...</a:t>
            </a:r>
            <a:endParaRPr lang="en-US" sz="900" b="1" i="1" dirty="0">
              <a:solidFill>
                <a:srgbClr val="0098AE"/>
              </a:solidFill>
            </a:endParaRPr>
          </a:p>
          <a:p>
            <a:pPr hangingPunct="1"/>
            <a:endParaRPr lang="es-ES_tradnl" sz="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DDA4385-FCFA-0546-B851-5532FB129C67}"/>
              </a:ext>
            </a:extLst>
          </p:cNvPr>
          <p:cNvSpPr txBox="1">
            <a:spLocks/>
          </p:cNvSpPr>
          <p:nvPr/>
        </p:nvSpPr>
        <p:spPr>
          <a:xfrm>
            <a:off x="2110563" y="4723454"/>
            <a:ext cx="4880344" cy="30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888888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s-ES" sz="900" b="1" i="1" dirty="0">
                <a:solidFill>
                  <a:srgbClr val="64B6C1"/>
                </a:solidFill>
              </a:rPr>
              <a:t>Recuerda que, del servicio de cada uno de nosotros, depende el destino de TODOS.”</a:t>
            </a:r>
            <a:endParaRPr lang="es-ES_tradnl" sz="800" b="1" i="1" dirty="0">
              <a:solidFill>
                <a:srgbClr val="64B6C1"/>
              </a:solidFill>
              <a:latin typeface="Helvetica Bold Oblique" pitchFamily="2" charset="0"/>
              <a:cs typeface="Gill Sans Light" panose="020B0302020104020203" pitchFamily="34" charset="-79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8B2E5D-51ED-FDEA-18C6-2AA1C50D879D}"/>
              </a:ext>
            </a:extLst>
          </p:cNvPr>
          <p:cNvSpPr txBox="1"/>
          <p:nvPr/>
        </p:nvSpPr>
        <p:spPr>
          <a:xfrm>
            <a:off x="720000" y="1080000"/>
            <a:ext cx="6840000" cy="32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o sin venta de Pólizas Q (financiamiento)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o sin venta de Pólizas Q (contado)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Trato directo con la Marca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Trato directo con la Asociación de Distribuidores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Trato directo con El Bróker 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Trato con un agente en especifico (contado)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combinación de las anteriores </a:t>
            </a:r>
          </a:p>
          <a:p>
            <a:pPr marL="457200" indent="-457200">
              <a:lnSpc>
                <a:spcPct val="150000"/>
              </a:lnSpc>
              <a:buSzPct val="80000"/>
              <a:buFont typeface="+mj-lt"/>
              <a:buAutoNum type="arabicPeriod"/>
            </a:pP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693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1424</Words>
  <Application>Microsoft Office PowerPoint</Application>
  <PresentationFormat>Presentación en pantalla (16:9)</PresentationFormat>
  <Paragraphs>298</Paragraphs>
  <Slides>18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Gotham</vt:lpstr>
      <vt:lpstr>Gotham Light</vt:lpstr>
      <vt:lpstr>Helvetica</vt:lpstr>
      <vt:lpstr>Helvetica Bold Oblique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 Enrique Alvarez (siniestros metropolitana)</dc:creator>
  <cp:lastModifiedBy>Sergio Enrique Alvarez (siniestros metropolitana)</cp:lastModifiedBy>
  <cp:revision>77</cp:revision>
  <dcterms:modified xsi:type="dcterms:W3CDTF">2022-06-07T22:48:28Z</dcterms:modified>
</cp:coreProperties>
</file>