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821" r:id="rId4"/>
    <p:sldId id="814" r:id="rId5"/>
    <p:sldId id="816" r:id="rId6"/>
    <p:sldId id="817" r:id="rId7"/>
    <p:sldId id="815" r:id="rId8"/>
    <p:sldId id="818" r:id="rId9"/>
    <p:sldId id="825" r:id="rId10"/>
    <p:sldId id="257" r:id="rId11"/>
    <p:sldId id="823" r:id="rId12"/>
    <p:sldId id="830" r:id="rId13"/>
    <p:sldId id="829" r:id="rId14"/>
    <p:sldId id="283" r:id="rId15"/>
    <p:sldId id="258" r:id="rId1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09F"/>
    <a:srgbClr val="0098AE"/>
    <a:srgbClr val="64B6C1"/>
    <a:srgbClr val="9D268B"/>
    <a:srgbClr val="39ADB5"/>
    <a:srgbClr val="80237F"/>
    <a:srgbClr val="188692"/>
    <a:srgbClr val="6B1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6"/>
    <p:restoredTop sz="91498" autoAdjust="0"/>
  </p:normalViewPr>
  <p:slideViewPr>
    <p:cSldViewPr snapToGrid="0" snapToObjects="1">
      <p:cViewPr varScale="1">
        <p:scale>
          <a:sx n="81" d="100"/>
          <a:sy n="81" d="100"/>
        </p:scale>
        <p:origin x="9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110.6.0.80\ri\REPORTES%20INDUSTRIAS\Autos%20nuevos%20AMDA\Ventas%20de%20autos%20nuevos%20AMD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10.6.0.80\ri\REPORTES%20RI\TRIMESTRALES\2022\1T22\Cifras%20e%20indicadores%201T22%20v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997495258868413E-2"/>
          <c:y val="0.1212304242399851"/>
          <c:w val="0.94686786765059971"/>
          <c:h val="0.709930648092065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'Venta - Vehículos ligeros'!$B$8</c:f>
              <c:strCache>
                <c:ptCount val="1"/>
                <c:pt idx="0">
                  <c:v>Crecimiento trimestral</c:v>
                </c:pt>
              </c:strCache>
            </c:strRef>
          </c:tx>
          <c:spPr>
            <a:gradFill flip="none" rotWithShape="1">
              <a:gsLst>
                <a:gs pos="22000">
                  <a:srgbClr val="185B6D"/>
                </a:gs>
                <a:gs pos="100000">
                  <a:srgbClr val="26839B"/>
                </a:gs>
              </a:gsLst>
              <a:lin ang="5400000" scaled="1"/>
              <a:tileRect/>
            </a:gra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1.2877369144191869E-3"/>
                  <c:y val="-6.14110895888482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CB-49F4-B02C-B20DECDC2976}"/>
                </c:ext>
              </c:extLst>
            </c:dLbl>
            <c:dLbl>
              <c:idx val="1"/>
              <c:layout>
                <c:manualLayout>
                  <c:x val="0"/>
                  <c:y val="7.63732680331868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CB-49F4-B02C-B20DECDC2976}"/>
                </c:ext>
              </c:extLst>
            </c:dLbl>
            <c:dLbl>
              <c:idx val="2"/>
              <c:layout>
                <c:manualLayout>
                  <c:x val="1.494184186256611E-3"/>
                  <c:y val="-4.43290498963467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CB-49F4-B02C-B20DECDC2976}"/>
                </c:ext>
              </c:extLst>
            </c:dLbl>
            <c:dLbl>
              <c:idx val="3"/>
              <c:layout>
                <c:manualLayout>
                  <c:x val="-1.715413008850327E-3"/>
                  <c:y val="3.88511415849136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CB-49F4-B02C-B20DECDC2976}"/>
                </c:ext>
              </c:extLst>
            </c:dLbl>
            <c:dLbl>
              <c:idx val="4"/>
              <c:layout>
                <c:manualLayout>
                  <c:x val="1.5626470422164084E-3"/>
                  <c:y val="-6.3120078526770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CB-49F4-B02C-B20DECDC2976}"/>
                </c:ext>
              </c:extLst>
            </c:dLbl>
            <c:dLbl>
              <c:idx val="7"/>
              <c:layout>
                <c:manualLayout>
                  <c:x val="1.2302305033684941E-7"/>
                  <c:y val="3.1063444600520994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CB-49F4-B02C-B20DECDC2976}"/>
                </c:ext>
              </c:extLst>
            </c:dLbl>
            <c:dLbl>
              <c:idx val="8"/>
              <c:layout>
                <c:manualLayout>
                  <c:x val="3.1247854785559749E-3"/>
                  <c:y val="-6.70659768925248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CB-49F4-B02C-B20DECDC2976}"/>
                </c:ext>
              </c:extLst>
            </c:dLbl>
            <c:dLbl>
              <c:idx val="9"/>
              <c:layout>
                <c:manualLayout>
                  <c:x val="5.7287071988382102E-17"/>
                  <c:y val="-5.91758619639924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CB-49F4-B02C-B20DECDC2976}"/>
                </c:ext>
              </c:extLst>
            </c:dLbl>
            <c:dLbl>
              <c:idx val="10"/>
              <c:layout>
                <c:manualLayout>
                  <c:x val="2.8643535994191051E-17"/>
                  <c:y val="-6.70659768925248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CB-49F4-B02C-B20DECDC2976}"/>
                </c:ext>
              </c:extLst>
            </c:dLbl>
            <c:dLbl>
              <c:idx val="11"/>
              <c:layout>
                <c:manualLayout>
                  <c:x val="1.5625157623283244E-3"/>
                  <c:y val="-8.67909535794096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CB-49F4-B02C-B20DECDC2976}"/>
                </c:ext>
              </c:extLst>
            </c:dLbl>
            <c:dLbl>
              <c:idx val="12"/>
              <c:layout>
                <c:manualLayout>
                  <c:x val="2.4604610067369882E-7"/>
                  <c:y val="-6.7065355623632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4CB-49F4-B02C-B20DECDC29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('Venta - Vehículos ligeros'!$C$3,'Venta - Vehículos ligeros'!$F$3,'Venta - Vehículos ligeros'!$I$3,'Venta - Vehículos ligeros'!$L$3,'Venta - Vehículos ligeros'!$O$3,'Venta - Vehículos ligeros'!$R$3,'Venta - Vehículos ligeros'!$U$3,'Venta - Vehículos ligeros'!$X$3,'Venta - Vehículos ligeros'!$AA$3,'Venta - Vehículos ligeros'!$AD$3,'Venta - Vehículos ligeros'!$AG$3,'Venta - Vehículos ligeros'!$AJ$3,'Venta - Vehículos ligeros'!$AM$3)</c:f>
              <c:strCache>
                <c:ptCount val="13"/>
                <c:pt idx="0">
                  <c:v>1T22</c:v>
                </c:pt>
                <c:pt idx="1">
                  <c:v>4T21</c:v>
                </c:pt>
                <c:pt idx="2">
                  <c:v>3T21</c:v>
                </c:pt>
                <c:pt idx="3">
                  <c:v>2T21</c:v>
                </c:pt>
                <c:pt idx="4">
                  <c:v>1T21</c:v>
                </c:pt>
                <c:pt idx="5">
                  <c:v>4T20</c:v>
                </c:pt>
                <c:pt idx="6">
                  <c:v>3T20</c:v>
                </c:pt>
                <c:pt idx="7">
                  <c:v>2T20</c:v>
                </c:pt>
                <c:pt idx="8">
                  <c:v>1T20</c:v>
                </c:pt>
                <c:pt idx="9">
                  <c:v>4T19</c:v>
                </c:pt>
                <c:pt idx="10">
                  <c:v>3T19</c:v>
                </c:pt>
                <c:pt idx="11">
                  <c:v>2T19</c:v>
                </c:pt>
                <c:pt idx="12">
                  <c:v>1T19</c:v>
                </c:pt>
              </c:strCache>
              <c:extLst/>
            </c:strRef>
          </c:cat>
          <c:val>
            <c:numRef>
              <c:f>('Venta - Vehículos ligeros'!$C$8,'Venta - Vehículos ligeros'!$F$8,'Venta - Vehículos ligeros'!$I$8,'Venta - Vehículos ligeros'!$L$8,'Venta - Vehículos ligeros'!$O$8,'Venta - Vehículos ligeros'!$R$8,'Venta - Vehículos ligeros'!$U$8,'Venta - Vehículos ligeros'!$X$8,'Venta - Vehículos ligeros'!$AA$8,'Venta - Vehículos ligeros'!$AD$8,'Venta - Vehículos ligeros'!$AG$8,'Venta - Vehículos ligeros'!$AJ$8,'Venta - Vehículos ligeros'!$AM$8)</c:f>
              <c:numCache>
                <c:formatCode>0.0%</c:formatCode>
                <c:ptCount val="13"/>
                <c:pt idx="0">
                  <c:v>-2.8588516287825105E-2</c:v>
                </c:pt>
                <c:pt idx="1">
                  <c:v>-0.10091332033424238</c:v>
                </c:pt>
                <c:pt idx="2">
                  <c:v>4.1575780451088118E-2</c:v>
                </c:pt>
                <c:pt idx="3">
                  <c:v>0.85725422322667399</c:v>
                </c:pt>
                <c:pt idx="4">
                  <c:v>-0.12095803943639183</c:v>
                </c:pt>
                <c:pt idx="5">
                  <c:v>-0.21169565145402269</c:v>
                </c:pt>
                <c:pt idx="6">
                  <c:v>-0.27652055185990765</c:v>
                </c:pt>
                <c:pt idx="7">
                  <c:v>-0.54539779562376045</c:v>
                </c:pt>
                <c:pt idx="8">
                  <c:v>-0.10905504245583275</c:v>
                </c:pt>
                <c:pt idx="9">
                  <c:v>-8.0374068951515665E-2</c:v>
                </c:pt>
                <c:pt idx="10">
                  <c:v>-9.8697277217805413E-2</c:v>
                </c:pt>
                <c:pt idx="11">
                  <c:v>-0.10901185106648015</c:v>
                </c:pt>
                <c:pt idx="12">
                  <c:v>-1.5856130584070538E-2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C4CB-49F4-B02C-B20DECDC29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22970624"/>
        <c:axId val="169945344"/>
      </c:barChart>
      <c:lineChart>
        <c:grouping val="standard"/>
        <c:varyColors val="0"/>
        <c:ser>
          <c:idx val="1"/>
          <c:order val="1"/>
          <c:tx>
            <c:strRef>
              <c:f>'Venta - Vehículos ligeros'!$B$10</c:f>
              <c:strCache>
                <c:ptCount val="1"/>
                <c:pt idx="0">
                  <c:v>Crecimiento Acumulado</c:v>
                </c:pt>
              </c:strCache>
            </c:strRef>
          </c:tx>
          <c:spPr>
            <a:ln>
              <a:solidFill>
                <a:sysClr val="window" lastClr="FFFFFF">
                  <a:lumMod val="65000"/>
                </a:sysClr>
              </a:solidFill>
            </a:ln>
          </c:spPr>
          <c:marker>
            <c:spPr>
              <a:solidFill>
                <a:sysClr val="window" lastClr="FFFFFF">
                  <a:lumMod val="85000"/>
                </a:sysClr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C-C4CB-49F4-B02C-B20DECDC297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D-C4CB-49F4-B02C-B20DECDC297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E-C4CB-49F4-B02C-B20DECDC2976}"/>
              </c:ext>
            </c:extLst>
          </c:dPt>
          <c:dLbls>
            <c:dLbl>
              <c:idx val="0"/>
              <c:layout>
                <c:manualLayout>
                  <c:x val="-1.352982902994591E-2"/>
                  <c:y val="4.8181887650976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4CB-49F4-B02C-B20DECDC2976}"/>
                </c:ext>
              </c:extLst>
            </c:dLbl>
            <c:dLbl>
              <c:idx val="1"/>
              <c:layout>
                <c:manualLayout>
                  <c:x val="-2.9631040910016698E-2"/>
                  <c:y val="-4.57568455420340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4CB-49F4-B02C-B20DECDC2976}"/>
                </c:ext>
              </c:extLst>
            </c:dLbl>
            <c:dLbl>
              <c:idx val="2"/>
              <c:layout>
                <c:manualLayout>
                  <c:x val="-3.4398467937738909E-2"/>
                  <c:y val="-0.115128364805593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4CB-49F4-B02C-B20DECDC2976}"/>
                </c:ext>
              </c:extLst>
            </c:dLbl>
            <c:dLbl>
              <c:idx val="3"/>
              <c:layout>
                <c:manualLayout>
                  <c:x val="-3.4755689290613262E-2"/>
                  <c:y val="-4.36702238832352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4CB-49F4-B02C-B20DECDC2976}"/>
                </c:ext>
              </c:extLst>
            </c:dLbl>
            <c:dLbl>
              <c:idx val="4"/>
              <c:layout>
                <c:manualLayout>
                  <c:x val="-3.9742719434369654E-2"/>
                  <c:y val="4.94088937126967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4CB-49F4-B02C-B20DECDC2976}"/>
                </c:ext>
              </c:extLst>
            </c:dLbl>
            <c:dLbl>
              <c:idx val="5"/>
              <c:layout>
                <c:manualLayout>
                  <c:x val="-4.2497082508361379E-2"/>
                  <c:y val="6.85355884565753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4CB-49F4-B02C-B20DECDC2976}"/>
                </c:ext>
              </c:extLst>
            </c:dLbl>
            <c:dLbl>
              <c:idx val="6"/>
              <c:layout>
                <c:manualLayout>
                  <c:x val="-3.9372297029805346E-2"/>
                  <c:y val="8.82608757779063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4CB-49F4-B02C-B20DECDC297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C4CB-49F4-B02C-B20DECDC2976}"/>
                </c:ext>
              </c:extLst>
            </c:dLbl>
            <c:dLbl>
              <c:idx val="8"/>
              <c:layout>
                <c:manualLayout>
                  <c:x val="-4.0934689769083273E-2"/>
                  <c:y val="4.88103011352447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4CB-49F4-B02C-B20DECDC2976}"/>
                </c:ext>
              </c:extLst>
            </c:dLbl>
            <c:dLbl>
              <c:idx val="9"/>
              <c:layout>
                <c:manualLayout>
                  <c:x val="-3.4997597359826979E-2"/>
                  <c:y val="4.0920186206712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4CB-49F4-B02C-B20DECDC2976}"/>
                </c:ext>
              </c:extLst>
            </c:dLbl>
            <c:dLbl>
              <c:idx val="10"/>
              <c:layout>
                <c:manualLayout>
                  <c:x val="-3.4997597359826951E-2"/>
                  <c:y val="5.2755358599510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4CB-49F4-B02C-B20DECDC2976}"/>
                </c:ext>
              </c:extLst>
            </c:dLbl>
            <c:dLbl>
              <c:idx val="11"/>
              <c:layout>
                <c:manualLayout>
                  <c:x val="-3.4997597359826924E-2"/>
                  <c:y val="8.4315818313640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4CB-49F4-B02C-B20DECDC2976}"/>
                </c:ext>
              </c:extLst>
            </c:dLbl>
            <c:dLbl>
              <c:idx val="12"/>
              <c:layout>
                <c:manualLayout>
                  <c:x val="-3.4947526978339825E-2"/>
                  <c:y val="4.34934819574194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4CB-49F4-B02C-B20DECDC29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('[2]Vehículos ligeros'!$C$4,'[2]Vehículos ligeros'!$F$4,'[2]Vehículos ligeros'!$I$4,'[2]Vehículos ligeros'!$L$4)</c:f>
              <c:extLst/>
            </c:multiLvlStrRef>
          </c:cat>
          <c:val>
            <c:numRef>
              <c:f>('Venta - Vehículos ligeros'!$C$10,'Venta - Vehículos ligeros'!$F$10,'Venta - Vehículos ligeros'!$I$10,'Venta - Vehículos ligeros'!$L$10,'Venta - Vehículos ligeros'!$O$10,'Venta - Vehículos ligeros'!$R$10,'Venta - Vehículos ligeros'!$U$10,'Venta - Vehículos ligeros'!$X$10,'Venta - Vehículos ligeros'!$AA$10,'Venta - Vehículos ligeros'!$AD$10,'Venta - Vehículos ligeros'!$AG$10,'Venta - Vehículos ligeros'!$AJ$10,'Venta - Vehículos ligeros'!$AM$10)</c:f>
              <c:numCache>
                <c:formatCode>0.0%</c:formatCode>
                <c:ptCount val="13"/>
                <c:pt idx="0">
                  <c:v>-2.8588516287825105E-2</c:v>
                </c:pt>
                <c:pt idx="1">
                  <c:v>6.8013384375562369E-2</c:v>
                </c:pt>
                <c:pt idx="2">
                  <c:v>0.14064376687607805</c:v>
                </c:pt>
                <c:pt idx="3">
                  <c:v>0.19235006975098101</c:v>
                </c:pt>
                <c:pt idx="4">
                  <c:v>-0.12095803943639183</c:v>
                </c:pt>
                <c:pt idx="5">
                  <c:v>-0.2791253866856459</c:v>
                </c:pt>
                <c:pt idx="6">
                  <c:v>-0.30469663243532308</c:v>
                </c:pt>
                <c:pt idx="7">
                  <c:v>-0.31854822344533906</c:v>
                </c:pt>
                <c:pt idx="8">
                  <c:v>-0.10905504245583275</c:v>
                </c:pt>
                <c:pt idx="9">
                  <c:v>-7.6488032255939697E-2</c:v>
                </c:pt>
                <c:pt idx="10">
                  <c:v>-7.5005735493557379E-2</c:v>
                </c:pt>
                <c:pt idx="11">
                  <c:v>-6.2896145367521972E-2</c:v>
                </c:pt>
                <c:pt idx="12">
                  <c:v>-1.5856130584070538E-2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9-C4CB-49F4-B02C-B20DECDC29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2970624"/>
        <c:axId val="169945344"/>
      </c:lineChart>
      <c:catAx>
        <c:axId val="12297062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high"/>
        <c:crossAx val="169945344"/>
        <c:crosses val="autoZero"/>
        <c:auto val="1"/>
        <c:lblAlgn val="ctr"/>
        <c:lblOffset val="100"/>
        <c:noMultiLvlLbl val="1"/>
      </c:catAx>
      <c:valAx>
        <c:axId val="169945344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high"/>
        <c:crossAx val="122970624"/>
        <c:crosses val="autoZero"/>
        <c:crossBetween val="between"/>
      </c:valAx>
      <c:spPr>
        <a:noFill/>
        <a:ln w="34925" cmpd="sng"/>
      </c:spPr>
    </c:plotArea>
    <c:legend>
      <c:legendPos val="b"/>
      <c:layout>
        <c:manualLayout>
          <c:xMode val="edge"/>
          <c:yMode val="edge"/>
          <c:x val="0.2639875838628829"/>
          <c:y val="0.84372571226925297"/>
          <c:w val="0.47516822078764903"/>
          <c:h val="6.5537966052625199E-2"/>
        </c:manualLayout>
      </c:layout>
      <c:overlay val="0"/>
    </c:legend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>
      <a:bevelB/>
    </a:sp3d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dirty="0"/>
              <a:t>Siniestralidad </a:t>
            </a:r>
            <a:r>
              <a:rPr lang="es-MX" sz="1800" b="1" dirty="0" err="1"/>
              <a:t>QMx</a:t>
            </a:r>
            <a:endParaRPr lang="es-MX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8.5565103888569638E-2"/>
          <c:y val="0.19028204770156651"/>
          <c:w val="0.87740477753406232"/>
          <c:h val="0.6068727177530141"/>
        </c:manualLayout>
      </c:layout>
      <c:lineChart>
        <c:grouping val="standard"/>
        <c:varyColors val="0"/>
        <c:ser>
          <c:idx val="0"/>
          <c:order val="0"/>
          <c:tx>
            <c:strRef>
              <c:f>'Índices-Trim.'!$A$86</c:f>
              <c:strCache>
                <c:ptCount val="1"/>
                <c:pt idx="0">
                  <c:v>Índice de siniestralidad QMx</c:v>
                </c:pt>
              </c:strCache>
            </c:strRef>
          </c:tx>
          <c:spPr>
            <a:ln w="28575" cap="rnd">
              <a:solidFill>
                <a:srgbClr val="21A2A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15967"/>
              </a:solidFill>
              <a:ln w="9525">
                <a:solidFill>
                  <a:srgbClr val="21A2AD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63-4FB1-A0F7-661544964CB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63-4FB1-A0F7-661544964CB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63-4FB1-A0F7-661544964CB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63-4FB1-A0F7-661544964CB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63-4FB1-A0F7-661544964CB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63-4FB1-A0F7-661544964CBB}"/>
                </c:ext>
              </c:extLst>
            </c:dLbl>
            <c:dLbl>
              <c:idx val="8"/>
              <c:layout>
                <c:manualLayout>
                  <c:x val="-1.6491788318293565E-2"/>
                  <c:y val="-2.9784940220477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63-4FB1-A0F7-661544964CB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63-4FB1-A0F7-661544964CB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563-4FB1-A0F7-661544964CB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63-4FB1-A0F7-661544964CBB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563-4FB1-A0F7-661544964CB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563-4FB1-A0F7-661544964CBB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563-4FB1-A0F7-661544964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'Índices-Trim.'!$B$82:$R$82</c:f>
              <c:strCache>
                <c:ptCount val="17"/>
                <c:pt idx="0">
                  <c:v>1T18</c:v>
                </c:pt>
                <c:pt idx="1">
                  <c:v>2T18</c:v>
                </c:pt>
                <c:pt idx="2">
                  <c:v>3T18</c:v>
                </c:pt>
                <c:pt idx="3">
                  <c:v>4T18</c:v>
                </c:pt>
                <c:pt idx="4">
                  <c:v>1T19</c:v>
                </c:pt>
                <c:pt idx="5">
                  <c:v>2T19</c:v>
                </c:pt>
                <c:pt idx="6">
                  <c:v>3T19</c:v>
                </c:pt>
                <c:pt idx="7">
                  <c:v>4T19</c:v>
                </c:pt>
                <c:pt idx="8">
                  <c:v>1T20</c:v>
                </c:pt>
                <c:pt idx="9">
                  <c:v>2T20</c:v>
                </c:pt>
                <c:pt idx="10">
                  <c:v>3T20</c:v>
                </c:pt>
                <c:pt idx="11">
                  <c:v>4T20</c:v>
                </c:pt>
                <c:pt idx="12">
                  <c:v>1T21</c:v>
                </c:pt>
                <c:pt idx="13">
                  <c:v>2T21</c:v>
                </c:pt>
                <c:pt idx="14">
                  <c:v>3T21</c:v>
                </c:pt>
                <c:pt idx="15">
                  <c:v>4T21</c:v>
                </c:pt>
                <c:pt idx="16">
                  <c:v>1T22</c:v>
                </c:pt>
              </c:strCache>
            </c:strRef>
          </c:cat>
          <c:val>
            <c:numRef>
              <c:f>'Índices-Trim.'!$B$86:$R$86</c:f>
              <c:numCache>
                <c:formatCode>0.0%</c:formatCode>
                <c:ptCount val="17"/>
                <c:pt idx="0">
                  <c:v>0.63900000000000001</c:v>
                </c:pt>
                <c:pt idx="1">
                  <c:v>0.68200000000000005</c:v>
                </c:pt>
                <c:pt idx="2">
                  <c:v>0.72</c:v>
                </c:pt>
                <c:pt idx="3">
                  <c:v>0.622</c:v>
                </c:pt>
                <c:pt idx="4">
                  <c:v>0.61699999999999999</c:v>
                </c:pt>
                <c:pt idx="5">
                  <c:v>0.59799999999999998</c:v>
                </c:pt>
                <c:pt idx="6">
                  <c:v>0.59499999999999997</c:v>
                </c:pt>
                <c:pt idx="7">
                  <c:v>0.58299999999999996</c:v>
                </c:pt>
                <c:pt idx="8">
                  <c:v>0.52400000000000002</c:v>
                </c:pt>
                <c:pt idx="9">
                  <c:v>0.439</c:v>
                </c:pt>
                <c:pt idx="10">
                  <c:v>0.51800000000000002</c:v>
                </c:pt>
                <c:pt idx="11">
                  <c:v>0.57999999999999996</c:v>
                </c:pt>
                <c:pt idx="12">
                  <c:v>0.57899999999999996</c:v>
                </c:pt>
                <c:pt idx="13">
                  <c:v>0.622</c:v>
                </c:pt>
                <c:pt idx="14">
                  <c:v>0.64500000000000002</c:v>
                </c:pt>
                <c:pt idx="15">
                  <c:v>0.68500000000000005</c:v>
                </c:pt>
                <c:pt idx="16">
                  <c:v>0.65664029826903914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563-4FB1-A0F7-661544964CB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19205743"/>
        <c:axId val="1469318223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'Índices-Trim.'!$A$87</c15:sqref>
                        </c15:formulaRef>
                      </c:ext>
                    </c:extLst>
                    <c:strCache>
                      <c:ptCount val="1"/>
                      <c:pt idx="0">
                        <c:v>Margen de operación QMx</c:v>
                      </c:pt>
                    </c:strCache>
                  </c:strRef>
                </c:tx>
                <c:spPr>
                  <a:ln w="28575" cap="rnd">
                    <a:solidFill>
                      <a:srgbClr val="990099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660066"/>
                    </a:solidFill>
                    <a:ln w="9525">
                      <a:solidFill>
                        <a:srgbClr val="990099"/>
                      </a:solidFill>
                    </a:ln>
                    <a:effectLst/>
                  </c:spPr>
                </c:marker>
                <c:dLbls>
                  <c:dLbl>
                    <c:idx val="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E-C563-4FB1-A0F7-661544964CBB}"/>
                      </c:ext>
                    </c:extLst>
                  </c:dLbl>
                  <c:dLbl>
                    <c:idx val="2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F-C563-4FB1-A0F7-661544964CBB}"/>
                      </c:ext>
                    </c:extLst>
                  </c:dLbl>
                  <c:dLbl>
                    <c:idx val="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0-C563-4FB1-A0F7-661544964CBB}"/>
                      </c:ext>
                    </c:extLst>
                  </c:dLbl>
                  <c:dLbl>
                    <c:idx val="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1-C563-4FB1-A0F7-661544964CBB}"/>
                      </c:ext>
                    </c:extLst>
                  </c:dLbl>
                  <c:dLbl>
                    <c:idx val="6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2-C563-4FB1-A0F7-661544964CBB}"/>
                      </c:ext>
                    </c:extLst>
                  </c:dLbl>
                  <c:dLbl>
                    <c:idx val="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3-C563-4FB1-A0F7-661544964CBB}"/>
                      </c:ext>
                    </c:extLst>
                  </c:dLbl>
                  <c:dLbl>
                    <c:idx val="9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4-C563-4FB1-A0F7-661544964CBB}"/>
                      </c:ext>
                    </c:extLst>
                  </c:dLbl>
                  <c:dLbl>
                    <c:idx val="1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5-C563-4FB1-A0F7-661544964CBB}"/>
                      </c:ext>
                    </c:extLst>
                  </c:dLbl>
                  <c:dLbl>
                    <c:idx val="1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6-C563-4FB1-A0F7-661544964CBB}"/>
                      </c:ext>
                    </c:extLst>
                  </c:dLbl>
                  <c:dLbl>
                    <c:idx val="1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7-C563-4FB1-A0F7-661544964CBB}"/>
                      </c:ext>
                    </c:extLst>
                  </c:dLbl>
                  <c:dLbl>
                    <c:idx val="1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8-C563-4FB1-A0F7-661544964CBB}"/>
                      </c:ext>
                    </c:extLst>
                  </c:dLbl>
                  <c:dLbl>
                    <c:idx val="1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9-C563-4FB1-A0F7-661544964CB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050" b="1" i="0" u="none" strike="noStrike" kern="1200" baseline="0">
                          <a:solidFill>
                            <a:srgbClr val="770977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MX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'Índices-Trim.'!$B$82:$R$82</c15:sqref>
                        </c15:formulaRef>
                      </c:ext>
                    </c:extLst>
                    <c:strCache>
                      <c:ptCount val="17"/>
                      <c:pt idx="0">
                        <c:v>1T18</c:v>
                      </c:pt>
                      <c:pt idx="1">
                        <c:v>2T18</c:v>
                      </c:pt>
                      <c:pt idx="2">
                        <c:v>3T18</c:v>
                      </c:pt>
                      <c:pt idx="3">
                        <c:v>4T18</c:v>
                      </c:pt>
                      <c:pt idx="4">
                        <c:v>1T19</c:v>
                      </c:pt>
                      <c:pt idx="5">
                        <c:v>2T19</c:v>
                      </c:pt>
                      <c:pt idx="6">
                        <c:v>3T19</c:v>
                      </c:pt>
                      <c:pt idx="7">
                        <c:v>4T19</c:v>
                      </c:pt>
                      <c:pt idx="8">
                        <c:v>1T20</c:v>
                      </c:pt>
                      <c:pt idx="9">
                        <c:v>2T20</c:v>
                      </c:pt>
                      <c:pt idx="10">
                        <c:v>3T20</c:v>
                      </c:pt>
                      <c:pt idx="11">
                        <c:v>4T20</c:v>
                      </c:pt>
                      <c:pt idx="12">
                        <c:v>1T21</c:v>
                      </c:pt>
                      <c:pt idx="13">
                        <c:v>2T21</c:v>
                      </c:pt>
                      <c:pt idx="14">
                        <c:v>3T21</c:v>
                      </c:pt>
                      <c:pt idx="15">
                        <c:v>4T21</c:v>
                      </c:pt>
                      <c:pt idx="16">
                        <c:v>1T22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'Índices-Trim.'!$B$87:$R$87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5.3999999999999999E-2</c:v>
                      </c:pt>
                      <c:pt idx="1">
                        <c:v>0.04</c:v>
                      </c:pt>
                      <c:pt idx="2">
                        <c:v>3.3000000000000002E-2</c:v>
                      </c:pt>
                      <c:pt idx="3">
                        <c:v>0.10299999999999999</c:v>
                      </c:pt>
                      <c:pt idx="4">
                        <c:v>0.121</c:v>
                      </c:pt>
                      <c:pt idx="5">
                        <c:v>0.13800000000000001</c:v>
                      </c:pt>
                      <c:pt idx="6">
                        <c:v>0.13700000000000001</c:v>
                      </c:pt>
                      <c:pt idx="7">
                        <c:v>0.13</c:v>
                      </c:pt>
                      <c:pt idx="8">
                        <c:v>0.2</c:v>
                      </c:pt>
                      <c:pt idx="9">
                        <c:v>0.29899999999999999</c:v>
                      </c:pt>
                      <c:pt idx="10">
                        <c:v>0.20799999999999999</c:v>
                      </c:pt>
                      <c:pt idx="11">
                        <c:v>0.14299999999999999</c:v>
                      </c:pt>
                      <c:pt idx="12">
                        <c:v>0.115</c:v>
                      </c:pt>
                      <c:pt idx="13">
                        <c:v>0.10300000000000001</c:v>
                      </c:pt>
                      <c:pt idx="14">
                        <c:v>8.4000000000000005E-2</c:v>
                      </c:pt>
                      <c:pt idx="15">
                        <c:v>3.9E-2</c:v>
                      </c:pt>
                      <c:pt idx="16">
                        <c:v>6.0869417861100526E-2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A-C563-4FB1-A0F7-661544964CBB}"/>
                  </c:ext>
                </c:extLst>
              </c15:ser>
            </c15:filteredLineSeries>
          </c:ext>
        </c:extLst>
      </c:lineChart>
      <c:catAx>
        <c:axId val="1819205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69318223"/>
        <c:crosses val="autoZero"/>
        <c:auto val="1"/>
        <c:lblAlgn val="ctr"/>
        <c:lblOffset val="100"/>
        <c:noMultiLvlLbl val="0"/>
      </c:catAx>
      <c:valAx>
        <c:axId val="1469318223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19205743"/>
        <c:crosses val="autoZero"/>
        <c:crossBetween val="between"/>
      </c:valAx>
      <c:spPr>
        <a:gradFill>
          <a:gsLst>
            <a:gs pos="53000">
              <a:srgbClr val="F9F9F9"/>
            </a:gs>
            <a:gs pos="100000">
              <a:srgbClr val="E7E7E7"/>
            </a:gs>
            <a:gs pos="16000">
              <a:schemeClr val="bg1"/>
            </a:gs>
          </a:gsLst>
          <a:lin ang="5400000" scaled="1"/>
        </a:grad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B84C3-D112-4C04-9292-E64DBD1355C3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C9247-616E-4256-BD99-DEF66DDC01AA}">
      <dgm:prSet phldrT="[Texto]" custT="1"/>
      <dgm:spPr>
        <a:solidFill>
          <a:srgbClr val="2A7182"/>
        </a:solidFill>
      </dgm:spPr>
      <dgm:t>
        <a:bodyPr/>
        <a:lstStyle/>
        <a:p>
          <a:r>
            <a:rPr lang="es-MX" sz="2000" dirty="0"/>
            <a:t>Top 5 todos los ramos AMIS</a:t>
          </a:r>
          <a:endParaRPr lang="en-US" sz="2000" dirty="0"/>
        </a:p>
      </dgm:t>
    </dgm:pt>
    <dgm:pt modelId="{CBC427C7-EC69-41EA-9B02-FC35169190AE}" type="parTrans" cxnId="{657B5968-6EB6-4261-9E58-DF98F0073A1A}">
      <dgm:prSet/>
      <dgm:spPr/>
      <dgm:t>
        <a:bodyPr/>
        <a:lstStyle/>
        <a:p>
          <a:endParaRPr lang="en-US"/>
        </a:p>
      </dgm:t>
    </dgm:pt>
    <dgm:pt modelId="{B092C08A-00EC-4579-90A3-CAB15C08DA27}" type="sibTrans" cxnId="{657B5968-6EB6-4261-9E58-DF98F0073A1A}">
      <dgm:prSet/>
      <dgm:spPr/>
      <dgm:t>
        <a:bodyPr/>
        <a:lstStyle/>
        <a:p>
          <a:endParaRPr lang="en-US"/>
        </a:p>
      </dgm:t>
    </dgm:pt>
    <dgm:pt modelId="{A25F1016-05C3-4B88-94E0-4ACFE5548182}">
      <dgm:prSet phldrT="[Texto]" custT="1"/>
      <dgm:spPr>
        <a:ln>
          <a:solidFill>
            <a:schemeClr val="bg1"/>
          </a:solidFill>
        </a:ln>
      </dgm:spPr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es-MX" sz="1200" dirty="0"/>
            <a:t>1 </a:t>
          </a:r>
          <a:r>
            <a:rPr lang="es-MX" sz="1200" dirty="0" err="1"/>
            <a:t>Metlife</a:t>
          </a:r>
          <a:endParaRPr lang="es-MX" sz="1200" dirty="0"/>
        </a:p>
        <a:p>
          <a:pPr algn="l">
            <a:buFont typeface="Arial" panose="020B0604020202020204" pitchFamily="34" charset="0"/>
            <a:buNone/>
          </a:pPr>
          <a:r>
            <a:rPr lang="es-MX" sz="1200" dirty="0"/>
            <a:t>2 G.N.P. </a:t>
          </a:r>
        </a:p>
        <a:p>
          <a:pPr algn="l">
            <a:buFont typeface="Arial" panose="020B0604020202020204" pitchFamily="34" charset="0"/>
            <a:buNone/>
          </a:pPr>
          <a:r>
            <a:rPr lang="es-MX" sz="1200" dirty="0"/>
            <a:t>3 BBVA </a:t>
          </a:r>
        </a:p>
        <a:p>
          <a:pPr algn="l">
            <a:buFont typeface="Arial" panose="020B0604020202020204" pitchFamily="34" charset="0"/>
            <a:buNone/>
          </a:pPr>
          <a:r>
            <a:rPr lang="es-MX" sz="1200" dirty="0"/>
            <a:t>4 AXA </a:t>
          </a:r>
        </a:p>
        <a:p>
          <a:pPr algn="l">
            <a:buFont typeface="Arial" panose="020B0604020202020204" pitchFamily="34" charset="0"/>
            <a:buNone/>
          </a:pPr>
          <a:r>
            <a:rPr lang="es-MX" sz="1200" dirty="0"/>
            <a:t>5 Banorte</a:t>
          </a:r>
        </a:p>
        <a:p>
          <a:pPr algn="l">
            <a:buFont typeface="Arial" panose="020B0604020202020204" pitchFamily="34" charset="0"/>
            <a:buNone/>
          </a:pPr>
          <a:r>
            <a:rPr lang="es-MX" sz="1200" b="1" dirty="0"/>
            <a:t>6 Quálitas</a:t>
          </a:r>
          <a:endParaRPr lang="en-US" sz="1200" b="1" dirty="0"/>
        </a:p>
      </dgm:t>
    </dgm:pt>
    <dgm:pt modelId="{6AA90CB3-4005-4835-9B6F-C15EBB54124B}" type="parTrans" cxnId="{28E4DCEF-7E5E-4CB0-89BB-1691454AB323}">
      <dgm:prSet/>
      <dgm:spPr/>
      <dgm:t>
        <a:bodyPr/>
        <a:lstStyle/>
        <a:p>
          <a:endParaRPr lang="en-US"/>
        </a:p>
      </dgm:t>
    </dgm:pt>
    <dgm:pt modelId="{E828CBE9-341D-4A4E-9024-3A07F481EC1A}" type="sibTrans" cxnId="{28E4DCEF-7E5E-4CB0-89BB-1691454AB323}">
      <dgm:prSet/>
      <dgm:spPr/>
      <dgm:t>
        <a:bodyPr/>
        <a:lstStyle/>
        <a:p>
          <a:endParaRPr lang="en-US"/>
        </a:p>
      </dgm:t>
    </dgm:pt>
    <dgm:pt modelId="{5FCC1DBC-3439-4604-B5A4-07A59FF48C57}">
      <dgm:prSet phldrT="[Texto]" custT="1"/>
      <dgm:spPr>
        <a:solidFill>
          <a:srgbClr val="3B9FB7"/>
        </a:solidFill>
      </dgm:spPr>
      <dgm:t>
        <a:bodyPr/>
        <a:lstStyle/>
        <a:p>
          <a:r>
            <a:rPr lang="es-MX" sz="2000" dirty="0"/>
            <a:t>Top 5 ramo de autos</a:t>
          </a:r>
          <a:endParaRPr lang="en-US" sz="2000" dirty="0"/>
        </a:p>
      </dgm:t>
    </dgm:pt>
    <dgm:pt modelId="{DA926E95-63B1-4F90-9195-592A556D2C8F}" type="parTrans" cxnId="{9914476B-DF46-4F16-8DA0-8A62AE0BFEC4}">
      <dgm:prSet/>
      <dgm:spPr/>
      <dgm:t>
        <a:bodyPr/>
        <a:lstStyle/>
        <a:p>
          <a:endParaRPr lang="en-US"/>
        </a:p>
      </dgm:t>
    </dgm:pt>
    <dgm:pt modelId="{51AF85E6-44EB-4DCB-A9CB-3533DD7AB72F}" type="sibTrans" cxnId="{9914476B-DF46-4F16-8DA0-8A62AE0BFEC4}">
      <dgm:prSet/>
      <dgm:spPr/>
      <dgm:t>
        <a:bodyPr/>
        <a:lstStyle/>
        <a:p>
          <a:endParaRPr lang="en-US"/>
        </a:p>
      </dgm:t>
    </dgm:pt>
    <dgm:pt modelId="{79FE4627-BD21-41D7-968E-97AACC5F25F9}">
      <dgm:prSet phldrT="[Texto]" custT="1"/>
      <dgm:spPr>
        <a:ln>
          <a:solidFill>
            <a:schemeClr val="bg1"/>
          </a:solidFill>
        </a:ln>
      </dgm:spPr>
      <dgm:t>
        <a:bodyPr/>
        <a:lstStyle/>
        <a:p>
          <a:pPr algn="l"/>
          <a:r>
            <a:rPr lang="es-MX" sz="1050" dirty="0"/>
            <a:t>1 </a:t>
          </a:r>
          <a:r>
            <a:rPr lang="es-MX" sz="1200" b="1" dirty="0"/>
            <a:t>Quálitas</a:t>
          </a:r>
        </a:p>
        <a:p>
          <a:pPr algn="l"/>
          <a:r>
            <a:rPr lang="es-MX" sz="1050" dirty="0"/>
            <a:t>2 G.N.P.</a:t>
          </a:r>
        </a:p>
        <a:p>
          <a:pPr algn="l"/>
          <a:r>
            <a:rPr lang="es-MX" sz="1050" dirty="0"/>
            <a:t>3 Chubb </a:t>
          </a:r>
        </a:p>
        <a:p>
          <a:pPr algn="l"/>
          <a:r>
            <a:rPr lang="es-MX" sz="1050" dirty="0"/>
            <a:t>4 AXA </a:t>
          </a:r>
        </a:p>
        <a:p>
          <a:pPr algn="l"/>
          <a:r>
            <a:rPr lang="es-MX" sz="1050" dirty="0"/>
            <a:t>5 HDI</a:t>
          </a:r>
          <a:endParaRPr lang="en-US" sz="1050" dirty="0"/>
        </a:p>
      </dgm:t>
    </dgm:pt>
    <dgm:pt modelId="{80B1A17C-DA2F-4CEE-AB61-60597BBCC28C}" type="parTrans" cxnId="{F52B6853-4DA9-48D1-80F6-B6A1C90319E8}">
      <dgm:prSet/>
      <dgm:spPr/>
      <dgm:t>
        <a:bodyPr/>
        <a:lstStyle/>
        <a:p>
          <a:endParaRPr lang="en-US"/>
        </a:p>
      </dgm:t>
    </dgm:pt>
    <dgm:pt modelId="{2B7A57E4-FC9E-42EB-8FCC-16C1B2CC6A0B}" type="sibTrans" cxnId="{F52B6853-4DA9-48D1-80F6-B6A1C90319E8}">
      <dgm:prSet/>
      <dgm:spPr/>
      <dgm:t>
        <a:bodyPr/>
        <a:lstStyle/>
        <a:p>
          <a:endParaRPr lang="en-US"/>
        </a:p>
      </dgm:t>
    </dgm:pt>
    <dgm:pt modelId="{6A3540B4-5912-4055-B046-F7154D411ECF}">
      <dgm:prSet phldrT="[Texto]" custT="1"/>
      <dgm:spPr>
        <a:solidFill>
          <a:srgbClr val="2A7182"/>
        </a:solidFill>
      </dgm:spPr>
      <dgm:t>
        <a:bodyPr/>
        <a:lstStyle/>
        <a:p>
          <a:r>
            <a:rPr lang="es-MX" sz="1600" dirty="0"/>
            <a:t>Participación de mercado (autos)</a:t>
          </a:r>
          <a:endParaRPr lang="en-US" sz="1600" dirty="0"/>
        </a:p>
      </dgm:t>
    </dgm:pt>
    <dgm:pt modelId="{5B7560CC-8E8D-4B3C-B394-5F556357E75D}" type="parTrans" cxnId="{F0A4D133-19F9-49DE-AB46-E31FA8290150}">
      <dgm:prSet/>
      <dgm:spPr/>
      <dgm:t>
        <a:bodyPr/>
        <a:lstStyle/>
        <a:p>
          <a:endParaRPr lang="en-US"/>
        </a:p>
      </dgm:t>
    </dgm:pt>
    <dgm:pt modelId="{337ACDE0-4836-4A47-81A1-64750C395B6B}" type="sibTrans" cxnId="{F0A4D133-19F9-49DE-AB46-E31FA8290150}">
      <dgm:prSet/>
      <dgm:spPr/>
      <dgm:t>
        <a:bodyPr/>
        <a:lstStyle/>
        <a:p>
          <a:endParaRPr lang="en-US"/>
        </a:p>
      </dgm:t>
    </dgm:pt>
    <dgm:pt modelId="{C30EE2BB-8D56-4EDD-87BC-427AABDAF989}">
      <dgm:prSet phldrT="[Texto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es-MX" sz="1050" b="1" dirty="0"/>
            <a:t>3M21</a:t>
          </a:r>
        </a:p>
        <a:p>
          <a:pPr algn="l"/>
          <a:r>
            <a:rPr lang="es-MX" sz="1200" b="1" dirty="0"/>
            <a:t>Quálitas</a:t>
          </a:r>
          <a:r>
            <a:rPr lang="es-MX" sz="900" dirty="0"/>
            <a:t> </a:t>
          </a:r>
          <a:r>
            <a:rPr lang="es-MX" sz="1100" dirty="0">
              <a:sym typeface="Wingdings" panose="05000000000000000000" pitchFamily="2" charset="2"/>
            </a:rPr>
            <a:t> 31.2%</a:t>
          </a:r>
        </a:p>
        <a:p>
          <a:pPr algn="l"/>
          <a:r>
            <a:rPr lang="es-MX" sz="1100" dirty="0">
              <a:sym typeface="Wingdings" panose="05000000000000000000" pitchFamily="2" charset="2"/>
            </a:rPr>
            <a:t>Top 5  69.3% </a:t>
          </a:r>
          <a:endParaRPr lang="en-US" sz="1100" dirty="0"/>
        </a:p>
      </dgm:t>
    </dgm:pt>
    <dgm:pt modelId="{99E0F0CC-2BEF-4EF5-A469-513CE387CBF9}" type="parTrans" cxnId="{19282C3C-F18B-4C61-B4AC-5EE8FC6B8573}">
      <dgm:prSet/>
      <dgm:spPr/>
      <dgm:t>
        <a:bodyPr/>
        <a:lstStyle/>
        <a:p>
          <a:endParaRPr lang="en-US"/>
        </a:p>
      </dgm:t>
    </dgm:pt>
    <dgm:pt modelId="{B0DD17D1-798F-4E53-9CE0-59E1FD9E3BAB}" type="sibTrans" cxnId="{19282C3C-F18B-4C61-B4AC-5EE8FC6B8573}">
      <dgm:prSet/>
      <dgm:spPr/>
      <dgm:t>
        <a:bodyPr/>
        <a:lstStyle/>
        <a:p>
          <a:endParaRPr lang="en-US"/>
        </a:p>
      </dgm:t>
    </dgm:pt>
    <dgm:pt modelId="{52E4B644-C5DE-4E84-B14D-D8596238E2CF}">
      <dgm:prSet phldrT="[Texto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es-MX" sz="1050" b="1" dirty="0"/>
            <a:t>3M22</a:t>
          </a:r>
        </a:p>
        <a:p>
          <a:pPr algn="l"/>
          <a:r>
            <a:rPr lang="es-MX" sz="1200" b="1" dirty="0"/>
            <a:t>Quálitas</a:t>
          </a:r>
          <a:r>
            <a:rPr lang="es-MX" sz="900" dirty="0"/>
            <a:t> </a:t>
          </a:r>
          <a:r>
            <a:rPr lang="es-MX" sz="1100" dirty="0">
              <a:sym typeface="Wingdings" panose="05000000000000000000" pitchFamily="2" charset="2"/>
            </a:rPr>
            <a:t> 29.0%</a:t>
          </a:r>
        </a:p>
        <a:p>
          <a:pPr algn="l"/>
          <a:r>
            <a:rPr lang="es-MX" sz="1100" dirty="0">
              <a:sym typeface="Wingdings" panose="05000000000000000000" pitchFamily="2" charset="2"/>
            </a:rPr>
            <a:t>Top 5  69.2%</a:t>
          </a:r>
          <a:endParaRPr lang="en-US" sz="1100" dirty="0"/>
        </a:p>
      </dgm:t>
    </dgm:pt>
    <dgm:pt modelId="{ACEBE323-3E36-450D-B7C9-F5EEEF4456FD}" type="parTrans" cxnId="{E956B8D2-F1C1-4330-9F11-A383BF337AAE}">
      <dgm:prSet/>
      <dgm:spPr/>
      <dgm:t>
        <a:bodyPr/>
        <a:lstStyle/>
        <a:p>
          <a:endParaRPr lang="en-US"/>
        </a:p>
      </dgm:t>
    </dgm:pt>
    <dgm:pt modelId="{16E295B8-53C4-4ECF-98FA-5E72103C9CB8}" type="sibTrans" cxnId="{E956B8D2-F1C1-4330-9F11-A383BF337AAE}">
      <dgm:prSet/>
      <dgm:spPr/>
      <dgm:t>
        <a:bodyPr/>
        <a:lstStyle/>
        <a:p>
          <a:endParaRPr lang="en-US"/>
        </a:p>
      </dgm:t>
    </dgm:pt>
    <dgm:pt modelId="{468C850C-999A-4053-8B0A-EC857ED26C8D}" type="pres">
      <dgm:prSet presAssocID="{9E6B84C3-D112-4C04-9292-E64DBD1355C3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95C0DC5A-C6E6-47B2-A290-2C2B858B88C2}" type="pres">
      <dgm:prSet presAssocID="{9E6B84C3-D112-4C04-9292-E64DBD1355C3}" presName="outerBox" presStyleCnt="0"/>
      <dgm:spPr/>
    </dgm:pt>
    <dgm:pt modelId="{1B0175E0-B99A-4ECA-92DA-7238C4A393D2}" type="pres">
      <dgm:prSet presAssocID="{9E6B84C3-D112-4C04-9292-E64DBD1355C3}" presName="outerBoxParent" presStyleLbl="node1" presStyleIdx="0" presStyleCnt="3" custLinFactNeighborX="25820" custLinFactNeighborY="-57652"/>
      <dgm:spPr/>
    </dgm:pt>
    <dgm:pt modelId="{24B57DDE-0099-4F64-A08D-79D4BF5061CB}" type="pres">
      <dgm:prSet presAssocID="{9E6B84C3-D112-4C04-9292-E64DBD1355C3}" presName="outerBoxChildren" presStyleCnt="0"/>
      <dgm:spPr/>
    </dgm:pt>
    <dgm:pt modelId="{28945CA8-2456-42AC-9C91-4AD15036313C}" type="pres">
      <dgm:prSet presAssocID="{A25F1016-05C3-4B88-94E0-4ACFE5548182}" presName="oChild" presStyleLbl="fgAcc1" presStyleIdx="0" presStyleCnt="4" custScaleX="104316" custScaleY="137755" custLinFactNeighborX="1215" custLinFactNeighborY="-4187">
        <dgm:presLayoutVars>
          <dgm:bulletEnabled val="1"/>
        </dgm:presLayoutVars>
      </dgm:prSet>
      <dgm:spPr/>
    </dgm:pt>
    <dgm:pt modelId="{B3EA8CA8-AACD-42D8-8A07-23E818D703D3}" type="pres">
      <dgm:prSet presAssocID="{9E6B84C3-D112-4C04-9292-E64DBD1355C3}" presName="middleBox" presStyleCnt="0"/>
      <dgm:spPr/>
    </dgm:pt>
    <dgm:pt modelId="{B256CAED-1EAA-49B8-8285-A38D2163C378}" type="pres">
      <dgm:prSet presAssocID="{9E6B84C3-D112-4C04-9292-E64DBD1355C3}" presName="middleBoxParent" presStyleLbl="node1" presStyleIdx="1" presStyleCnt="3" custLinFactNeighborY="-2611"/>
      <dgm:spPr/>
    </dgm:pt>
    <dgm:pt modelId="{EA7E56E3-1087-4F3D-B2C9-E0A32A9AB826}" type="pres">
      <dgm:prSet presAssocID="{9E6B84C3-D112-4C04-9292-E64DBD1355C3}" presName="middleBoxChildren" presStyleCnt="0"/>
      <dgm:spPr/>
    </dgm:pt>
    <dgm:pt modelId="{92684D83-5664-419E-AC81-668D66F30CDD}" type="pres">
      <dgm:prSet presAssocID="{79FE4627-BD21-41D7-968E-97AACC5F25F9}" presName="mChild" presStyleLbl="fgAcc1" presStyleIdx="1" presStyleCnt="4" custScaleX="108319" custScaleY="606924" custLinFactNeighborX="3347" custLinFactNeighborY="-95245">
        <dgm:presLayoutVars>
          <dgm:bulletEnabled val="1"/>
        </dgm:presLayoutVars>
      </dgm:prSet>
      <dgm:spPr/>
    </dgm:pt>
    <dgm:pt modelId="{1246CB64-9A93-4DF3-B497-AA19E71509F4}" type="pres">
      <dgm:prSet presAssocID="{9E6B84C3-D112-4C04-9292-E64DBD1355C3}" presName="centerBox" presStyleCnt="0"/>
      <dgm:spPr/>
    </dgm:pt>
    <dgm:pt modelId="{83111CC6-B74E-4F03-AE0C-535F6EB0A352}" type="pres">
      <dgm:prSet presAssocID="{9E6B84C3-D112-4C04-9292-E64DBD1355C3}" presName="centerBoxParent" presStyleLbl="node1" presStyleIdx="2" presStyleCnt="3" custScaleX="93740" custScaleY="114407" custLinFactNeighborX="-737" custLinFactNeighborY="-15989"/>
      <dgm:spPr/>
    </dgm:pt>
    <dgm:pt modelId="{F1D7D99C-1B2E-4F76-9654-52E41B4FF3A8}" type="pres">
      <dgm:prSet presAssocID="{9E6B84C3-D112-4C04-9292-E64DBD1355C3}" presName="centerBoxChildren" presStyleCnt="0"/>
      <dgm:spPr/>
    </dgm:pt>
    <dgm:pt modelId="{3E70A727-FDD8-4F42-A95C-F09896F47665}" type="pres">
      <dgm:prSet presAssocID="{C30EE2BB-8D56-4EDD-87BC-427AABDAF989}" presName="cChild" presStyleLbl="fgAcc1" presStyleIdx="2" presStyleCnt="4" custScaleX="45545" custScaleY="160304" custLinFactX="157" custLinFactNeighborX="100000" custLinFactNeighborY="-43802">
        <dgm:presLayoutVars>
          <dgm:bulletEnabled val="1"/>
        </dgm:presLayoutVars>
      </dgm:prSet>
      <dgm:spPr/>
    </dgm:pt>
    <dgm:pt modelId="{7CE9D993-A197-4008-9FBC-E2934F188E42}" type="pres">
      <dgm:prSet presAssocID="{B0DD17D1-798F-4E53-9CE0-59E1FD9E3BAB}" presName="centerSibTrans" presStyleCnt="0"/>
      <dgm:spPr/>
    </dgm:pt>
    <dgm:pt modelId="{6B390704-20A6-4C04-8291-9DA79F696EFC}" type="pres">
      <dgm:prSet presAssocID="{52E4B644-C5DE-4E84-B14D-D8596238E2CF}" presName="cChild" presStyleLbl="fgAcc1" presStyleIdx="3" presStyleCnt="4" custScaleX="44317" custScaleY="160397" custLinFactX="915" custLinFactNeighborX="100000" custLinFactNeighborY="-43848">
        <dgm:presLayoutVars>
          <dgm:bulletEnabled val="1"/>
        </dgm:presLayoutVars>
      </dgm:prSet>
      <dgm:spPr/>
    </dgm:pt>
  </dgm:ptLst>
  <dgm:cxnLst>
    <dgm:cxn modelId="{B7A1E92C-9BA4-4A83-B967-93251E32E17A}" type="presOf" srcId="{A25F1016-05C3-4B88-94E0-4ACFE5548182}" destId="{28945CA8-2456-42AC-9C91-4AD15036313C}" srcOrd="0" destOrd="0" presId="urn:microsoft.com/office/officeart/2005/8/layout/target2"/>
    <dgm:cxn modelId="{F0A4D133-19F9-49DE-AB46-E31FA8290150}" srcId="{9E6B84C3-D112-4C04-9292-E64DBD1355C3}" destId="{6A3540B4-5912-4055-B046-F7154D411ECF}" srcOrd="2" destOrd="0" parTransId="{5B7560CC-8E8D-4B3C-B394-5F556357E75D}" sibTransId="{337ACDE0-4836-4A47-81A1-64750C395B6B}"/>
    <dgm:cxn modelId="{19282C3C-F18B-4C61-B4AC-5EE8FC6B8573}" srcId="{6A3540B4-5912-4055-B046-F7154D411ECF}" destId="{C30EE2BB-8D56-4EDD-87BC-427AABDAF989}" srcOrd="0" destOrd="0" parTransId="{99E0F0CC-2BEF-4EF5-A469-513CE387CBF9}" sibTransId="{B0DD17D1-798F-4E53-9CE0-59E1FD9E3BAB}"/>
    <dgm:cxn modelId="{B1721141-0827-49FA-9F52-E59600F67AA4}" type="presOf" srcId="{6A3540B4-5912-4055-B046-F7154D411ECF}" destId="{83111CC6-B74E-4F03-AE0C-535F6EB0A352}" srcOrd="0" destOrd="0" presId="urn:microsoft.com/office/officeart/2005/8/layout/target2"/>
    <dgm:cxn modelId="{61F84F42-31C6-4936-94DE-7C7D0F60FB0A}" type="presOf" srcId="{5FCC1DBC-3439-4604-B5A4-07A59FF48C57}" destId="{B256CAED-1EAA-49B8-8285-A38D2163C378}" srcOrd="0" destOrd="0" presId="urn:microsoft.com/office/officeart/2005/8/layout/target2"/>
    <dgm:cxn modelId="{657B5968-6EB6-4261-9E58-DF98F0073A1A}" srcId="{9E6B84C3-D112-4C04-9292-E64DBD1355C3}" destId="{E55C9247-616E-4256-BD99-DEF66DDC01AA}" srcOrd="0" destOrd="0" parTransId="{CBC427C7-EC69-41EA-9B02-FC35169190AE}" sibTransId="{B092C08A-00EC-4579-90A3-CAB15C08DA27}"/>
    <dgm:cxn modelId="{9914476B-DF46-4F16-8DA0-8A62AE0BFEC4}" srcId="{9E6B84C3-D112-4C04-9292-E64DBD1355C3}" destId="{5FCC1DBC-3439-4604-B5A4-07A59FF48C57}" srcOrd="1" destOrd="0" parTransId="{DA926E95-63B1-4F90-9195-592A556D2C8F}" sibTransId="{51AF85E6-44EB-4DCB-A9CB-3533DD7AB72F}"/>
    <dgm:cxn modelId="{F52B6853-4DA9-48D1-80F6-B6A1C90319E8}" srcId="{5FCC1DBC-3439-4604-B5A4-07A59FF48C57}" destId="{79FE4627-BD21-41D7-968E-97AACC5F25F9}" srcOrd="0" destOrd="0" parTransId="{80B1A17C-DA2F-4CEE-AB61-60597BBCC28C}" sibTransId="{2B7A57E4-FC9E-42EB-8FCC-16C1B2CC6A0B}"/>
    <dgm:cxn modelId="{6496767A-67EB-44D7-86FB-7EADB57F524B}" type="presOf" srcId="{E55C9247-616E-4256-BD99-DEF66DDC01AA}" destId="{1B0175E0-B99A-4ECA-92DA-7238C4A393D2}" srcOrd="0" destOrd="0" presId="urn:microsoft.com/office/officeart/2005/8/layout/target2"/>
    <dgm:cxn modelId="{D01EDE8A-F52C-4E6D-9E0B-1E6CC1EC6F57}" type="presOf" srcId="{52E4B644-C5DE-4E84-B14D-D8596238E2CF}" destId="{6B390704-20A6-4C04-8291-9DA79F696EFC}" srcOrd="0" destOrd="0" presId="urn:microsoft.com/office/officeart/2005/8/layout/target2"/>
    <dgm:cxn modelId="{2674DFC9-14FD-4FFB-B7D1-C6BE809EC1CA}" type="presOf" srcId="{C30EE2BB-8D56-4EDD-87BC-427AABDAF989}" destId="{3E70A727-FDD8-4F42-A95C-F09896F47665}" srcOrd="0" destOrd="0" presId="urn:microsoft.com/office/officeart/2005/8/layout/target2"/>
    <dgm:cxn modelId="{7B1723CC-8866-4B00-92C6-1D687DDE921F}" type="presOf" srcId="{9E6B84C3-D112-4C04-9292-E64DBD1355C3}" destId="{468C850C-999A-4053-8B0A-EC857ED26C8D}" srcOrd="0" destOrd="0" presId="urn:microsoft.com/office/officeart/2005/8/layout/target2"/>
    <dgm:cxn modelId="{E956B8D2-F1C1-4330-9F11-A383BF337AAE}" srcId="{6A3540B4-5912-4055-B046-F7154D411ECF}" destId="{52E4B644-C5DE-4E84-B14D-D8596238E2CF}" srcOrd="1" destOrd="0" parTransId="{ACEBE323-3E36-450D-B7C9-F5EEEF4456FD}" sibTransId="{16E295B8-53C4-4ECF-98FA-5E72103C9CB8}"/>
    <dgm:cxn modelId="{A07D23EE-1768-46C7-8C8F-6582DA108AC2}" type="presOf" srcId="{79FE4627-BD21-41D7-968E-97AACC5F25F9}" destId="{92684D83-5664-419E-AC81-668D66F30CDD}" srcOrd="0" destOrd="0" presId="urn:microsoft.com/office/officeart/2005/8/layout/target2"/>
    <dgm:cxn modelId="{28E4DCEF-7E5E-4CB0-89BB-1691454AB323}" srcId="{E55C9247-616E-4256-BD99-DEF66DDC01AA}" destId="{A25F1016-05C3-4B88-94E0-4ACFE5548182}" srcOrd="0" destOrd="0" parTransId="{6AA90CB3-4005-4835-9B6F-C15EBB54124B}" sibTransId="{E828CBE9-341D-4A4E-9024-3A07F481EC1A}"/>
    <dgm:cxn modelId="{B151F3F5-4627-4BA4-B1D0-3E316F0850A4}" type="presParOf" srcId="{468C850C-999A-4053-8B0A-EC857ED26C8D}" destId="{95C0DC5A-C6E6-47B2-A290-2C2B858B88C2}" srcOrd="0" destOrd="0" presId="urn:microsoft.com/office/officeart/2005/8/layout/target2"/>
    <dgm:cxn modelId="{DC06D35B-0D4C-491C-AD67-B6E933F60012}" type="presParOf" srcId="{95C0DC5A-C6E6-47B2-A290-2C2B858B88C2}" destId="{1B0175E0-B99A-4ECA-92DA-7238C4A393D2}" srcOrd="0" destOrd="0" presId="urn:microsoft.com/office/officeart/2005/8/layout/target2"/>
    <dgm:cxn modelId="{EFD0B66F-E064-45C5-A959-23BAFAA56AEF}" type="presParOf" srcId="{95C0DC5A-C6E6-47B2-A290-2C2B858B88C2}" destId="{24B57DDE-0099-4F64-A08D-79D4BF5061CB}" srcOrd="1" destOrd="0" presId="urn:microsoft.com/office/officeart/2005/8/layout/target2"/>
    <dgm:cxn modelId="{D3BE6581-C825-47FD-9B7A-3380FE50D6E7}" type="presParOf" srcId="{24B57DDE-0099-4F64-A08D-79D4BF5061CB}" destId="{28945CA8-2456-42AC-9C91-4AD15036313C}" srcOrd="0" destOrd="0" presId="urn:microsoft.com/office/officeart/2005/8/layout/target2"/>
    <dgm:cxn modelId="{2E90B45E-4DAD-48AE-B8F8-CC8CB444E4D9}" type="presParOf" srcId="{468C850C-999A-4053-8B0A-EC857ED26C8D}" destId="{B3EA8CA8-AACD-42D8-8A07-23E818D703D3}" srcOrd="1" destOrd="0" presId="urn:microsoft.com/office/officeart/2005/8/layout/target2"/>
    <dgm:cxn modelId="{FCFDEFBD-30F7-4D50-87CC-4CAB73871181}" type="presParOf" srcId="{B3EA8CA8-AACD-42D8-8A07-23E818D703D3}" destId="{B256CAED-1EAA-49B8-8285-A38D2163C378}" srcOrd="0" destOrd="0" presId="urn:microsoft.com/office/officeart/2005/8/layout/target2"/>
    <dgm:cxn modelId="{6C5F9A3C-4115-43D2-8F94-A797C77206AE}" type="presParOf" srcId="{B3EA8CA8-AACD-42D8-8A07-23E818D703D3}" destId="{EA7E56E3-1087-4F3D-B2C9-E0A32A9AB826}" srcOrd="1" destOrd="0" presId="urn:microsoft.com/office/officeart/2005/8/layout/target2"/>
    <dgm:cxn modelId="{37165BAD-162C-4987-A5B9-D02D2658607F}" type="presParOf" srcId="{EA7E56E3-1087-4F3D-B2C9-E0A32A9AB826}" destId="{92684D83-5664-419E-AC81-668D66F30CDD}" srcOrd="0" destOrd="0" presId="urn:microsoft.com/office/officeart/2005/8/layout/target2"/>
    <dgm:cxn modelId="{EFBA7DB1-E9D0-4B9B-A011-7F771599965E}" type="presParOf" srcId="{468C850C-999A-4053-8B0A-EC857ED26C8D}" destId="{1246CB64-9A93-4DF3-B497-AA19E71509F4}" srcOrd="2" destOrd="0" presId="urn:microsoft.com/office/officeart/2005/8/layout/target2"/>
    <dgm:cxn modelId="{E3A8D2ED-656F-4C6A-BE24-7864A3B892FC}" type="presParOf" srcId="{1246CB64-9A93-4DF3-B497-AA19E71509F4}" destId="{83111CC6-B74E-4F03-AE0C-535F6EB0A352}" srcOrd="0" destOrd="0" presId="urn:microsoft.com/office/officeart/2005/8/layout/target2"/>
    <dgm:cxn modelId="{D0F80C0E-17B8-4C83-B8DE-54281F57956B}" type="presParOf" srcId="{1246CB64-9A93-4DF3-B497-AA19E71509F4}" destId="{F1D7D99C-1B2E-4F76-9654-52E41B4FF3A8}" srcOrd="1" destOrd="0" presId="urn:microsoft.com/office/officeart/2005/8/layout/target2"/>
    <dgm:cxn modelId="{F7BCB1BF-6814-49F1-947F-C0FB2C732F58}" type="presParOf" srcId="{F1D7D99C-1B2E-4F76-9654-52E41B4FF3A8}" destId="{3E70A727-FDD8-4F42-A95C-F09896F47665}" srcOrd="0" destOrd="0" presId="urn:microsoft.com/office/officeart/2005/8/layout/target2"/>
    <dgm:cxn modelId="{A532B872-842E-46B9-B19E-024566C04605}" type="presParOf" srcId="{F1D7D99C-1B2E-4F76-9654-52E41B4FF3A8}" destId="{7CE9D993-A197-4008-9FBC-E2934F188E42}" srcOrd="1" destOrd="0" presId="urn:microsoft.com/office/officeart/2005/8/layout/target2"/>
    <dgm:cxn modelId="{8C38AC3E-3599-4F4B-BE90-6B8FEF1636B9}" type="presParOf" srcId="{F1D7D99C-1B2E-4F76-9654-52E41B4FF3A8}" destId="{6B390704-20A6-4C04-8291-9DA79F696EFC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175E0-B99A-4ECA-92DA-7238C4A393D2}">
      <dsp:nvSpPr>
        <dsp:cNvPr id="0" name=""/>
        <dsp:cNvSpPr/>
      </dsp:nvSpPr>
      <dsp:spPr>
        <a:xfrm>
          <a:off x="0" y="0"/>
          <a:ext cx="5941749" cy="2761287"/>
        </a:xfrm>
        <a:prstGeom prst="roundRect">
          <a:avLst>
            <a:gd name="adj" fmla="val 8500"/>
          </a:avLst>
        </a:prstGeom>
        <a:solidFill>
          <a:srgbClr val="2A71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2143066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Top 5 todos los ramos AMIS</a:t>
          </a:r>
          <a:endParaRPr lang="en-US" sz="2000" kern="1200" dirty="0"/>
        </a:p>
      </dsp:txBody>
      <dsp:txXfrm>
        <a:off x="68744" y="68744"/>
        <a:ext cx="5804261" cy="2623799"/>
      </dsp:txXfrm>
    </dsp:sp>
    <dsp:sp modelId="{28945CA8-2456-42AC-9C91-4AD15036313C}">
      <dsp:nvSpPr>
        <dsp:cNvPr id="0" name=""/>
        <dsp:cNvSpPr/>
      </dsp:nvSpPr>
      <dsp:spPr>
        <a:xfrm>
          <a:off x="140139" y="631599"/>
          <a:ext cx="929729" cy="193199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200" kern="1200" dirty="0"/>
            <a:t>1 </a:t>
          </a:r>
          <a:r>
            <a:rPr lang="es-MX" sz="1200" kern="1200" dirty="0" err="1"/>
            <a:t>Metlife</a:t>
          </a:r>
          <a:endParaRPr lang="es-MX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200" kern="1200" dirty="0"/>
            <a:t>2 G.N.P.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200" kern="1200" dirty="0"/>
            <a:t>3 BBVA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200" kern="1200" dirty="0"/>
            <a:t>4 AXA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200" kern="1200" dirty="0"/>
            <a:t>5 Banorte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200" b="1" kern="1200" dirty="0"/>
            <a:t>6 Quálitas</a:t>
          </a:r>
          <a:endParaRPr lang="en-US" sz="1200" b="1" kern="1200" dirty="0"/>
        </a:p>
      </dsp:txBody>
      <dsp:txXfrm>
        <a:off x="168731" y="660191"/>
        <a:ext cx="872545" cy="1874810"/>
      </dsp:txXfrm>
    </dsp:sp>
    <dsp:sp modelId="{B256CAED-1EAA-49B8-8285-A38D2163C378}">
      <dsp:nvSpPr>
        <dsp:cNvPr id="0" name=""/>
        <dsp:cNvSpPr/>
      </dsp:nvSpPr>
      <dsp:spPr>
        <a:xfrm>
          <a:off x="1188349" y="639853"/>
          <a:ext cx="4604855" cy="1932900"/>
        </a:xfrm>
        <a:prstGeom prst="roundRect">
          <a:avLst>
            <a:gd name="adj" fmla="val 10500"/>
          </a:avLst>
        </a:prstGeom>
        <a:solidFill>
          <a:srgbClr val="3B9F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1227392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Top 5 ramo de autos</a:t>
          </a:r>
          <a:endParaRPr lang="en-US" sz="2000" kern="1200" dirty="0"/>
        </a:p>
      </dsp:txBody>
      <dsp:txXfrm>
        <a:off x="1247792" y="699296"/>
        <a:ext cx="4485969" cy="1814014"/>
      </dsp:txXfrm>
    </dsp:sp>
    <dsp:sp modelId="{92684D83-5664-419E-AC81-668D66F30CDD}">
      <dsp:nvSpPr>
        <dsp:cNvPr id="0" name=""/>
        <dsp:cNvSpPr/>
      </dsp:nvSpPr>
      <dsp:spPr>
        <a:xfrm>
          <a:off x="1295988" y="1192648"/>
          <a:ext cx="997586" cy="110997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/>
            <a:t>1 </a:t>
          </a:r>
          <a:r>
            <a:rPr lang="es-MX" sz="1200" b="1" kern="1200" dirty="0"/>
            <a:t>Quálitas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/>
            <a:t>2 G.N.P.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/>
            <a:t>3 Chubb 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/>
            <a:t>4 AXA 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/>
            <a:t>5 HDI</a:t>
          </a:r>
          <a:endParaRPr lang="en-US" sz="1050" kern="1200" dirty="0"/>
        </a:p>
      </dsp:txBody>
      <dsp:txXfrm>
        <a:off x="1326667" y="1223327"/>
        <a:ext cx="936228" cy="1048613"/>
      </dsp:txXfrm>
    </dsp:sp>
    <dsp:sp modelId="{83111CC6-B74E-4F03-AE0C-535F6EB0A352}">
      <dsp:nvSpPr>
        <dsp:cNvPr id="0" name=""/>
        <dsp:cNvSpPr/>
      </dsp:nvSpPr>
      <dsp:spPr>
        <a:xfrm>
          <a:off x="2425904" y="1124478"/>
          <a:ext cx="3091236" cy="1263642"/>
        </a:xfrm>
        <a:prstGeom prst="roundRect">
          <a:avLst>
            <a:gd name="adj" fmla="val 10500"/>
          </a:avLst>
        </a:prstGeom>
        <a:solidFill>
          <a:srgbClr val="2A71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23437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Participación de mercado (autos)</a:t>
          </a:r>
          <a:endParaRPr lang="en-US" sz="1600" kern="1200" dirty="0"/>
        </a:p>
      </dsp:txBody>
      <dsp:txXfrm>
        <a:off x="2464765" y="1163339"/>
        <a:ext cx="3013514" cy="1185920"/>
      </dsp:txXfrm>
    </dsp:sp>
    <dsp:sp modelId="{3E70A727-FDD8-4F42-A95C-F09896F47665}">
      <dsp:nvSpPr>
        <dsp:cNvPr id="0" name=""/>
        <dsp:cNvSpPr/>
      </dsp:nvSpPr>
      <dsp:spPr>
        <a:xfrm>
          <a:off x="2523477" y="1510100"/>
          <a:ext cx="1426827" cy="79676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kern="1200" dirty="0"/>
            <a:t>3M21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/>
            <a:t>Quálitas</a:t>
          </a:r>
          <a:r>
            <a:rPr lang="es-MX" sz="900" kern="1200" dirty="0"/>
            <a:t> </a:t>
          </a:r>
          <a:r>
            <a:rPr lang="es-MX" sz="1100" kern="1200" dirty="0">
              <a:sym typeface="Wingdings" panose="05000000000000000000" pitchFamily="2" charset="2"/>
            </a:rPr>
            <a:t> 31.2%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sym typeface="Wingdings" panose="05000000000000000000" pitchFamily="2" charset="2"/>
            </a:rPr>
            <a:t>Top 5  69.3% </a:t>
          </a:r>
          <a:endParaRPr lang="en-US" sz="1100" kern="1200" dirty="0"/>
        </a:p>
      </dsp:txBody>
      <dsp:txXfrm>
        <a:off x="2547980" y="1534603"/>
        <a:ext cx="1377821" cy="747755"/>
      </dsp:txXfrm>
    </dsp:sp>
    <dsp:sp modelId="{6B390704-20A6-4C04-8291-9DA79F696EFC}">
      <dsp:nvSpPr>
        <dsp:cNvPr id="0" name=""/>
        <dsp:cNvSpPr/>
      </dsp:nvSpPr>
      <dsp:spPr>
        <a:xfrm>
          <a:off x="4063178" y="1509640"/>
          <a:ext cx="1388357" cy="79722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kern="1200" dirty="0"/>
            <a:t>3M22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/>
            <a:t>Quálitas</a:t>
          </a:r>
          <a:r>
            <a:rPr lang="es-MX" sz="900" kern="1200" dirty="0"/>
            <a:t> </a:t>
          </a:r>
          <a:r>
            <a:rPr lang="es-MX" sz="1100" kern="1200" dirty="0">
              <a:sym typeface="Wingdings" panose="05000000000000000000" pitchFamily="2" charset="2"/>
            </a:rPr>
            <a:t> 29.0%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sym typeface="Wingdings" panose="05000000000000000000" pitchFamily="2" charset="2"/>
            </a:rPr>
            <a:t>Top 5  69.2%</a:t>
          </a:r>
          <a:endParaRPr lang="en-US" sz="1100" kern="1200" dirty="0"/>
        </a:p>
      </dsp:txBody>
      <dsp:txXfrm>
        <a:off x="4087695" y="1534157"/>
        <a:ext cx="1339323" cy="748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35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61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4650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853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mayo se vendieron 91,215 unidades, un incremento del 5.2% mensual. Primer mes del año que tiene un crecimiento positivo.</a:t>
            </a:r>
          </a:p>
          <a:p>
            <a:r>
              <a:rPr lang="es-ES" dirty="0"/>
              <a:t>Mientras que el crecimiento acumulado sigue 0.9% por debajo del año pasado.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0744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25679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3343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TACC de los últimos 5 años por línea de negocio: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Individual: 15.5%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Flotilla: 1.4%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Instituciones financieras: -5.3%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44204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01376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7924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92800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899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05978"/>
            <a:ext cx="2057400" cy="438864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05978"/>
            <a:ext cx="6019800" cy="438864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189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378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566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754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1EE35B10-551F-4D38-AE5A-F1D73C7BB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342141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1EE35B10-551F-4D38-AE5A-F1D73C7BB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979288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4" y="3305176"/>
            <a:ext cx="7772401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4" y="2180036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189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378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566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754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1EE35B10-551F-4D38-AE5A-F1D73C7BB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41244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56" indent="-333367">
              <a:spcBef>
                <a:spcPts val="600"/>
              </a:spcBef>
              <a:defRPr sz="2800"/>
            </a:lvl2pPr>
            <a:lvl3pPr marL="1234409" indent="-320031">
              <a:spcBef>
                <a:spcPts val="600"/>
              </a:spcBef>
              <a:defRPr sz="2800"/>
            </a:lvl3pPr>
            <a:lvl4pPr marL="1727157" indent="-355591">
              <a:spcBef>
                <a:spcPts val="600"/>
              </a:spcBef>
              <a:defRPr sz="2800"/>
            </a:lvl4pPr>
            <a:lvl5pPr marL="2184346" indent="-355591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1EE35B10-551F-4D38-AE5A-F1D73C7BB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429356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189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378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566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754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75"/>
              </a:spcBef>
              <a:buSzTx/>
              <a:buFont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1EE35B10-551F-4D38-AE5A-F1D73C7BB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205313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1EE35B10-551F-4D38-AE5A-F1D73C7BB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350329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1EE35B10-551F-4D38-AE5A-F1D73C7BB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577804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4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half" idx="13"/>
          </p:nvPr>
        </p:nvSpPr>
        <p:spPr>
          <a:xfrm>
            <a:off x="457201" y="1076327"/>
            <a:ext cx="3008315" cy="35182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1EE35B10-551F-4D38-AE5A-F1D73C7BB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201830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90" y="3600451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1792290" y="459581"/>
            <a:ext cx="5486401" cy="3086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90" y="4025504"/>
            <a:ext cx="5486401" cy="60364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189">
              <a:spcBef>
                <a:spcPts val="300"/>
              </a:spcBef>
              <a:buSzTx/>
              <a:buFontTx/>
              <a:buNone/>
              <a:defRPr sz="1400"/>
            </a:lvl2pPr>
            <a:lvl3pPr marL="0" indent="914378">
              <a:spcBef>
                <a:spcPts val="300"/>
              </a:spcBef>
              <a:buSzTx/>
              <a:buFontTx/>
              <a:buNone/>
              <a:defRPr sz="1400"/>
            </a:lvl3pPr>
            <a:lvl4pPr marL="0" indent="1371566">
              <a:spcBef>
                <a:spcPts val="300"/>
              </a:spcBef>
              <a:buSzTx/>
              <a:buFontTx/>
              <a:buNone/>
              <a:defRPr sz="1400"/>
            </a:lvl4pPr>
            <a:lvl5pPr marL="0" indent="1828754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1EE35B10-551F-4D38-AE5A-F1D73C7BB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266125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1EE35B10-551F-4D38-AE5A-F1D73C7BB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23240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05979"/>
            <a:ext cx="2057400" cy="438864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05979"/>
            <a:ext cx="6019800" cy="438864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1EE35B10-551F-4D38-AE5A-F1D73C7BB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784044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1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3" y="2180035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4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9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1792289" y="459581"/>
            <a:ext cx="5486401" cy="3086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9" y="4025503"/>
            <a:ext cx="5486401" cy="60364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061235" y="4799021"/>
            <a:ext cx="363239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05980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23565" y="4765686"/>
            <a:ext cx="363239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1EE35B10-551F-4D38-AE5A-F1D73C7BB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541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892" marR="0" indent="-342892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52" marR="0" indent="-326563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169" marR="0" indent="-304793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17" marR="0" indent="-365751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05" marR="0" indent="-365751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694" marR="0" indent="-365751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882" marR="0" indent="-365751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070" marR="0" indent="-365750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259" marR="0" indent="-365750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189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378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566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754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943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132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320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509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0552D5-0A09-594A-8C27-13CBCAD06EBA}"/>
              </a:ext>
            </a:extLst>
          </p:cNvPr>
          <p:cNvSpPr txBox="1">
            <a:spLocks/>
          </p:cNvSpPr>
          <p:nvPr/>
        </p:nvSpPr>
        <p:spPr>
          <a:xfrm>
            <a:off x="2024044" y="2775568"/>
            <a:ext cx="5095909" cy="487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s-ES" sz="28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 del mercado y </a:t>
            </a:r>
          </a:p>
          <a:p>
            <a:pPr hangingPunct="1"/>
            <a:r>
              <a:rPr lang="es-ES" sz="28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Quálitas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E52E525-D49D-6040-A8C7-8B8DCB75F021}"/>
              </a:ext>
            </a:extLst>
          </p:cNvPr>
          <p:cNvSpPr txBox="1">
            <a:spLocks/>
          </p:cNvSpPr>
          <p:nvPr/>
        </p:nvSpPr>
        <p:spPr>
          <a:xfrm>
            <a:off x="3029885" y="3384122"/>
            <a:ext cx="3084229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cs typeface="Gill Sans Light" panose="020B0302020104020203" pitchFamily="34" charset="-79"/>
              </a:rPr>
              <a:t>Bernardo Risoul, CFO &amp; CEO Internacional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CE3F3DA-E5C8-C542-AF8E-856089FA2BB2}"/>
              </a:ext>
            </a:extLst>
          </p:cNvPr>
          <p:cNvSpPr txBox="1">
            <a:spLocks/>
          </p:cNvSpPr>
          <p:nvPr/>
        </p:nvSpPr>
        <p:spPr>
          <a:xfrm>
            <a:off x="2131826" y="4054952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AF9C4BF-0459-074F-8E84-C21744167F62}"/>
              </a:ext>
            </a:extLst>
          </p:cNvPr>
          <p:cNvSpPr txBox="1">
            <a:spLocks/>
          </p:cNvSpPr>
          <p:nvPr/>
        </p:nvSpPr>
        <p:spPr>
          <a:xfrm>
            <a:off x="2110563" y="4219759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0C8BB7C-CFFE-85EE-F973-E2BB957D433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</a:t>
            </a:fld>
            <a:endParaRPr lang="es-MX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F6634DBD-ABF1-AD7C-FE6F-6CEC2F5F0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223" t="1082" r="278" b="28914"/>
          <a:stretch/>
        </p:blipFill>
        <p:spPr>
          <a:xfrm>
            <a:off x="-24597" y="0"/>
            <a:ext cx="9168597" cy="370441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342070"/>
            <a:ext cx="6164603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Nuestros pilares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129D329-BBD8-885C-62C2-2F895AEF87A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10</a:t>
            </a:fld>
            <a:endParaRPr lang="es-MX"/>
          </a:p>
        </p:txBody>
      </p:sp>
      <p:sp>
        <p:nvSpPr>
          <p:cNvPr id="21" name="Triángulo rectángulo 20">
            <a:extLst>
              <a:ext uri="{FF2B5EF4-FFF2-40B4-BE49-F238E27FC236}">
                <a16:creationId xmlns:a16="http://schemas.microsoft.com/office/drawing/2014/main" id="{5C49E267-49F2-CBA5-0218-1FA735171B2E}"/>
              </a:ext>
            </a:extLst>
          </p:cNvPr>
          <p:cNvSpPr/>
          <p:nvPr/>
        </p:nvSpPr>
        <p:spPr>
          <a:xfrm>
            <a:off x="2843149" y="3063805"/>
            <a:ext cx="95817" cy="207007"/>
          </a:xfrm>
          <a:prstGeom prst="rtTriangle">
            <a:avLst/>
          </a:prstGeom>
          <a:solidFill>
            <a:srgbClr val="C5A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3520" hangingPunct="1">
              <a:defRPr/>
            </a:pPr>
            <a:endParaRPr lang="es-MX" sz="107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CEEBD0E4-8315-7709-5288-F9A45423CAED}"/>
              </a:ext>
            </a:extLst>
          </p:cNvPr>
          <p:cNvSpPr/>
          <p:nvPr/>
        </p:nvSpPr>
        <p:spPr>
          <a:xfrm flipH="1">
            <a:off x="322398" y="3063805"/>
            <a:ext cx="95817" cy="207007"/>
          </a:xfrm>
          <a:prstGeom prst="rtTriangle">
            <a:avLst/>
          </a:prstGeom>
          <a:solidFill>
            <a:srgbClr val="C5A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3520" hangingPunct="1">
              <a:defRPr/>
            </a:pPr>
            <a:endParaRPr lang="es-MX" sz="107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riángulo rectángulo 29">
            <a:extLst>
              <a:ext uri="{FF2B5EF4-FFF2-40B4-BE49-F238E27FC236}">
                <a16:creationId xmlns:a16="http://schemas.microsoft.com/office/drawing/2014/main" id="{3F393AE5-ABE1-F6C3-3ED3-EB150842ADFF}"/>
              </a:ext>
            </a:extLst>
          </p:cNvPr>
          <p:cNvSpPr/>
          <p:nvPr/>
        </p:nvSpPr>
        <p:spPr>
          <a:xfrm>
            <a:off x="5812272" y="3063805"/>
            <a:ext cx="95817" cy="207007"/>
          </a:xfrm>
          <a:prstGeom prst="rtTriangle">
            <a:avLst/>
          </a:prstGeom>
          <a:solidFill>
            <a:srgbClr val="A0C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3520" hangingPunct="1">
              <a:defRPr/>
            </a:pPr>
            <a:endParaRPr lang="es-MX" sz="107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riángulo rectángulo 30">
            <a:extLst>
              <a:ext uri="{FF2B5EF4-FFF2-40B4-BE49-F238E27FC236}">
                <a16:creationId xmlns:a16="http://schemas.microsoft.com/office/drawing/2014/main" id="{F90F81AF-3930-439D-77EF-E2418512BFCB}"/>
              </a:ext>
            </a:extLst>
          </p:cNvPr>
          <p:cNvSpPr/>
          <p:nvPr/>
        </p:nvSpPr>
        <p:spPr>
          <a:xfrm flipH="1">
            <a:off x="3312289" y="3063805"/>
            <a:ext cx="95817" cy="207007"/>
          </a:xfrm>
          <a:prstGeom prst="rtTriangle">
            <a:avLst/>
          </a:prstGeom>
          <a:solidFill>
            <a:srgbClr val="A0C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3520" hangingPunct="1">
              <a:defRPr/>
            </a:pPr>
            <a:endParaRPr lang="es-MX" sz="107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Triángulo rectángulo 31">
            <a:extLst>
              <a:ext uri="{FF2B5EF4-FFF2-40B4-BE49-F238E27FC236}">
                <a16:creationId xmlns:a16="http://schemas.microsoft.com/office/drawing/2014/main" id="{70327BF3-F760-DBD4-616B-4FD14988E552}"/>
              </a:ext>
            </a:extLst>
          </p:cNvPr>
          <p:cNvSpPr/>
          <p:nvPr/>
        </p:nvSpPr>
        <p:spPr>
          <a:xfrm>
            <a:off x="8821223" y="3063805"/>
            <a:ext cx="95817" cy="207007"/>
          </a:xfrm>
          <a:prstGeom prst="rtTriangle">
            <a:avLst/>
          </a:prstGeom>
          <a:solidFill>
            <a:srgbClr val="B2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3520" hangingPunct="1">
              <a:defRPr/>
            </a:pPr>
            <a:endParaRPr lang="es-MX" sz="107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Triángulo rectángulo 39">
            <a:extLst>
              <a:ext uri="{FF2B5EF4-FFF2-40B4-BE49-F238E27FC236}">
                <a16:creationId xmlns:a16="http://schemas.microsoft.com/office/drawing/2014/main" id="{8E997470-64A0-0B1A-22B5-743B8C85143D}"/>
              </a:ext>
            </a:extLst>
          </p:cNvPr>
          <p:cNvSpPr/>
          <p:nvPr/>
        </p:nvSpPr>
        <p:spPr>
          <a:xfrm flipH="1">
            <a:off x="6292380" y="3063805"/>
            <a:ext cx="95817" cy="207007"/>
          </a:xfrm>
          <a:prstGeom prst="rtTriangle">
            <a:avLst/>
          </a:prstGeom>
          <a:solidFill>
            <a:srgbClr val="B2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3520" hangingPunct="1">
              <a:defRPr/>
            </a:pPr>
            <a:endParaRPr lang="es-MX" sz="107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object 19">
            <a:extLst>
              <a:ext uri="{FF2B5EF4-FFF2-40B4-BE49-F238E27FC236}">
                <a16:creationId xmlns:a16="http://schemas.microsoft.com/office/drawing/2014/main" id="{D2225D21-E228-805E-A5C2-A513B380EF12}"/>
              </a:ext>
            </a:extLst>
          </p:cNvPr>
          <p:cNvSpPr txBox="1"/>
          <p:nvPr/>
        </p:nvSpPr>
        <p:spPr>
          <a:xfrm>
            <a:off x="6300470" y="3267593"/>
            <a:ext cx="2616569" cy="432000"/>
          </a:xfrm>
          <a:prstGeom prst="rect">
            <a:avLst/>
          </a:prstGeom>
          <a:solidFill>
            <a:srgbClr val="3590A5"/>
          </a:solidFill>
        </p:spPr>
        <p:txBody>
          <a:bodyPr vert="horz" wrap="square" lIns="0" tIns="25758" rIns="0" bIns="0" rtlCol="0">
            <a:spAutoFit/>
          </a:bodyPr>
          <a:lstStyle/>
          <a:p>
            <a:pPr marL="9720" algn="ctr" defTabSz="543520" hangingPunct="1">
              <a:spcBef>
                <a:spcPts val="203"/>
              </a:spcBef>
              <a:defRPr/>
            </a:pPr>
            <a:r>
              <a:rPr lang="es-MX" sz="1241" b="1" kern="1200" dirty="0">
                <a:solidFill>
                  <a:prstClr val="white"/>
                </a:solidFill>
                <a:latin typeface="Calibri" panose="020F0502020204030204"/>
                <a:cs typeface="Poppins" panose="00000500000000000000" pitchFamily="2" charset="0"/>
              </a:rPr>
              <a:t>Nuevas oportunidades de negocios </a:t>
            </a:r>
          </a:p>
        </p:txBody>
      </p:sp>
      <p:sp>
        <p:nvSpPr>
          <p:cNvPr id="42" name="object 16">
            <a:extLst>
              <a:ext uri="{FF2B5EF4-FFF2-40B4-BE49-F238E27FC236}">
                <a16:creationId xmlns:a16="http://schemas.microsoft.com/office/drawing/2014/main" id="{7800AE00-25CF-A352-740C-C7E67BF6004D}"/>
              </a:ext>
            </a:extLst>
          </p:cNvPr>
          <p:cNvSpPr txBox="1"/>
          <p:nvPr/>
        </p:nvSpPr>
        <p:spPr>
          <a:xfrm>
            <a:off x="3311915" y="3258946"/>
            <a:ext cx="2596173" cy="432000"/>
          </a:xfrm>
          <a:prstGeom prst="rect">
            <a:avLst/>
          </a:prstGeom>
          <a:solidFill>
            <a:srgbClr val="296F7F"/>
          </a:solidFill>
        </p:spPr>
        <p:txBody>
          <a:bodyPr vert="horz" wrap="square" lIns="0" tIns="23328" rIns="0" bIns="0" rtlCol="0">
            <a:spAutoFit/>
          </a:bodyPr>
          <a:lstStyle/>
          <a:p>
            <a:pPr marL="9720" marR="3888" indent="-9720" algn="ctr" defTabSz="543520" hangingPunct="1">
              <a:spcBef>
                <a:spcPts val="77"/>
              </a:spcBef>
              <a:defRPr/>
            </a:pPr>
            <a:r>
              <a:rPr lang="es-MX" sz="1241" b="1" kern="1200" dirty="0">
                <a:solidFill>
                  <a:prstClr val="white"/>
                </a:solidFill>
                <a:latin typeface="Calibri" panose="020F0502020204030204"/>
                <a:cs typeface="Poppins" panose="00000500000000000000" pitchFamily="2" charset="0"/>
              </a:rPr>
              <a:t>Acelerar el crecimiento en nuestras subsidiarias</a:t>
            </a:r>
          </a:p>
        </p:txBody>
      </p:sp>
      <p:sp>
        <p:nvSpPr>
          <p:cNvPr id="43" name="object 14">
            <a:extLst>
              <a:ext uri="{FF2B5EF4-FFF2-40B4-BE49-F238E27FC236}">
                <a16:creationId xmlns:a16="http://schemas.microsoft.com/office/drawing/2014/main" id="{948B62E2-3E8C-A65D-231E-8F87108E840D}"/>
              </a:ext>
            </a:extLst>
          </p:cNvPr>
          <p:cNvSpPr txBox="1"/>
          <p:nvPr/>
        </p:nvSpPr>
        <p:spPr>
          <a:xfrm>
            <a:off x="314455" y="3267594"/>
            <a:ext cx="2632601" cy="432000"/>
          </a:xfrm>
          <a:prstGeom prst="rect">
            <a:avLst/>
          </a:prstGeom>
          <a:solidFill>
            <a:srgbClr val="5F2C62"/>
          </a:solidFill>
        </p:spPr>
        <p:txBody>
          <a:bodyPr vert="horz" wrap="square" lIns="0" tIns="9720" rIns="0" bIns="0" rtlCol="0">
            <a:spAutoFit/>
          </a:bodyPr>
          <a:lstStyle/>
          <a:p>
            <a:pPr marL="9720" algn="ctr" defTabSz="543520" hangingPunct="1">
              <a:spcBef>
                <a:spcPts val="77"/>
              </a:spcBef>
              <a:defRPr/>
            </a:pPr>
            <a:r>
              <a:rPr lang="es-MX" sz="1241" b="1" kern="1200" dirty="0">
                <a:solidFill>
                  <a:prstClr val="white"/>
                </a:solidFill>
                <a:latin typeface="Calibri" panose="020F0502020204030204"/>
                <a:cs typeface="Poppins" panose="00000500000000000000" pitchFamily="2" charset="0"/>
              </a:rPr>
              <a:t>Mantener nuestro liderazgo</a:t>
            </a:r>
          </a:p>
          <a:p>
            <a:pPr marL="9720" algn="ctr" defTabSz="543520" hangingPunct="1">
              <a:spcBef>
                <a:spcPts val="77"/>
              </a:spcBef>
              <a:defRPr/>
            </a:pPr>
            <a:endParaRPr lang="es-MX" sz="1241" b="1" kern="1200" dirty="0">
              <a:solidFill>
                <a:prstClr val="white"/>
              </a:solidFill>
              <a:latin typeface="Calibri" panose="020F0502020204030204"/>
              <a:cs typeface="Poppins" panose="00000500000000000000" pitchFamily="2" charset="0"/>
            </a:endParaRPr>
          </a:p>
        </p:txBody>
      </p:sp>
      <p:sp>
        <p:nvSpPr>
          <p:cNvPr id="47" name="object 14">
            <a:extLst>
              <a:ext uri="{FF2B5EF4-FFF2-40B4-BE49-F238E27FC236}">
                <a16:creationId xmlns:a16="http://schemas.microsoft.com/office/drawing/2014/main" id="{D539ACB8-8C73-8D40-FF65-18CB9C2740D4}"/>
              </a:ext>
            </a:extLst>
          </p:cNvPr>
          <p:cNvSpPr txBox="1"/>
          <p:nvPr/>
        </p:nvSpPr>
        <p:spPr>
          <a:xfrm>
            <a:off x="3496523" y="3802798"/>
            <a:ext cx="2305437" cy="897842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103586" indent="-96442" defTabSz="342900" hangingPunct="1">
              <a:spcBef>
                <a:spcPts val="1064"/>
              </a:spcBef>
              <a:buFont typeface="Arial" panose="020B0604020202020204" pitchFamily="34" charset="0"/>
              <a:buChar char="•"/>
              <a:defRPr/>
            </a:pPr>
            <a:r>
              <a:rPr lang="es-ES" sz="974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Capitalizaciones para impulsar su crecimiento de manera rentable.</a:t>
            </a:r>
          </a:p>
          <a:p>
            <a:pPr marL="103586" indent="-96442" defTabSz="342900" hangingPunct="1">
              <a:spcBef>
                <a:spcPts val="1064"/>
              </a:spcBef>
              <a:buFont typeface="Arial" panose="020B0604020202020204" pitchFamily="34" charset="0"/>
              <a:buChar char="•"/>
              <a:defRPr/>
            </a:pPr>
            <a:r>
              <a:rPr lang="es-ES" sz="974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Consolidando nuestra operación y ampliando nuestra red de cobertura en los países que operamos.</a:t>
            </a:r>
          </a:p>
        </p:txBody>
      </p:sp>
      <p:sp>
        <p:nvSpPr>
          <p:cNvPr id="48" name="object 14">
            <a:extLst>
              <a:ext uri="{FF2B5EF4-FFF2-40B4-BE49-F238E27FC236}">
                <a16:creationId xmlns:a16="http://schemas.microsoft.com/office/drawing/2014/main" id="{161FD9ED-2EEA-53A0-55B4-B723831F4D6B}"/>
              </a:ext>
            </a:extLst>
          </p:cNvPr>
          <p:cNvSpPr txBox="1"/>
          <p:nvPr/>
        </p:nvSpPr>
        <p:spPr>
          <a:xfrm>
            <a:off x="6544780" y="3802798"/>
            <a:ext cx="2047950" cy="1047755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103586" indent="-96442" defTabSz="342900" hangingPunct="1">
              <a:spcBef>
                <a:spcPts val="1064"/>
              </a:spcBef>
              <a:buFont typeface="Arial" panose="020B0604020202020204" pitchFamily="34" charset="0"/>
              <a:buChar char="•"/>
              <a:defRPr/>
            </a:pPr>
            <a:r>
              <a:rPr lang="es-ES" sz="974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Expandir nuestro servicio a otras líneas de negocio como Salud y Gastos Médicos. </a:t>
            </a:r>
          </a:p>
          <a:p>
            <a:pPr marL="103586" indent="-96442" defTabSz="342900" hangingPunct="1">
              <a:spcBef>
                <a:spcPts val="1064"/>
              </a:spcBef>
              <a:buFont typeface="Arial" panose="020B0604020202020204" pitchFamily="34" charset="0"/>
              <a:buChar char="•"/>
              <a:defRPr/>
            </a:pPr>
            <a:r>
              <a:rPr lang="es-ES" sz="974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nuevos motores de crecimiento dentro del ecosistema de seguros. </a:t>
            </a:r>
          </a:p>
        </p:txBody>
      </p:sp>
      <p:sp>
        <p:nvSpPr>
          <p:cNvPr id="49" name="object 14">
            <a:extLst>
              <a:ext uri="{FF2B5EF4-FFF2-40B4-BE49-F238E27FC236}">
                <a16:creationId xmlns:a16="http://schemas.microsoft.com/office/drawing/2014/main" id="{54E41F4B-384F-88A9-AAA7-B2BDDEF9CDB3}"/>
              </a:ext>
            </a:extLst>
          </p:cNvPr>
          <p:cNvSpPr txBox="1"/>
          <p:nvPr/>
        </p:nvSpPr>
        <p:spPr>
          <a:xfrm>
            <a:off x="726377" y="3802798"/>
            <a:ext cx="2047950" cy="1188819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103586" indent="-96442" defTabSz="342900" hangingPunct="1">
              <a:spcBef>
                <a:spcPts val="1064"/>
              </a:spcBef>
              <a:buFont typeface="Arial" panose="020B0604020202020204" pitchFamily="34" charset="0"/>
              <a:buChar char="•"/>
              <a:defRPr/>
            </a:pPr>
            <a:r>
              <a:rPr lang="es-ES" sz="974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la innovación tecnológica y de productos. </a:t>
            </a:r>
          </a:p>
          <a:p>
            <a:pPr marL="103586" indent="-96442" defTabSz="342900" hangingPunct="1">
              <a:spcBef>
                <a:spcPts val="1064"/>
              </a:spcBef>
              <a:buFont typeface="Arial" panose="020B0604020202020204" pitchFamily="34" charset="0"/>
              <a:buChar char="•"/>
              <a:defRPr/>
            </a:pPr>
            <a:r>
              <a:rPr lang="es-ES" sz="974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Operación orientada al servicio y control de costos.</a:t>
            </a:r>
          </a:p>
          <a:p>
            <a:pPr marL="103586" indent="-96442" defTabSz="342900" hangingPunct="1">
              <a:spcBef>
                <a:spcPts val="1064"/>
              </a:spcBef>
              <a:buFont typeface="Arial" panose="020B0604020202020204" pitchFamily="34" charset="0"/>
              <a:buChar char="•"/>
              <a:defRPr/>
            </a:pPr>
            <a:r>
              <a:rPr lang="es-ES" sz="974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incorporación de criterios ASG en nuestra operación. </a:t>
            </a:r>
          </a:p>
        </p:txBody>
      </p:sp>
    </p:spTree>
    <p:extLst>
      <p:ext uri="{BB962C8B-B14F-4D97-AF65-F5344CB8AC3E}">
        <p14:creationId xmlns:p14="http://schemas.microsoft.com/office/powerpoint/2010/main" val="10658580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342070"/>
            <a:ext cx="7718274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rgbClr val="820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 del equipo de siniestros para el éxito de Quálitas</a:t>
            </a:r>
            <a:endParaRPr lang="en-US" sz="2400" b="1" dirty="0">
              <a:solidFill>
                <a:srgbClr val="8200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129D329-BBD8-885C-62C2-2F895AEF87A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11</a:t>
            </a:fld>
            <a:endParaRPr lang="es-MX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418379D-F8DE-263C-F0B9-222C3F47C1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517" t="6077" r="15330"/>
          <a:stretch/>
        </p:blipFill>
        <p:spPr>
          <a:xfrm>
            <a:off x="1427278" y="1613225"/>
            <a:ext cx="2546543" cy="2772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CA38C9C-CAA3-465B-E340-22E217482A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517" t="6077" r="15330"/>
          <a:stretch/>
        </p:blipFill>
        <p:spPr>
          <a:xfrm>
            <a:off x="5223651" y="1567099"/>
            <a:ext cx="2546543" cy="2772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64D31BBE-7E4D-335B-CC3D-EB195FE1CFB3}"/>
              </a:ext>
            </a:extLst>
          </p:cNvPr>
          <p:cNvSpPr/>
          <p:nvPr/>
        </p:nvSpPr>
        <p:spPr>
          <a:xfrm>
            <a:off x="1527944" y="2458549"/>
            <a:ext cx="2265880" cy="1150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215968"/>
                </a:solidFill>
                <a:latin typeface="Century Gothic" panose="020B0502020202020204" pitchFamily="34" charset="0"/>
              </a:rPr>
              <a:t>Honrar compromisos, cuidar los pesos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3881C9E-170D-82D9-6066-C2DC9F4BDAF2}"/>
              </a:ext>
            </a:extLst>
          </p:cNvPr>
          <p:cNvSpPr/>
          <p:nvPr/>
        </p:nvSpPr>
        <p:spPr>
          <a:xfrm>
            <a:off x="3489393" y="2412423"/>
            <a:ext cx="2265880" cy="1150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rgbClr val="215968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FCC839C-070C-6037-3C43-DAE444D39CB5}"/>
              </a:ext>
            </a:extLst>
          </p:cNvPr>
          <p:cNvSpPr/>
          <p:nvPr/>
        </p:nvSpPr>
        <p:spPr>
          <a:xfrm>
            <a:off x="5342777" y="2412423"/>
            <a:ext cx="2265880" cy="1150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215968"/>
                </a:solidFill>
                <a:latin typeface="Century Gothic" panose="020B0502020202020204" pitchFamily="34" charset="0"/>
              </a:rPr>
              <a:t>SERVICIO,</a:t>
            </a:r>
          </a:p>
          <a:p>
            <a:pPr algn="ctr"/>
            <a:r>
              <a:rPr lang="es-ES" sz="2000" b="1" dirty="0">
                <a:solidFill>
                  <a:srgbClr val="215968"/>
                </a:solidFill>
                <a:latin typeface="Century Gothic" panose="020B0502020202020204" pitchFamily="34" charset="0"/>
              </a:rPr>
              <a:t>SERVICIO,</a:t>
            </a:r>
          </a:p>
          <a:p>
            <a:pPr algn="ctr"/>
            <a:r>
              <a:rPr lang="es-ES" sz="2000" b="1" dirty="0">
                <a:solidFill>
                  <a:srgbClr val="215968"/>
                </a:solidFill>
                <a:latin typeface="Century Gothic" panose="020B0502020202020204" pitchFamily="34" charset="0"/>
              </a:rPr>
              <a:t>SERVICIO</a:t>
            </a:r>
          </a:p>
        </p:txBody>
      </p:sp>
      <p:sp>
        <p:nvSpPr>
          <p:cNvPr id="27" name="Cruz 26">
            <a:extLst>
              <a:ext uri="{FF2B5EF4-FFF2-40B4-BE49-F238E27FC236}">
                <a16:creationId xmlns:a16="http://schemas.microsoft.com/office/drawing/2014/main" id="{DCCC31D9-960C-0199-C4D4-998DC77E3B33}"/>
              </a:ext>
            </a:extLst>
          </p:cNvPr>
          <p:cNvSpPr/>
          <p:nvPr/>
        </p:nvSpPr>
        <p:spPr>
          <a:xfrm>
            <a:off x="4334170" y="2632765"/>
            <a:ext cx="475660" cy="476486"/>
          </a:xfrm>
          <a:prstGeom prst="plus">
            <a:avLst/>
          </a:prstGeom>
          <a:solidFill>
            <a:srgbClr val="FFFFFF"/>
          </a:solidFill>
          <a:ln w="25400" cap="flat">
            <a:solidFill>
              <a:schemeClr val="accent5">
                <a:lumMod val="60000"/>
                <a:lumOff val="4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solidFill>
                  <a:srgbClr val="39ADB5"/>
                </a:solidFill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Rectángulo: esquinas superiores redondeadas 2">
            <a:extLst>
              <a:ext uri="{FF2B5EF4-FFF2-40B4-BE49-F238E27FC236}">
                <a16:creationId xmlns:a16="http://schemas.microsoft.com/office/drawing/2014/main" id="{4147F678-0CB7-7F55-4D13-0615A0C685BF}"/>
              </a:ext>
            </a:extLst>
          </p:cNvPr>
          <p:cNvSpPr/>
          <p:nvPr/>
        </p:nvSpPr>
        <p:spPr>
          <a:xfrm>
            <a:off x="972000" y="4607129"/>
            <a:ext cx="7200000" cy="540000"/>
          </a:xfrm>
          <a:prstGeom prst="round2SameRect">
            <a:avLst/>
          </a:prstGeom>
          <a:solidFill>
            <a:schemeClr val="accent5">
              <a:lumMod val="5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5C21CDC0-17C9-4FB5-902A-F513EA3D95F4}"/>
              </a:ext>
            </a:extLst>
          </p:cNvPr>
          <p:cNvSpPr/>
          <p:nvPr/>
        </p:nvSpPr>
        <p:spPr>
          <a:xfrm>
            <a:off x="935382" y="4704302"/>
            <a:ext cx="7236618" cy="369330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>
                <a:solidFill>
                  <a:schemeClr val="bg1"/>
                </a:solidFill>
              </a:rPr>
              <a:t>El área comercial se encarga de la venta; sinestros de la renovación</a:t>
            </a: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E144535-E281-CC5C-092E-8679D01DCD04}"/>
              </a:ext>
            </a:extLst>
          </p:cNvPr>
          <p:cNvSpPr/>
          <p:nvPr/>
        </p:nvSpPr>
        <p:spPr>
          <a:xfrm>
            <a:off x="1527944" y="1191159"/>
            <a:ext cx="6080713" cy="455054"/>
          </a:xfrm>
          <a:prstGeom prst="roundRect">
            <a:avLst>
              <a:gd name="adj" fmla="val 32942"/>
            </a:avLst>
          </a:prstGeom>
          <a:solidFill>
            <a:srgbClr val="FFFFFF"/>
          </a:solidFill>
          <a:ln w="25400" cap="flat">
            <a:solidFill>
              <a:schemeClr val="accent5">
                <a:lumMod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Atención al asegurado en momento de CRISIS</a:t>
            </a:r>
          </a:p>
        </p:txBody>
      </p:sp>
    </p:spTree>
    <p:extLst>
      <p:ext uri="{BB962C8B-B14F-4D97-AF65-F5344CB8AC3E}">
        <p14:creationId xmlns:p14="http://schemas.microsoft.com/office/powerpoint/2010/main" val="114336963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7864463-B889-046A-AD0A-031EBFC16A8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12</a:t>
            </a:fld>
            <a:endParaRPr lang="es-MX"/>
          </a:p>
        </p:txBody>
      </p:sp>
      <p:sp>
        <p:nvSpPr>
          <p:cNvPr id="3" name="Llamada rectangular redondeada 1">
            <a:extLst>
              <a:ext uri="{FF2B5EF4-FFF2-40B4-BE49-F238E27FC236}">
                <a16:creationId xmlns:a16="http://schemas.microsoft.com/office/drawing/2014/main" id="{C2DE6B52-4799-CDC2-FFDA-17A2412E28CF}"/>
              </a:ext>
            </a:extLst>
          </p:cNvPr>
          <p:cNvSpPr/>
          <p:nvPr/>
        </p:nvSpPr>
        <p:spPr>
          <a:xfrm>
            <a:off x="822960" y="1423793"/>
            <a:ext cx="7490460" cy="2071966"/>
          </a:xfrm>
          <a:prstGeom prst="wedgeRoundRectCallout">
            <a:avLst>
              <a:gd name="adj1" fmla="val 34749"/>
              <a:gd name="adj2" fmla="val 60830"/>
              <a:gd name="adj3" fmla="val 16667"/>
            </a:avLst>
          </a:prstGeom>
          <a:solidFill>
            <a:schemeClr val="tx1">
              <a:lumMod val="50000"/>
              <a:lumOff val="50000"/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Yo creo bastante en la suerte. Y he constatado que, cuanto más duro trabajo, más suerte tengo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A3558E-3D07-1C44-FE48-636F26C13DA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5278" l="10000" r="90000">
                        <a14:foregroundMark x1="29333" y1="67500" x2="29333" y2="675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7152053" y="3219360"/>
            <a:ext cx="1019006" cy="81520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CA221B8-C470-3737-475F-B3ED0FFFB52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5278" l="10000" r="90000">
                        <a14:foregroundMark x1="29333" y1="67500" x2="29333" y2="675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 flipH="1">
            <a:off x="830580" y="1153451"/>
            <a:ext cx="1019006" cy="81520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0754278-384F-D858-F103-36790BA5D12F}"/>
              </a:ext>
            </a:extLst>
          </p:cNvPr>
          <p:cNvSpPr txBox="1"/>
          <p:nvPr/>
        </p:nvSpPr>
        <p:spPr>
          <a:xfrm>
            <a:off x="6255576" y="3849899"/>
            <a:ext cx="216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Thomas Jefferson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600326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5EA85EE0-3B7C-454D-AD81-4762EF9E8830}"/>
              </a:ext>
            </a:extLst>
          </p:cNvPr>
          <p:cNvSpPr/>
          <p:nvPr/>
        </p:nvSpPr>
        <p:spPr>
          <a:xfrm>
            <a:off x="591817" y="1136314"/>
            <a:ext cx="6075684" cy="598080"/>
          </a:xfrm>
          <a:prstGeom prst="homePlate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78" hangingPunct="1"/>
            <a:r>
              <a:rPr lang="es-ES" sz="1200" kern="1200" dirty="0">
                <a:solidFill>
                  <a:prstClr val="white"/>
                </a:solidFill>
                <a:latin typeface="Century Gothic" panose="020B0502020202020204" pitchFamily="34" charset="0"/>
                <a:cs typeface="Calibri"/>
              </a:rPr>
              <a:t>¿El 1T22 representó un récord en unidades aseguradas?</a:t>
            </a:r>
            <a:endParaRPr lang="es-MX" sz="1200" kern="12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37286BE-A1EB-4DC5-AB33-95F2D057003D}"/>
              </a:ext>
            </a:extLst>
          </p:cNvPr>
          <p:cNvSpPr/>
          <p:nvPr/>
        </p:nvSpPr>
        <p:spPr>
          <a:xfrm>
            <a:off x="-5084" y="990264"/>
            <a:ext cx="381000" cy="598080"/>
          </a:xfrm>
          <a:prstGeom prst="rect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r>
              <a:rPr lang="es-ES" sz="1600" kern="12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1</a:t>
            </a:r>
            <a:endParaRPr lang="es-MX" sz="1600" kern="12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6" name="Paralelogramo 5">
            <a:extLst>
              <a:ext uri="{FF2B5EF4-FFF2-40B4-BE49-F238E27FC236}">
                <a16:creationId xmlns:a16="http://schemas.microsoft.com/office/drawing/2014/main" id="{381E65BE-189A-498C-A4A0-9C5CF36DE342}"/>
              </a:ext>
            </a:extLst>
          </p:cNvPr>
          <p:cNvSpPr/>
          <p:nvPr/>
        </p:nvSpPr>
        <p:spPr>
          <a:xfrm rot="5400000">
            <a:off x="102961" y="1256871"/>
            <a:ext cx="755456" cy="222250"/>
          </a:xfrm>
          <a:prstGeom prst="parallelogram">
            <a:avLst>
              <a:gd name="adj" fmla="val 69118"/>
            </a:avLst>
          </a:prstGeom>
          <a:solidFill>
            <a:srgbClr val="215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endParaRPr lang="es-MX" sz="1600" kern="120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E9FD52DE-2CD5-4C79-BE6A-6DE0802E9204}"/>
              </a:ext>
            </a:extLst>
          </p:cNvPr>
          <p:cNvSpPr/>
          <p:nvPr/>
        </p:nvSpPr>
        <p:spPr>
          <a:xfrm>
            <a:off x="591815" y="1953740"/>
            <a:ext cx="6075684" cy="598080"/>
          </a:xfrm>
          <a:prstGeom prst="homePlate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78" hangingPunct="1"/>
            <a:r>
              <a:rPr lang="es-ES" sz="1200" kern="1200" dirty="0">
                <a:solidFill>
                  <a:prstClr val="white"/>
                </a:solidFill>
                <a:latin typeface="Century Gothic" panose="020B0502020202020204" pitchFamily="34" charset="0"/>
                <a:cs typeface="Calibri"/>
              </a:rPr>
              <a:t>¿La estrategia de Quálitas es convertirse en una aseguradora multilínea?</a:t>
            </a:r>
            <a:endParaRPr lang="es-MX" sz="1200" kern="1200" dirty="0">
              <a:solidFill>
                <a:prstClr val="white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DF699C4-8F31-4258-8513-6E1C4EA61B70}"/>
              </a:ext>
            </a:extLst>
          </p:cNvPr>
          <p:cNvSpPr/>
          <p:nvPr/>
        </p:nvSpPr>
        <p:spPr>
          <a:xfrm>
            <a:off x="-5086" y="1807690"/>
            <a:ext cx="381000" cy="598080"/>
          </a:xfrm>
          <a:prstGeom prst="rect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r>
              <a:rPr lang="es-ES" sz="1600" kern="12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2</a:t>
            </a:r>
            <a:endParaRPr lang="es-MX" sz="1600" kern="12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85150025-2DC2-4EB6-AF2C-D94119C70E5A}"/>
              </a:ext>
            </a:extLst>
          </p:cNvPr>
          <p:cNvSpPr/>
          <p:nvPr/>
        </p:nvSpPr>
        <p:spPr>
          <a:xfrm rot="5400000">
            <a:off x="102961" y="2074296"/>
            <a:ext cx="755456" cy="222250"/>
          </a:xfrm>
          <a:prstGeom prst="parallelogram">
            <a:avLst>
              <a:gd name="adj" fmla="val 69118"/>
            </a:avLst>
          </a:prstGeom>
          <a:solidFill>
            <a:srgbClr val="215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endParaRPr lang="es-MX" sz="1600" kern="120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16" name="Flecha: pentágono 15">
            <a:extLst>
              <a:ext uri="{FF2B5EF4-FFF2-40B4-BE49-F238E27FC236}">
                <a16:creationId xmlns:a16="http://schemas.microsoft.com/office/drawing/2014/main" id="{A0E2689E-C2E0-42F5-AF59-5284FCBF2C0B}"/>
              </a:ext>
            </a:extLst>
          </p:cNvPr>
          <p:cNvSpPr/>
          <p:nvPr/>
        </p:nvSpPr>
        <p:spPr>
          <a:xfrm>
            <a:off x="591815" y="2771531"/>
            <a:ext cx="6075684" cy="598080"/>
          </a:xfrm>
          <a:prstGeom prst="homePlate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78" hangingPunct="1"/>
            <a:r>
              <a:rPr lang="es-ES" sz="1200" kern="1200" dirty="0">
                <a:solidFill>
                  <a:prstClr val="white"/>
                </a:solidFill>
                <a:latin typeface="Century Gothic" panose="020B0502020202020204" pitchFamily="34" charset="0"/>
                <a:cs typeface="Calibri"/>
              </a:rPr>
              <a:t>¿El incremento en la tasa de referencia perjudica a Quálitas?</a:t>
            </a:r>
            <a:endParaRPr lang="es-MX" sz="1200" kern="1200" dirty="0">
              <a:solidFill>
                <a:prstClr val="white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A07ED0A-4F3A-4222-87F8-7B502CEDF3C3}"/>
              </a:ext>
            </a:extLst>
          </p:cNvPr>
          <p:cNvSpPr/>
          <p:nvPr/>
        </p:nvSpPr>
        <p:spPr>
          <a:xfrm>
            <a:off x="-5086" y="2625481"/>
            <a:ext cx="381000" cy="598080"/>
          </a:xfrm>
          <a:prstGeom prst="rect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r>
              <a:rPr lang="es-ES" sz="1600" kern="12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3</a:t>
            </a:r>
            <a:endParaRPr lang="es-MX" sz="1600" kern="12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19" name="Paralelogramo 18">
            <a:extLst>
              <a:ext uri="{FF2B5EF4-FFF2-40B4-BE49-F238E27FC236}">
                <a16:creationId xmlns:a16="http://schemas.microsoft.com/office/drawing/2014/main" id="{612A32DB-84F7-4DD4-A42B-78BE5AD485FB}"/>
              </a:ext>
            </a:extLst>
          </p:cNvPr>
          <p:cNvSpPr/>
          <p:nvPr/>
        </p:nvSpPr>
        <p:spPr>
          <a:xfrm rot="5400000">
            <a:off x="102959" y="2892087"/>
            <a:ext cx="755457" cy="222250"/>
          </a:xfrm>
          <a:prstGeom prst="parallelogram">
            <a:avLst>
              <a:gd name="adj" fmla="val 69118"/>
            </a:avLst>
          </a:prstGeom>
          <a:solidFill>
            <a:srgbClr val="215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endParaRPr lang="es-MX" sz="1600" kern="120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22" name="Flecha: pentágono 21">
            <a:extLst>
              <a:ext uri="{FF2B5EF4-FFF2-40B4-BE49-F238E27FC236}">
                <a16:creationId xmlns:a16="http://schemas.microsoft.com/office/drawing/2014/main" id="{066C4318-43DA-417B-8C28-AE0542680435}"/>
              </a:ext>
            </a:extLst>
          </p:cNvPr>
          <p:cNvSpPr/>
          <p:nvPr/>
        </p:nvSpPr>
        <p:spPr>
          <a:xfrm>
            <a:off x="591814" y="3621031"/>
            <a:ext cx="6075684" cy="598080"/>
          </a:xfrm>
          <a:prstGeom prst="homePlate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78" hangingPunct="1"/>
            <a:r>
              <a:rPr lang="es-ES" sz="1200" kern="1200" dirty="0">
                <a:solidFill>
                  <a:prstClr val="white"/>
                </a:solidFill>
                <a:latin typeface="Century Gothic" panose="020B0502020202020204" pitchFamily="34" charset="0"/>
                <a:cs typeface="Calibri"/>
              </a:rPr>
              <a:t>¿La siniestralidad de Quálitas es la más baja reportada en la historia?</a:t>
            </a:r>
            <a:endParaRPr lang="es-MX" sz="1200" kern="1200" dirty="0">
              <a:solidFill>
                <a:prstClr val="white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53BC7F6-0D24-4D61-AF27-DC108E5C45C9}"/>
              </a:ext>
            </a:extLst>
          </p:cNvPr>
          <p:cNvSpPr/>
          <p:nvPr/>
        </p:nvSpPr>
        <p:spPr>
          <a:xfrm>
            <a:off x="-5087" y="3474981"/>
            <a:ext cx="381000" cy="598080"/>
          </a:xfrm>
          <a:prstGeom prst="rect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r>
              <a:rPr lang="es-ES" sz="1600" kern="12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4</a:t>
            </a:r>
            <a:endParaRPr lang="es-MX" sz="1600" kern="12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24" name="Paralelogramo 23">
            <a:extLst>
              <a:ext uri="{FF2B5EF4-FFF2-40B4-BE49-F238E27FC236}">
                <a16:creationId xmlns:a16="http://schemas.microsoft.com/office/drawing/2014/main" id="{866C81DB-D955-4E24-BABE-6166742D8451}"/>
              </a:ext>
            </a:extLst>
          </p:cNvPr>
          <p:cNvSpPr/>
          <p:nvPr/>
        </p:nvSpPr>
        <p:spPr>
          <a:xfrm rot="5400000">
            <a:off x="102958" y="3741588"/>
            <a:ext cx="755456" cy="222250"/>
          </a:xfrm>
          <a:prstGeom prst="parallelogram">
            <a:avLst>
              <a:gd name="adj" fmla="val 69118"/>
            </a:avLst>
          </a:prstGeom>
          <a:solidFill>
            <a:srgbClr val="215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endParaRPr lang="es-MX" sz="1600" kern="120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2" name="Flecha: cheurón 1">
            <a:extLst>
              <a:ext uri="{FF2B5EF4-FFF2-40B4-BE49-F238E27FC236}">
                <a16:creationId xmlns:a16="http://schemas.microsoft.com/office/drawing/2014/main" id="{227BC4A2-CFEF-4607-AAED-8DF300B2C718}"/>
              </a:ext>
            </a:extLst>
          </p:cNvPr>
          <p:cNvSpPr/>
          <p:nvPr/>
        </p:nvSpPr>
        <p:spPr>
          <a:xfrm>
            <a:off x="6499859" y="1128215"/>
            <a:ext cx="2205765" cy="603733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r>
              <a:rPr lang="es-ES" kern="1200" dirty="0">
                <a:solidFill>
                  <a:srgbClr val="21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VERDADERO</a:t>
            </a:r>
            <a:endParaRPr lang="es-MX" kern="1200" dirty="0">
              <a:solidFill>
                <a:srgbClr val="21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9" name="Flecha: cheurón 28">
            <a:extLst>
              <a:ext uri="{FF2B5EF4-FFF2-40B4-BE49-F238E27FC236}">
                <a16:creationId xmlns:a16="http://schemas.microsoft.com/office/drawing/2014/main" id="{A8EE2308-64EF-4B2E-8A17-0C485D3ECDEC}"/>
              </a:ext>
            </a:extLst>
          </p:cNvPr>
          <p:cNvSpPr/>
          <p:nvPr/>
        </p:nvSpPr>
        <p:spPr>
          <a:xfrm>
            <a:off x="6431049" y="1948088"/>
            <a:ext cx="2274577" cy="603733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r>
              <a:rPr lang="es-ES" kern="1200">
                <a:solidFill>
                  <a:srgbClr val="21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/>
              </a:rPr>
              <a:t>FALSO</a:t>
            </a:r>
            <a:endParaRPr lang="es-MX" kern="1200" dirty="0">
              <a:solidFill>
                <a:srgbClr val="21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0" name="Flecha: cheurón 29">
            <a:extLst>
              <a:ext uri="{FF2B5EF4-FFF2-40B4-BE49-F238E27FC236}">
                <a16:creationId xmlns:a16="http://schemas.microsoft.com/office/drawing/2014/main" id="{135ACBC4-C380-4976-A2C4-3EE6719AD2D0}"/>
              </a:ext>
            </a:extLst>
          </p:cNvPr>
          <p:cNvSpPr/>
          <p:nvPr/>
        </p:nvSpPr>
        <p:spPr>
          <a:xfrm>
            <a:off x="6499860" y="2759506"/>
            <a:ext cx="2205765" cy="603733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r>
              <a:rPr lang="es-ES" kern="1200" dirty="0">
                <a:solidFill>
                  <a:srgbClr val="21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/>
              </a:rPr>
              <a:t>FALSO</a:t>
            </a:r>
            <a:endParaRPr lang="es-MX" kern="1200" dirty="0">
              <a:solidFill>
                <a:srgbClr val="21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1" name="Flecha: cheurón 30">
            <a:extLst>
              <a:ext uri="{FF2B5EF4-FFF2-40B4-BE49-F238E27FC236}">
                <a16:creationId xmlns:a16="http://schemas.microsoft.com/office/drawing/2014/main" id="{F0108145-19A6-4367-ACA9-1C40A2BA75E9}"/>
              </a:ext>
            </a:extLst>
          </p:cNvPr>
          <p:cNvSpPr/>
          <p:nvPr/>
        </p:nvSpPr>
        <p:spPr>
          <a:xfrm>
            <a:off x="6499860" y="3603471"/>
            <a:ext cx="2205766" cy="603733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r>
              <a:rPr lang="es-ES" kern="1200" dirty="0">
                <a:solidFill>
                  <a:srgbClr val="21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/>
              </a:rPr>
              <a:t>VERDADERO</a:t>
            </a:r>
            <a:endParaRPr lang="es-MX" kern="1200" dirty="0">
              <a:solidFill>
                <a:srgbClr val="21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92D8B47-296E-2F78-983A-4B3651BBBFC8}"/>
              </a:ext>
            </a:extLst>
          </p:cNvPr>
          <p:cNvSpPr txBox="1">
            <a:spLocks/>
          </p:cNvSpPr>
          <p:nvPr/>
        </p:nvSpPr>
        <p:spPr>
          <a:xfrm>
            <a:off x="414223" y="342071"/>
            <a:ext cx="2536979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189"/>
            <a:r>
              <a:rPr lang="es-ES_tradnl" sz="2400" b="1" dirty="0" err="1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Quizz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90165082-EF96-2806-B0D4-73C81FBAD1EE}"/>
              </a:ext>
            </a:extLst>
          </p:cNvPr>
          <p:cNvSpPr txBox="1">
            <a:spLocks/>
          </p:cNvSpPr>
          <p:nvPr/>
        </p:nvSpPr>
        <p:spPr>
          <a:xfrm>
            <a:off x="2757818" y="4713175"/>
            <a:ext cx="3660258" cy="149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342900" hangingPunct="1">
              <a:spcBef>
                <a:spcPts val="525"/>
              </a:spcBef>
            </a:pPr>
            <a:r>
              <a:rPr lang="es-ES_tradnl" sz="675" b="1" i="1" kern="1200" dirty="0">
                <a:solidFill>
                  <a:srgbClr val="0098AE"/>
                </a:solidFill>
                <a:latin typeface="Calibri"/>
                <a:cs typeface="Calibri"/>
              </a:rPr>
              <a:t>“HAZ lo que dices que harás, HAZLO cuando dices</a:t>
            </a:r>
            <a:r>
              <a:rPr lang="en-US" sz="675" b="1" i="1" kern="1200" dirty="0">
                <a:solidFill>
                  <a:srgbClr val="0098AE"/>
                </a:solidFill>
                <a:latin typeface="Calibri"/>
                <a:cs typeface="Calibri"/>
              </a:rPr>
              <a:t> </a:t>
            </a:r>
            <a:r>
              <a:rPr lang="es-ES_tradnl" sz="675" b="1" i="1" kern="1200" dirty="0">
                <a:solidFill>
                  <a:srgbClr val="0098AE"/>
                </a:solidFill>
                <a:latin typeface="Calibri"/>
                <a:cs typeface="Calibri"/>
              </a:rPr>
              <a:t>que lo harás y HAZLO bien desde la primera vez...</a:t>
            </a:r>
            <a:endParaRPr lang="en-US" sz="675" b="1" i="1" kern="1200" dirty="0">
              <a:solidFill>
                <a:srgbClr val="0098AE"/>
              </a:solidFill>
              <a:latin typeface="Calibri"/>
              <a:cs typeface="Calibri"/>
            </a:endParaRPr>
          </a:p>
          <a:p>
            <a:pPr defTabSz="342900" hangingPunct="1">
              <a:spcBef>
                <a:spcPts val="525"/>
              </a:spcBef>
            </a:pPr>
            <a:endParaRPr lang="es-ES_tradnl" sz="600" b="1" i="1" kern="1200" dirty="0">
              <a:solidFill>
                <a:srgbClr val="000000">
                  <a:lumMod val="50000"/>
                  <a:lumOff val="50000"/>
                </a:srgb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1102C7A-FB4F-1941-8403-96C8772EE823}"/>
              </a:ext>
            </a:extLst>
          </p:cNvPr>
          <p:cNvSpPr txBox="1">
            <a:spLocks/>
          </p:cNvSpPr>
          <p:nvPr/>
        </p:nvSpPr>
        <p:spPr>
          <a:xfrm>
            <a:off x="2741871" y="4836781"/>
            <a:ext cx="3660258" cy="225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342900" hangingPunct="1">
              <a:spcBef>
                <a:spcPts val="525"/>
              </a:spcBef>
            </a:pPr>
            <a:r>
              <a:rPr lang="es-ES" sz="675" b="1" i="1" kern="1200" dirty="0">
                <a:solidFill>
                  <a:srgbClr val="64B6C1"/>
                </a:solidFill>
                <a:latin typeface="Calibri"/>
                <a:cs typeface="Calibri"/>
              </a:rPr>
              <a:t>Recuerda que, del servicio de cada uno de nosotros, depende el destino de TODOS.”</a:t>
            </a:r>
            <a:endParaRPr lang="es-ES_tradnl" sz="600" b="1" i="1" kern="1200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99031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6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84AF86C-CE85-5C4B-921E-774F6B5C8C69}"/>
              </a:ext>
            </a:extLst>
          </p:cNvPr>
          <p:cNvSpPr txBox="1">
            <a:spLocks/>
          </p:cNvSpPr>
          <p:nvPr/>
        </p:nvSpPr>
        <p:spPr>
          <a:xfrm>
            <a:off x="1568302" y="3682813"/>
            <a:ext cx="6007396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11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1100" b="1" i="1" dirty="0">
                <a:solidFill>
                  <a:srgbClr val="0098AE"/>
                </a:solidFill>
              </a:rPr>
              <a:t> </a:t>
            </a:r>
            <a:r>
              <a:rPr lang="es-ES_tradnl" sz="11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1100" b="1" i="1" dirty="0">
              <a:solidFill>
                <a:srgbClr val="0098AE"/>
              </a:solidFill>
            </a:endParaRPr>
          </a:p>
          <a:p>
            <a:pPr hangingPunct="1"/>
            <a:endParaRPr lang="es-ES_tradnl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89DE7-533C-574B-95CF-FA9FA79D2EE0}"/>
              </a:ext>
            </a:extLst>
          </p:cNvPr>
          <p:cNvSpPr txBox="1">
            <a:spLocks/>
          </p:cNvSpPr>
          <p:nvPr/>
        </p:nvSpPr>
        <p:spPr>
          <a:xfrm>
            <a:off x="2058851" y="3882739"/>
            <a:ext cx="5026297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11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11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FF2182-AC94-75F8-6CC4-AEF8DDA83A5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14</a:t>
            </a:fld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ECBD9A7-7BA6-AF57-831B-44539C087C9C}"/>
              </a:ext>
            </a:extLst>
          </p:cNvPr>
          <p:cNvSpPr/>
          <p:nvPr/>
        </p:nvSpPr>
        <p:spPr>
          <a:xfrm>
            <a:off x="4348716" y="-1818094"/>
            <a:ext cx="2583711" cy="7571301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Unidades</a:t>
            </a:r>
            <a:r>
              <a:rPr lang="en-US" dirty="0"/>
              <a:t> </a:t>
            </a:r>
            <a:r>
              <a:rPr lang="en-US" dirty="0" err="1"/>
              <a:t>aseguradas</a:t>
            </a:r>
            <a:r>
              <a:rPr lang="en-US" dirty="0"/>
              <a:t> de Qualitas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VERDADERO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Q SALUD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La </a:t>
            </a:r>
            <a:r>
              <a:rPr lang="en-US" dirty="0" err="1"/>
              <a:t>estratefgia</a:t>
            </a:r>
            <a:r>
              <a:rPr lang="en-US" dirty="0"/>
              <a:t> de Qualitas es </a:t>
            </a:r>
            <a:r>
              <a:rPr lang="en-US" dirty="0" err="1"/>
              <a:t>conmvertirse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aseguradora</a:t>
            </a:r>
            <a:r>
              <a:rPr lang="en-US" dirty="0"/>
              <a:t> </a:t>
            </a:r>
            <a:r>
              <a:rPr lang="en-US" dirty="0" err="1"/>
              <a:t>multilinea</a:t>
            </a:r>
            <a:r>
              <a:rPr lang="en-US" dirty="0"/>
              <a:t>;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El </a:t>
            </a:r>
            <a:r>
              <a:rPr lang="en-US" dirty="0" err="1"/>
              <a:t>incremento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tasa</a:t>
            </a:r>
            <a:r>
              <a:rPr lang="en-US" dirty="0"/>
              <a:t> de </a:t>
            </a:r>
            <a:r>
              <a:rPr lang="en-US" dirty="0" err="1"/>
              <a:t>referencia</a:t>
            </a:r>
            <a:r>
              <a:rPr lang="en-US" dirty="0"/>
              <a:t>, </a:t>
            </a:r>
            <a:r>
              <a:rPr lang="en-US" dirty="0" err="1"/>
              <a:t>perjudica</a:t>
            </a:r>
            <a:r>
              <a:rPr lang="en-US" dirty="0"/>
              <a:t> a Qualitas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FALSO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La </a:t>
            </a:r>
            <a:r>
              <a:rPr lang="en-US" dirty="0" err="1"/>
              <a:t>siniestralidad</a:t>
            </a:r>
            <a:r>
              <a:rPr lang="en-US" dirty="0"/>
              <a:t> de Quálitas es la mas </a:t>
            </a:r>
            <a:r>
              <a:rPr lang="en-US" dirty="0" err="1"/>
              <a:t>baja</a:t>
            </a:r>
            <a:r>
              <a:rPr lang="en-US" dirty="0"/>
              <a:t> </a:t>
            </a:r>
            <a:r>
              <a:rPr lang="en-US" dirty="0" err="1"/>
              <a:t>reportada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historia</a:t>
            </a:r>
            <a:r>
              <a:rPr lang="en-US" dirty="0"/>
              <a:t>.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342070"/>
            <a:ext cx="4004029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 del mercado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14222" y="685757"/>
            <a:ext cx="4118027" cy="253416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 de autos nuevos, robo y recuperación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986352C-B345-5D43-BD6B-B37B605BD270}"/>
              </a:ext>
            </a:extLst>
          </p:cNvPr>
          <p:cNvSpPr txBox="1">
            <a:spLocks/>
          </p:cNvSpPr>
          <p:nvPr/>
        </p:nvSpPr>
        <p:spPr>
          <a:xfrm>
            <a:off x="2131826" y="4558647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DA4385-FCFA-0546-B851-5532FB129C67}"/>
              </a:ext>
            </a:extLst>
          </p:cNvPr>
          <p:cNvSpPr txBox="1">
            <a:spLocks/>
          </p:cNvSpPr>
          <p:nvPr/>
        </p:nvSpPr>
        <p:spPr>
          <a:xfrm>
            <a:off x="2110563" y="4723454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71FDB27-E99C-59A4-EF8F-D42020370C9A}"/>
              </a:ext>
            </a:extLst>
          </p:cNvPr>
          <p:cNvGrpSpPr/>
          <p:nvPr/>
        </p:nvGrpSpPr>
        <p:grpSpPr>
          <a:xfrm>
            <a:off x="1013475" y="2123433"/>
            <a:ext cx="7782567" cy="265968"/>
            <a:chOff x="1167225" y="1235172"/>
            <a:chExt cx="7452000" cy="265968"/>
          </a:xfrm>
        </p:grpSpPr>
        <p:sp>
          <p:nvSpPr>
            <p:cNvPr id="10" name="Rectángulo: esquinas superiores redondeadas 9">
              <a:extLst>
                <a:ext uri="{FF2B5EF4-FFF2-40B4-BE49-F238E27FC236}">
                  <a16:creationId xmlns:a16="http://schemas.microsoft.com/office/drawing/2014/main" id="{639860C3-AF12-19B0-2DF5-57A89FD73732}"/>
                </a:ext>
              </a:extLst>
            </p:cNvPr>
            <p:cNvSpPr/>
            <p:nvPr/>
          </p:nvSpPr>
          <p:spPr>
            <a:xfrm>
              <a:off x="1167225" y="1235172"/>
              <a:ext cx="440730" cy="265968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Rectángulo: esquinas superiores redondeadas 10">
              <a:extLst>
                <a:ext uri="{FF2B5EF4-FFF2-40B4-BE49-F238E27FC236}">
                  <a16:creationId xmlns:a16="http://schemas.microsoft.com/office/drawing/2014/main" id="{2B6A586D-5E11-4536-1691-38AF008CDE06}"/>
                </a:ext>
              </a:extLst>
            </p:cNvPr>
            <p:cNvSpPr/>
            <p:nvPr/>
          </p:nvSpPr>
          <p:spPr>
            <a:xfrm>
              <a:off x="1752216" y="1235172"/>
              <a:ext cx="440067" cy="265968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" name="Rectángulo: esquinas superiores redondeadas 11">
              <a:extLst>
                <a:ext uri="{FF2B5EF4-FFF2-40B4-BE49-F238E27FC236}">
                  <a16:creationId xmlns:a16="http://schemas.microsoft.com/office/drawing/2014/main" id="{4C0FE3A1-6296-AA9E-AB9B-36C1740E9D87}"/>
                </a:ext>
              </a:extLst>
            </p:cNvPr>
            <p:cNvSpPr/>
            <p:nvPr/>
          </p:nvSpPr>
          <p:spPr>
            <a:xfrm>
              <a:off x="2336544" y="1235172"/>
              <a:ext cx="440067" cy="265968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3" name="Rectángulo: esquinas superiores redondeadas 12">
              <a:extLst>
                <a:ext uri="{FF2B5EF4-FFF2-40B4-BE49-F238E27FC236}">
                  <a16:creationId xmlns:a16="http://schemas.microsoft.com/office/drawing/2014/main" id="{B9C029E3-70B2-B1A2-EE37-0AA7CCE0201B}"/>
                </a:ext>
              </a:extLst>
            </p:cNvPr>
            <p:cNvSpPr/>
            <p:nvPr/>
          </p:nvSpPr>
          <p:spPr>
            <a:xfrm>
              <a:off x="2920872" y="1235172"/>
              <a:ext cx="440067" cy="265968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4" name="Rectángulo: esquinas superiores redondeadas 13">
              <a:extLst>
                <a:ext uri="{FF2B5EF4-FFF2-40B4-BE49-F238E27FC236}">
                  <a16:creationId xmlns:a16="http://schemas.microsoft.com/office/drawing/2014/main" id="{2210F20D-609E-78C5-4407-3F28280CE9B9}"/>
                </a:ext>
              </a:extLst>
            </p:cNvPr>
            <p:cNvSpPr/>
            <p:nvPr/>
          </p:nvSpPr>
          <p:spPr>
            <a:xfrm>
              <a:off x="3505200" y="1235172"/>
              <a:ext cx="440067" cy="265968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5" name="Rectángulo: esquinas superiores redondeadas 14">
              <a:extLst>
                <a:ext uri="{FF2B5EF4-FFF2-40B4-BE49-F238E27FC236}">
                  <a16:creationId xmlns:a16="http://schemas.microsoft.com/office/drawing/2014/main" id="{887318E2-17D6-1B2F-121D-49DACC1A0F80}"/>
                </a:ext>
              </a:extLst>
            </p:cNvPr>
            <p:cNvSpPr/>
            <p:nvPr/>
          </p:nvSpPr>
          <p:spPr>
            <a:xfrm>
              <a:off x="4089528" y="1235172"/>
              <a:ext cx="442721" cy="265968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6" name="Rectángulo: esquinas superiores redondeadas 15">
              <a:extLst>
                <a:ext uri="{FF2B5EF4-FFF2-40B4-BE49-F238E27FC236}">
                  <a16:creationId xmlns:a16="http://schemas.microsoft.com/office/drawing/2014/main" id="{9BA936BC-44E5-FA0D-4552-1E30E4500F10}"/>
                </a:ext>
              </a:extLst>
            </p:cNvPr>
            <p:cNvSpPr/>
            <p:nvPr/>
          </p:nvSpPr>
          <p:spPr>
            <a:xfrm>
              <a:off x="4676510" y="1235172"/>
              <a:ext cx="440067" cy="265968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7" name="Rectángulo: esquinas superiores redondeadas 16">
              <a:extLst>
                <a:ext uri="{FF2B5EF4-FFF2-40B4-BE49-F238E27FC236}">
                  <a16:creationId xmlns:a16="http://schemas.microsoft.com/office/drawing/2014/main" id="{A700C9C6-7A79-E340-F3A7-AEA4F94EF851}"/>
                </a:ext>
              </a:extLst>
            </p:cNvPr>
            <p:cNvSpPr/>
            <p:nvPr/>
          </p:nvSpPr>
          <p:spPr>
            <a:xfrm>
              <a:off x="5260838" y="1235172"/>
              <a:ext cx="442722" cy="265968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8" name="Rectángulo: esquinas superiores redondeadas 17">
              <a:extLst>
                <a:ext uri="{FF2B5EF4-FFF2-40B4-BE49-F238E27FC236}">
                  <a16:creationId xmlns:a16="http://schemas.microsoft.com/office/drawing/2014/main" id="{2115E515-2247-D7B9-B1B4-C070F211CEB0}"/>
                </a:ext>
              </a:extLst>
            </p:cNvPr>
            <p:cNvSpPr/>
            <p:nvPr/>
          </p:nvSpPr>
          <p:spPr>
            <a:xfrm>
              <a:off x="5847821" y="1235172"/>
              <a:ext cx="440067" cy="265968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9" name="Rectángulo: esquinas superiores redondeadas 18">
              <a:extLst>
                <a:ext uri="{FF2B5EF4-FFF2-40B4-BE49-F238E27FC236}">
                  <a16:creationId xmlns:a16="http://schemas.microsoft.com/office/drawing/2014/main" id="{AEB970E0-66F7-A234-5C86-150176EE063D}"/>
                </a:ext>
              </a:extLst>
            </p:cNvPr>
            <p:cNvSpPr/>
            <p:nvPr/>
          </p:nvSpPr>
          <p:spPr>
            <a:xfrm>
              <a:off x="6432149" y="1235172"/>
              <a:ext cx="434093" cy="265968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0" name="Rectángulo: esquinas superiores redondeadas 19">
              <a:extLst>
                <a:ext uri="{FF2B5EF4-FFF2-40B4-BE49-F238E27FC236}">
                  <a16:creationId xmlns:a16="http://schemas.microsoft.com/office/drawing/2014/main" id="{E6AEE763-7E0D-BF3D-D62C-58C6B22014A8}"/>
                </a:ext>
              </a:extLst>
            </p:cNvPr>
            <p:cNvSpPr/>
            <p:nvPr/>
          </p:nvSpPr>
          <p:spPr>
            <a:xfrm>
              <a:off x="7010503" y="1235172"/>
              <a:ext cx="440067" cy="265968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1" name="Rectángulo: esquinas superiores redondeadas 20">
              <a:extLst>
                <a:ext uri="{FF2B5EF4-FFF2-40B4-BE49-F238E27FC236}">
                  <a16:creationId xmlns:a16="http://schemas.microsoft.com/office/drawing/2014/main" id="{2A69A2A8-7719-FBC0-CE57-42E29629B6F7}"/>
                </a:ext>
              </a:extLst>
            </p:cNvPr>
            <p:cNvSpPr/>
            <p:nvPr/>
          </p:nvSpPr>
          <p:spPr>
            <a:xfrm>
              <a:off x="7594831" y="1235172"/>
              <a:ext cx="440067" cy="265968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" name="Rectángulo: esquinas superiores redondeadas 21">
              <a:extLst>
                <a:ext uri="{FF2B5EF4-FFF2-40B4-BE49-F238E27FC236}">
                  <a16:creationId xmlns:a16="http://schemas.microsoft.com/office/drawing/2014/main" id="{39F29FFE-A1B4-1025-BB6D-DB038ECA922F}"/>
                </a:ext>
              </a:extLst>
            </p:cNvPr>
            <p:cNvSpPr/>
            <p:nvPr/>
          </p:nvSpPr>
          <p:spPr>
            <a:xfrm>
              <a:off x="8179158" y="1235172"/>
              <a:ext cx="440067" cy="265968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3" name="3 Gráfico">
            <a:extLst>
              <a:ext uri="{FF2B5EF4-FFF2-40B4-BE49-F238E27FC236}">
                <a16:creationId xmlns:a16="http://schemas.microsoft.com/office/drawing/2014/main" id="{1B8FA2A2-4118-C464-62B6-71BBCA605AD5}"/>
              </a:ext>
            </a:extLst>
          </p:cNvPr>
          <p:cNvGraphicFramePr>
            <a:graphicFrameLocks/>
          </p:cNvGraphicFramePr>
          <p:nvPr/>
        </p:nvGraphicFramePr>
        <p:xfrm>
          <a:off x="402696" y="2083307"/>
          <a:ext cx="8500960" cy="2675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FD09F3D0-0D23-5037-B67A-A368FD52B0C6}"/>
              </a:ext>
            </a:extLst>
          </p:cNvPr>
          <p:cNvGraphicFramePr>
            <a:graphicFrameLocks noGrp="1"/>
          </p:cNvGraphicFramePr>
          <p:nvPr/>
        </p:nvGraphicFramePr>
        <p:xfrm>
          <a:off x="415484" y="1023536"/>
          <a:ext cx="3139105" cy="640280"/>
        </p:xfrm>
        <a:graphic>
          <a:graphicData uri="http://schemas.openxmlformats.org/drawingml/2006/table">
            <a:tbl>
              <a:tblPr firstRow="1" firstCol="1" bandRow="1"/>
              <a:tblGrid>
                <a:gridCol w="71614">
                  <a:extLst>
                    <a:ext uri="{9D8B030D-6E8A-4147-A177-3AD203B41FA5}">
                      <a16:colId xmlns:a16="http://schemas.microsoft.com/office/drawing/2014/main" val="3867986218"/>
                    </a:ext>
                  </a:extLst>
                </a:gridCol>
                <a:gridCol w="1088075">
                  <a:extLst>
                    <a:ext uri="{9D8B030D-6E8A-4147-A177-3AD203B41FA5}">
                      <a16:colId xmlns:a16="http://schemas.microsoft.com/office/drawing/2014/main" val="1160468049"/>
                    </a:ext>
                  </a:extLst>
                </a:gridCol>
                <a:gridCol w="989708">
                  <a:extLst>
                    <a:ext uri="{9D8B030D-6E8A-4147-A177-3AD203B41FA5}">
                      <a16:colId xmlns:a16="http://schemas.microsoft.com/office/drawing/2014/main" val="2021703580"/>
                    </a:ext>
                  </a:extLst>
                </a:gridCol>
                <a:gridCol w="989708">
                  <a:extLst>
                    <a:ext uri="{9D8B030D-6E8A-4147-A177-3AD203B41FA5}">
                      <a16:colId xmlns:a16="http://schemas.microsoft.com/office/drawing/2014/main" val="1270812387"/>
                    </a:ext>
                  </a:extLst>
                </a:gridCol>
              </a:tblGrid>
              <a:tr h="201924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Venta de autos ligeros 1T22</a:t>
                      </a:r>
                    </a:p>
                  </a:txBody>
                  <a:tcPr marL="7501" marR="7501" marT="7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F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3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501" marR="7501" marT="7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F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207540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501" marR="7501" marT="7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1T21</a:t>
                      </a:r>
                    </a:p>
                  </a:txBody>
                  <a:tcPr marL="7501" marR="7501" marT="7501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1T20</a:t>
                      </a:r>
                    </a:p>
                  </a:txBody>
                  <a:tcPr marL="7501" marR="7501" marT="7501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1T19</a:t>
                      </a:r>
                    </a:p>
                  </a:txBody>
                  <a:tcPr marL="7501" marR="7501" marT="7501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00674"/>
                  </a:ext>
                </a:extLst>
              </a:tr>
              <a:tr h="236432">
                <a:tc>
                  <a:txBody>
                    <a:bodyPr/>
                    <a:lstStyle/>
                    <a:p>
                      <a:pPr algn="ctr" rtl="0" fontAlgn="ctr"/>
                      <a:endParaRPr lang="es-MX" sz="11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(2.9%)</a:t>
                      </a:r>
                    </a:p>
                  </a:txBody>
                  <a:tcPr marL="7501" marR="7501" marT="7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(14.6%)</a:t>
                      </a:r>
                    </a:p>
                  </a:txBody>
                  <a:tcPr marL="7501" marR="7501" marT="7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(23.9%)</a:t>
                      </a:r>
                    </a:p>
                  </a:txBody>
                  <a:tcPr marL="7501" marR="7501" marT="7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9785606"/>
                  </a:ext>
                </a:extLst>
              </a:tr>
            </a:tbl>
          </a:graphicData>
        </a:graphic>
      </p:graphicFrame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03B09254-5444-371E-5C01-F68C98B29D3D}"/>
              </a:ext>
            </a:extLst>
          </p:cNvPr>
          <p:cNvGraphicFramePr>
            <a:graphicFrameLocks noGrp="1"/>
          </p:cNvGraphicFramePr>
          <p:nvPr/>
        </p:nvGraphicFramePr>
        <p:xfrm>
          <a:off x="4828828" y="1023536"/>
          <a:ext cx="4074828" cy="930190"/>
        </p:xfrm>
        <a:graphic>
          <a:graphicData uri="http://schemas.openxmlformats.org/drawingml/2006/table">
            <a:tbl>
              <a:tblPr/>
              <a:tblGrid>
                <a:gridCol w="2841839">
                  <a:extLst>
                    <a:ext uri="{9D8B030D-6E8A-4147-A177-3AD203B41FA5}">
                      <a16:colId xmlns:a16="http://schemas.microsoft.com/office/drawing/2014/main" val="815978232"/>
                    </a:ext>
                  </a:extLst>
                </a:gridCol>
                <a:gridCol w="1232989">
                  <a:extLst>
                    <a:ext uri="{9D8B030D-6E8A-4147-A177-3AD203B41FA5}">
                      <a16:colId xmlns:a16="http://schemas.microsoft.com/office/drawing/2014/main" val="2407624750"/>
                    </a:ext>
                  </a:extLst>
                </a:gridCol>
              </a:tblGrid>
              <a:tr h="229626">
                <a:tc gridSpan="2"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1pPr>
                      <a:lvl2pPr marL="0" marR="0" indent="4572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2pPr>
                      <a:lvl3pPr marL="0" marR="0" indent="9144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3pPr>
                      <a:lvl4pPr marL="0" marR="0" indent="13716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4pPr>
                      <a:lvl5pPr marL="0" marR="0" indent="18288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5pPr>
                      <a:lvl6pPr marL="0" marR="0" indent="22860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6pPr>
                      <a:lvl7pPr marL="0" marR="0" indent="27432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7pPr>
                      <a:lvl8pPr marL="0" marR="0" indent="32004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8pPr>
                      <a:lvl9pPr marL="0" marR="0" indent="36576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9pPr>
                    </a:lstStyle>
                    <a:p>
                      <a:pPr marL="0" marR="0" lvl="0" indent="0" algn="ctr" defTabSz="67208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Robo y Recuperación</a:t>
                      </a:r>
                    </a:p>
                  </a:txBody>
                  <a:tcPr marL="7501" marR="7501" marT="7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72084" rtl="0" eaLnBrk="1" fontAlgn="b" latinLnBrk="0" hangingPunct="1"/>
                      <a:endParaRPr lang="es-MX" sz="12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545417"/>
                  </a:ext>
                </a:extLst>
              </a:tr>
              <a:tr h="169436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1pPr>
                      <a:lvl2pPr marL="0" marR="0" indent="4572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2pPr>
                      <a:lvl3pPr marL="0" marR="0" indent="9144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3pPr>
                      <a:lvl4pPr marL="0" marR="0" indent="13716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4pPr>
                      <a:lvl5pPr marL="0" marR="0" indent="18288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5pPr>
                      <a:lvl6pPr marL="0" marR="0" indent="22860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6pPr>
                      <a:lvl7pPr marL="0" marR="0" indent="27432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7pPr>
                      <a:lvl8pPr marL="0" marR="0" indent="32004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8pPr>
                      <a:lvl9pPr marL="0" marR="0" indent="36576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9pPr>
                    </a:lstStyle>
                    <a:p>
                      <a:pPr marL="0" marR="0" lvl="0" indent="0" algn="l" defTabSz="67208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Robo industria*</a:t>
                      </a: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1pPr>
                      <a:lvl2pPr marL="0" marR="0" indent="4572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2pPr>
                      <a:lvl3pPr marL="0" marR="0" indent="9144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3pPr>
                      <a:lvl4pPr marL="0" marR="0" indent="13716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4pPr>
                      <a:lvl5pPr marL="0" marR="0" indent="18288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5pPr>
                      <a:lvl6pPr marL="0" marR="0" indent="22860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6pPr>
                      <a:lvl7pPr marL="0" marR="0" indent="27432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7pPr>
                      <a:lvl8pPr marL="0" marR="0" indent="32004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8pPr>
                      <a:lvl9pPr marL="0" marR="0" indent="36576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</a:t>
                      </a:r>
                      <a:r>
                        <a:rPr lang="es-MX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.8%)</a:t>
                      </a: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277566"/>
                  </a:ext>
                </a:extLst>
              </a:tr>
              <a:tr h="169436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1pPr>
                      <a:lvl2pPr marL="0" marR="0" indent="4572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2pPr>
                      <a:lvl3pPr marL="0" marR="0" indent="9144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3pPr>
                      <a:lvl4pPr marL="0" marR="0" indent="13716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4pPr>
                      <a:lvl5pPr marL="0" marR="0" indent="18288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5pPr>
                      <a:lvl6pPr marL="0" marR="0" indent="22860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6pPr>
                      <a:lvl7pPr marL="0" marR="0" indent="27432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7pPr>
                      <a:lvl8pPr marL="0" marR="0" indent="32004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8pPr>
                      <a:lvl9pPr marL="0" marR="0" indent="36576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9pPr>
                    </a:lstStyle>
                    <a:p>
                      <a:pPr marL="0" marR="0" lvl="0" indent="0" algn="l" defTabSz="67208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Robo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Quálitas*</a:t>
                      </a: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1pPr>
                      <a:lvl2pPr marL="0" marR="0" indent="4572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2pPr>
                      <a:lvl3pPr marL="0" marR="0" indent="9144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3pPr>
                      <a:lvl4pPr marL="0" marR="0" indent="13716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4pPr>
                      <a:lvl5pPr marL="0" marR="0" indent="18288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5pPr>
                      <a:lvl6pPr marL="0" marR="0" indent="22860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6pPr>
                      <a:lvl7pPr marL="0" marR="0" indent="27432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7pPr>
                      <a:lvl8pPr marL="0" marR="0" indent="32004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8pPr>
                      <a:lvl9pPr marL="0" marR="0" indent="36576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  <a:r>
                        <a:rPr lang="es-MX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532338"/>
                  </a:ext>
                </a:extLst>
              </a:tr>
              <a:tr h="169436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1pPr>
                      <a:lvl2pPr marL="0" marR="0" indent="4572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2pPr>
                      <a:lvl3pPr marL="0" marR="0" indent="9144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3pPr>
                      <a:lvl4pPr marL="0" marR="0" indent="13716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4pPr>
                      <a:lvl5pPr marL="0" marR="0" indent="18288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5pPr>
                      <a:lvl6pPr marL="0" marR="0" indent="22860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6pPr>
                      <a:lvl7pPr marL="0" marR="0" indent="27432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7pPr>
                      <a:lvl8pPr marL="0" marR="0" indent="32004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8pPr>
                      <a:lvl9pPr marL="0" marR="0" indent="36576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9pPr>
                    </a:lstStyle>
                    <a:p>
                      <a:pPr marL="0" marR="0" lvl="0" indent="0" algn="l" defTabSz="67208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Índice de recuperación industria</a:t>
                      </a: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1pPr>
                      <a:lvl2pPr marL="0" marR="0" indent="4572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2pPr>
                      <a:lvl3pPr marL="0" marR="0" indent="9144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3pPr>
                      <a:lvl4pPr marL="0" marR="0" indent="13716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4pPr>
                      <a:lvl5pPr marL="0" marR="0" indent="18288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5pPr>
                      <a:lvl6pPr marL="0" marR="0" indent="22860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6pPr>
                      <a:lvl7pPr marL="0" marR="0" indent="27432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7pPr>
                      <a:lvl8pPr marL="0" marR="0" indent="32004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8pPr>
                      <a:lvl9pPr marL="0" marR="0" indent="36576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45.5%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736894"/>
                  </a:ext>
                </a:extLst>
              </a:tr>
              <a:tr h="169436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1pPr>
                      <a:lvl2pPr marL="0" marR="0" indent="4572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2pPr>
                      <a:lvl3pPr marL="0" marR="0" indent="9144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3pPr>
                      <a:lvl4pPr marL="0" marR="0" indent="13716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4pPr>
                      <a:lvl5pPr marL="0" marR="0" indent="18288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5pPr>
                      <a:lvl6pPr marL="0" marR="0" indent="22860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6pPr>
                      <a:lvl7pPr marL="0" marR="0" indent="27432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7pPr>
                      <a:lvl8pPr marL="0" marR="0" indent="32004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8pPr>
                      <a:lvl9pPr marL="0" marR="0" indent="36576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9pPr>
                    </a:lstStyle>
                    <a:p>
                      <a:pPr marL="0" marR="0" lvl="0" indent="0" algn="l" defTabSz="67208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Índice de recuperación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Quálitas</a:t>
                      </a: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1pPr>
                      <a:lvl2pPr marL="0" marR="0" indent="4572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2pPr>
                      <a:lvl3pPr marL="0" marR="0" indent="9144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3pPr>
                      <a:lvl4pPr marL="0" marR="0" indent="13716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4pPr>
                      <a:lvl5pPr marL="0" marR="0" indent="18288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5pPr>
                      <a:lvl6pPr marL="0" marR="0" indent="22860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6pPr>
                      <a:lvl7pPr marL="0" marR="0" indent="27432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7pPr>
                      <a:lvl8pPr marL="0" marR="0" indent="32004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8pPr>
                      <a:lvl9pPr marL="0" marR="0" indent="365760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entury Gothic"/>
                          <a:sym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48.6%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1750192"/>
                  </a:ext>
                </a:extLst>
              </a:tr>
            </a:tbl>
          </a:graphicData>
        </a:graphic>
      </p:graphicFrame>
      <p:sp>
        <p:nvSpPr>
          <p:cNvPr id="26" name="CuadroTexto 25">
            <a:extLst>
              <a:ext uri="{FF2B5EF4-FFF2-40B4-BE49-F238E27FC236}">
                <a16:creationId xmlns:a16="http://schemas.microsoft.com/office/drawing/2014/main" id="{EBCB8DD2-B756-4DFB-1BB6-1D29EE3B8774}"/>
              </a:ext>
            </a:extLst>
          </p:cNvPr>
          <p:cNvSpPr txBox="1"/>
          <p:nvPr/>
        </p:nvSpPr>
        <p:spPr>
          <a:xfrm>
            <a:off x="0" y="4896691"/>
            <a:ext cx="3517283" cy="23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18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Fuente: AMDA</a:t>
            </a:r>
            <a:r>
              <a:rPr lang="es-MX" sz="918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es-MX" sz="918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OCRA. Cifras al cierre del 1T22.</a:t>
            </a:r>
            <a:endParaRPr kumimoji="0" lang="en-US" sz="91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DE01CBC-4876-4C8A-8446-DDBC514EC2D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143068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342070"/>
            <a:ext cx="4004029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 del mercado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14222" y="685757"/>
            <a:ext cx="4118027" cy="253416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de mercado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986352C-B345-5D43-BD6B-B37B605BD270}"/>
              </a:ext>
            </a:extLst>
          </p:cNvPr>
          <p:cNvSpPr txBox="1">
            <a:spLocks/>
          </p:cNvSpPr>
          <p:nvPr/>
        </p:nvSpPr>
        <p:spPr>
          <a:xfrm>
            <a:off x="2131826" y="4558647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DA4385-FCFA-0546-B851-5532FB129C67}"/>
              </a:ext>
            </a:extLst>
          </p:cNvPr>
          <p:cNvSpPr txBox="1">
            <a:spLocks/>
          </p:cNvSpPr>
          <p:nvPr/>
        </p:nvSpPr>
        <p:spPr>
          <a:xfrm>
            <a:off x="2110563" y="4723454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BCB8DD2-B756-4DFB-1BB6-1D29EE3B8774}"/>
              </a:ext>
            </a:extLst>
          </p:cNvPr>
          <p:cNvSpPr txBox="1"/>
          <p:nvPr/>
        </p:nvSpPr>
        <p:spPr>
          <a:xfrm>
            <a:off x="0" y="4896691"/>
            <a:ext cx="3517283" cy="23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18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Fuente: </a:t>
            </a:r>
            <a:r>
              <a:rPr kumimoji="0" lang="es-ES" sz="918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: AMIS, cifras al cierre del 1T22.</a:t>
            </a:r>
            <a:endParaRPr kumimoji="0" lang="en-US" sz="91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graphicFrame>
        <p:nvGraphicFramePr>
          <p:cNvPr id="27" name="Diagrama 26">
            <a:extLst>
              <a:ext uri="{FF2B5EF4-FFF2-40B4-BE49-F238E27FC236}">
                <a16:creationId xmlns:a16="http://schemas.microsoft.com/office/drawing/2014/main" id="{B6915633-F734-080D-2453-1F43942D67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9940198"/>
              </p:ext>
            </p:extLst>
          </p:nvPr>
        </p:nvGraphicFramePr>
        <p:xfrm>
          <a:off x="414222" y="1360076"/>
          <a:ext cx="5941749" cy="276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8" name="Picture 3" descr="\\qsanjco2\RI\DISEÑO\Iconos\PNG\22.png">
            <a:extLst>
              <a:ext uri="{FF2B5EF4-FFF2-40B4-BE49-F238E27FC236}">
                <a16:creationId xmlns:a16="http://schemas.microsoft.com/office/drawing/2014/main" id="{7081AD14-111F-15C6-4D00-76DC9805C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70" y="2094343"/>
            <a:ext cx="7715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upo 60">
            <a:extLst>
              <a:ext uri="{FF2B5EF4-FFF2-40B4-BE49-F238E27FC236}">
                <a16:creationId xmlns:a16="http://schemas.microsoft.com/office/drawing/2014/main" id="{C37F2E55-0EC8-F9D3-844A-292C6861231F}"/>
              </a:ext>
            </a:extLst>
          </p:cNvPr>
          <p:cNvGrpSpPr/>
          <p:nvPr/>
        </p:nvGrpSpPr>
        <p:grpSpPr>
          <a:xfrm>
            <a:off x="6971595" y="2094343"/>
            <a:ext cx="1744946" cy="587726"/>
            <a:chOff x="3658014" y="-16909"/>
            <a:chExt cx="1349846" cy="648689"/>
          </a:xfrm>
        </p:grpSpPr>
        <p:pic>
          <p:nvPicPr>
            <p:cNvPr id="31" name="Picture 4" descr="C:\Users\aincandela\Desktop\RI\ICONOGRAFÍA\ícono_camión_Quálitas.png">
              <a:extLst>
                <a:ext uri="{FF2B5EF4-FFF2-40B4-BE49-F238E27FC236}">
                  <a16:creationId xmlns:a16="http://schemas.microsoft.com/office/drawing/2014/main" id="{4A1D07AD-CD67-44E3-5DD5-E5952B9713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8014" y="21658"/>
              <a:ext cx="486211" cy="475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304BCFF5-C705-1DEB-69EA-A2BBF4AFA75D}"/>
                </a:ext>
              </a:extLst>
            </p:cNvPr>
            <p:cNvSpPr/>
            <p:nvPr/>
          </p:nvSpPr>
          <p:spPr>
            <a:xfrm>
              <a:off x="4179710" y="-16909"/>
              <a:ext cx="579373" cy="3057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0413" rIns="20413" anchor="ctr">
              <a:spAutoFit/>
            </a:bodyPr>
            <a:lstStyle>
              <a:lvl1pPr defTabSz="457200">
                <a:defRPr sz="2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Poppins Light" panose="00000400000000000000" pitchFamily="2" charset="0"/>
                  <a:sym typeface="Arial"/>
                </a:rPr>
                <a:t>Camiones</a:t>
              </a: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Poppins Light" panose="00000400000000000000" pitchFamily="2" charset="0"/>
                <a:sym typeface="Arial"/>
              </a:endParaRP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74C97097-DFEC-26B1-D400-3D4D5BF4B0EF}"/>
                </a:ext>
              </a:extLst>
            </p:cNvPr>
            <p:cNvSpPr/>
            <p:nvPr/>
          </p:nvSpPr>
          <p:spPr>
            <a:xfrm>
              <a:off x="4197846" y="122228"/>
              <a:ext cx="810014" cy="5095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0413" rIns="20413" anchor="ctr">
              <a:spAutoFit/>
            </a:bodyPr>
            <a:lstStyle>
              <a:lvl1pPr defTabSz="457200">
                <a:defRPr sz="2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Poppins Light" panose="00000400000000000000" pitchFamily="2" charset="0"/>
                  <a:sym typeface="Arial"/>
                </a:rPr>
                <a:t>43.1%</a:t>
              </a:r>
            </a:p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Poppins Light" panose="00000400000000000000" pitchFamily="2" charset="0"/>
                  <a:sym typeface="Arial"/>
                </a:rPr>
                <a:t>1° lugar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Poppins Light" panose="00000400000000000000" pitchFamily="2" charset="0"/>
                <a:sym typeface="Arial"/>
              </a:endParaRPr>
            </a:p>
          </p:txBody>
        </p:sp>
      </p:grpSp>
      <p:grpSp>
        <p:nvGrpSpPr>
          <p:cNvPr id="34" name="Grupo 64">
            <a:extLst>
              <a:ext uri="{FF2B5EF4-FFF2-40B4-BE49-F238E27FC236}">
                <a16:creationId xmlns:a16="http://schemas.microsoft.com/office/drawing/2014/main" id="{5ED7375E-4DE4-055C-7E3D-56689022945C}"/>
              </a:ext>
            </a:extLst>
          </p:cNvPr>
          <p:cNvGrpSpPr/>
          <p:nvPr/>
        </p:nvGrpSpPr>
        <p:grpSpPr>
          <a:xfrm>
            <a:off x="6971595" y="1368028"/>
            <a:ext cx="1486003" cy="587724"/>
            <a:chOff x="5272184" y="-29844"/>
            <a:chExt cx="1402740" cy="648687"/>
          </a:xfrm>
        </p:grpSpPr>
        <p:grpSp>
          <p:nvGrpSpPr>
            <p:cNvPr id="35" name="20 Grupo">
              <a:extLst>
                <a:ext uri="{FF2B5EF4-FFF2-40B4-BE49-F238E27FC236}">
                  <a16:creationId xmlns:a16="http://schemas.microsoft.com/office/drawing/2014/main" id="{73819FED-8E5C-FF5F-838B-B0FE7896AED0}"/>
                </a:ext>
              </a:extLst>
            </p:cNvPr>
            <p:cNvGrpSpPr/>
            <p:nvPr/>
          </p:nvGrpSpPr>
          <p:grpSpPr>
            <a:xfrm>
              <a:off x="5272184" y="76016"/>
              <a:ext cx="555329" cy="389054"/>
              <a:chOff x="5595504" y="7589814"/>
              <a:chExt cx="1243796" cy="871376"/>
            </a:xfrm>
          </p:grpSpPr>
          <p:pic>
            <p:nvPicPr>
              <p:cNvPr id="38" name="Picture 3" descr="C:\Users\aincandela\Desktop\RI\ICONOGRAFÍA\ícono_auto_Quálitas.png">
                <a:extLst>
                  <a:ext uri="{FF2B5EF4-FFF2-40B4-BE49-F238E27FC236}">
                    <a16:creationId xmlns:a16="http://schemas.microsoft.com/office/drawing/2014/main" id="{BE692A53-3930-AFB6-80AB-1233FF29CE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504" y="7589814"/>
                <a:ext cx="1243796" cy="8713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19 Trapecio">
                <a:extLst>
                  <a:ext uri="{FF2B5EF4-FFF2-40B4-BE49-F238E27FC236}">
                    <a16:creationId xmlns:a16="http://schemas.microsoft.com/office/drawing/2014/main" id="{AB081BAA-E92F-3A17-5D15-96DAF325F8A1}"/>
                  </a:ext>
                </a:extLst>
              </p:cNvPr>
              <p:cNvSpPr/>
              <p:nvPr/>
            </p:nvSpPr>
            <p:spPr>
              <a:xfrm>
                <a:off x="5845749" y="7660704"/>
                <a:ext cx="738407" cy="236067"/>
              </a:xfrm>
              <a:prstGeom prst="trapezoid">
                <a:avLst/>
              </a:prstGeom>
              <a:solidFill>
                <a:srgbClr val="99169B"/>
              </a:solidFill>
              <a:ln>
                <a:solidFill>
                  <a:srgbClr val="9916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Poppins Light" panose="00000400000000000000" pitchFamily="2" charset="0"/>
                  <a:sym typeface="Calibri"/>
                </a:endParaRPr>
              </a:p>
            </p:txBody>
          </p:sp>
        </p:grpSp>
        <p:sp>
          <p:nvSpPr>
            <p:cNvPr id="36" name="Title 1">
              <a:extLst>
                <a:ext uri="{FF2B5EF4-FFF2-40B4-BE49-F238E27FC236}">
                  <a16:creationId xmlns:a16="http://schemas.microsoft.com/office/drawing/2014/main" id="{1009385C-93AF-7280-A20C-658648D6662C}"/>
                </a:ext>
              </a:extLst>
            </p:cNvPr>
            <p:cNvSpPr/>
            <p:nvPr/>
          </p:nvSpPr>
          <p:spPr>
            <a:xfrm>
              <a:off x="5856543" y="-29844"/>
              <a:ext cx="579373" cy="3057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0413" rIns="20413" anchor="ctr">
              <a:spAutoFit/>
            </a:bodyPr>
            <a:lstStyle>
              <a:lvl1pPr defTabSz="457200">
                <a:defRPr sz="2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cs typeface="Poppins Light" panose="00000400000000000000" pitchFamily="2" charset="0"/>
                  <a:sym typeface="Arial"/>
                </a:rPr>
                <a:t>Autos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Poppins Light" panose="00000400000000000000" pitchFamily="2" charset="0"/>
                <a:sym typeface="Arial"/>
              </a:endParaRPr>
            </a:p>
          </p:txBody>
        </p:sp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CD18072E-8515-2C71-A2AF-F133CE062FEF}"/>
                </a:ext>
              </a:extLst>
            </p:cNvPr>
            <p:cNvSpPr/>
            <p:nvPr/>
          </p:nvSpPr>
          <p:spPr>
            <a:xfrm>
              <a:off x="5864910" y="109290"/>
              <a:ext cx="810014" cy="509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0413" rIns="20413" anchor="ctr">
              <a:spAutoFit/>
            </a:bodyPr>
            <a:lstStyle>
              <a:lvl1pPr defTabSz="457200">
                <a:defRPr sz="2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cs typeface="Poppins Light" panose="00000400000000000000" pitchFamily="2" charset="0"/>
                  <a:sym typeface="Arial"/>
                </a:rPr>
                <a:t>22.9%</a:t>
              </a:r>
            </a:p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cs typeface="Poppins Light" panose="00000400000000000000" pitchFamily="2" charset="0"/>
                  <a:sym typeface="Arial"/>
                </a:rPr>
                <a:t>1° lugar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Poppins Light" panose="00000400000000000000" pitchFamily="2" charset="0"/>
                <a:sym typeface="Arial"/>
              </a:endParaRPr>
            </a:p>
          </p:txBody>
        </p:sp>
      </p:grpSp>
      <p:grpSp>
        <p:nvGrpSpPr>
          <p:cNvPr id="40" name="Grupo 70">
            <a:extLst>
              <a:ext uri="{FF2B5EF4-FFF2-40B4-BE49-F238E27FC236}">
                <a16:creationId xmlns:a16="http://schemas.microsoft.com/office/drawing/2014/main" id="{F4B64436-2CA9-063B-E95C-0316B1586CF0}"/>
              </a:ext>
            </a:extLst>
          </p:cNvPr>
          <p:cNvGrpSpPr/>
          <p:nvPr/>
        </p:nvGrpSpPr>
        <p:grpSpPr>
          <a:xfrm>
            <a:off x="6971595" y="3541593"/>
            <a:ext cx="1443136" cy="587722"/>
            <a:chOff x="6920176" y="-16902"/>
            <a:chExt cx="1362275" cy="648684"/>
          </a:xfrm>
        </p:grpSpPr>
        <p:pic>
          <p:nvPicPr>
            <p:cNvPr id="41" name="Picture 5" descr="C:\Users\aincandela\Desktop\RI\ICONOGRAFÍA\ícono_moto_Quálitas.png">
              <a:extLst>
                <a:ext uri="{FF2B5EF4-FFF2-40B4-BE49-F238E27FC236}">
                  <a16:creationId xmlns:a16="http://schemas.microsoft.com/office/drawing/2014/main" id="{59395AE2-97D2-DB75-89F0-182496BC8A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0176" y="86242"/>
              <a:ext cx="514706" cy="384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itle 1">
              <a:extLst>
                <a:ext uri="{FF2B5EF4-FFF2-40B4-BE49-F238E27FC236}">
                  <a16:creationId xmlns:a16="http://schemas.microsoft.com/office/drawing/2014/main" id="{691D3DD5-BFEF-23A6-A6CA-1D3BBBE0BD01}"/>
                </a:ext>
              </a:extLst>
            </p:cNvPr>
            <p:cNvSpPr/>
            <p:nvPr/>
          </p:nvSpPr>
          <p:spPr>
            <a:xfrm>
              <a:off x="7451479" y="-16902"/>
              <a:ext cx="731766" cy="3057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0413" rIns="20413" anchor="ctr">
              <a:spAutoFit/>
            </a:bodyPr>
            <a:lstStyle>
              <a:lvl1pPr defTabSz="457200">
                <a:defRPr sz="2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cs typeface="Poppins Light" panose="00000400000000000000" pitchFamily="2" charset="0"/>
                  <a:sym typeface="Arial"/>
                </a:rPr>
                <a:t>Otros</a:t>
              </a: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Poppins Light" panose="00000400000000000000" pitchFamily="2" charset="0"/>
                <a:sym typeface="Arial"/>
              </a:endParaRPr>
            </a:p>
          </p:txBody>
        </p:sp>
        <p:sp>
          <p:nvSpPr>
            <p:cNvPr id="43" name="Title 1">
              <a:extLst>
                <a:ext uri="{FF2B5EF4-FFF2-40B4-BE49-F238E27FC236}">
                  <a16:creationId xmlns:a16="http://schemas.microsoft.com/office/drawing/2014/main" id="{1E638705-C11E-D547-0869-E0F3AFC0B059}"/>
                </a:ext>
              </a:extLst>
            </p:cNvPr>
            <p:cNvSpPr/>
            <p:nvPr/>
          </p:nvSpPr>
          <p:spPr>
            <a:xfrm>
              <a:off x="7472437" y="122230"/>
              <a:ext cx="810014" cy="5095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0413" rIns="20413" anchor="ctr">
              <a:spAutoFit/>
            </a:bodyPr>
            <a:lstStyle>
              <a:lvl1pPr defTabSz="457200">
                <a:defRPr sz="2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200" b="1" dirty="0">
                  <a:latin typeface="Calibri"/>
                  <a:cs typeface="Poppins Light" panose="00000400000000000000" pitchFamily="2" charset="0"/>
                </a:rPr>
                <a:t>13.7</a:t>
              </a: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cs typeface="Poppins Light" panose="00000400000000000000" pitchFamily="2" charset="0"/>
                  <a:sym typeface="Arial"/>
                </a:rPr>
                <a:t>%</a:t>
              </a:r>
            </a:p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cs typeface="Poppins Light" panose="00000400000000000000" pitchFamily="2" charset="0"/>
                  <a:sym typeface="Arial"/>
                </a:rPr>
                <a:t>2° lugar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Poppins Light" panose="00000400000000000000" pitchFamily="2" charset="0"/>
                <a:sym typeface="Arial"/>
              </a:endParaRPr>
            </a:p>
          </p:txBody>
        </p:sp>
      </p:grpSp>
      <p:grpSp>
        <p:nvGrpSpPr>
          <p:cNvPr id="44" name="Grupo 74">
            <a:extLst>
              <a:ext uri="{FF2B5EF4-FFF2-40B4-BE49-F238E27FC236}">
                <a16:creationId xmlns:a16="http://schemas.microsoft.com/office/drawing/2014/main" id="{C42B4FE6-A5E8-17FC-CB3A-9504E3C57B74}"/>
              </a:ext>
            </a:extLst>
          </p:cNvPr>
          <p:cNvGrpSpPr/>
          <p:nvPr/>
        </p:nvGrpSpPr>
        <p:grpSpPr>
          <a:xfrm>
            <a:off x="6971595" y="2820660"/>
            <a:ext cx="1514815" cy="582343"/>
            <a:chOff x="8570610" y="1974"/>
            <a:chExt cx="1429937" cy="642748"/>
          </a:xfrm>
        </p:grpSpPr>
        <p:pic>
          <p:nvPicPr>
            <p:cNvPr id="45" name="Picture 6" descr="C:\Users\aincandela\Desktop\RI\ICONOGRAFÍA\ícono_pickup_Quálitas.png">
              <a:extLst>
                <a:ext uri="{FF2B5EF4-FFF2-40B4-BE49-F238E27FC236}">
                  <a16:creationId xmlns:a16="http://schemas.microsoft.com/office/drawing/2014/main" id="{EE961723-8B0A-D117-5E69-83DA7D6FF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0610" y="106157"/>
              <a:ext cx="565789" cy="365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itle 1">
              <a:extLst>
                <a:ext uri="{FF2B5EF4-FFF2-40B4-BE49-F238E27FC236}">
                  <a16:creationId xmlns:a16="http://schemas.microsoft.com/office/drawing/2014/main" id="{45AB080E-E356-E45D-12EF-138AB6B1AAF4}"/>
                </a:ext>
              </a:extLst>
            </p:cNvPr>
            <p:cNvSpPr/>
            <p:nvPr/>
          </p:nvSpPr>
          <p:spPr>
            <a:xfrm>
              <a:off x="9156311" y="1974"/>
              <a:ext cx="579373" cy="3057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0413" rIns="20413" anchor="ctr">
              <a:spAutoFit/>
            </a:bodyPr>
            <a:lstStyle>
              <a:lvl1pPr defTabSz="457200">
                <a:defRPr sz="2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cs typeface="Poppins Light" panose="00000400000000000000" pitchFamily="2" charset="0"/>
                  <a:sym typeface="Arial"/>
                </a:rPr>
                <a:t>Turistas</a:t>
              </a: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Poppins Light" panose="00000400000000000000" pitchFamily="2" charset="0"/>
                <a:sym typeface="Arial"/>
              </a:endParaRPr>
            </a:p>
          </p:txBody>
        </p:sp>
        <p:sp>
          <p:nvSpPr>
            <p:cNvPr id="47" name="Title 1">
              <a:extLst>
                <a:ext uri="{FF2B5EF4-FFF2-40B4-BE49-F238E27FC236}">
                  <a16:creationId xmlns:a16="http://schemas.microsoft.com/office/drawing/2014/main" id="{9DC2BA08-99F9-89F4-2741-0BA5EE25AA0E}"/>
                </a:ext>
              </a:extLst>
            </p:cNvPr>
            <p:cNvSpPr/>
            <p:nvPr/>
          </p:nvSpPr>
          <p:spPr>
            <a:xfrm>
              <a:off x="9190533" y="135169"/>
              <a:ext cx="810014" cy="509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0413" rIns="20413" anchor="ctr">
              <a:spAutoFit/>
            </a:bodyPr>
            <a:lstStyle>
              <a:lvl1pPr defTabSz="457200">
                <a:defRPr sz="2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200" b="1" dirty="0">
                  <a:latin typeface="Calibri"/>
                  <a:cs typeface="Poppins Light" panose="00000400000000000000" pitchFamily="2" charset="0"/>
                </a:rPr>
                <a:t>22.2</a:t>
              </a: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cs typeface="Poppins Light" panose="00000400000000000000" pitchFamily="2" charset="0"/>
                  <a:sym typeface="Arial"/>
                </a:rPr>
                <a:t>%</a:t>
              </a:r>
            </a:p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cs typeface="Poppins Light" panose="00000400000000000000" pitchFamily="2" charset="0"/>
                  <a:sym typeface="Arial"/>
                </a:rPr>
                <a:t>2° lugar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Poppins Light" panose="00000400000000000000" pitchFamily="2" charset="0"/>
                <a:sym typeface="Arial"/>
              </a:endParaRPr>
            </a:p>
          </p:txBody>
        </p:sp>
      </p:grp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BD1D13D-E1E3-51B1-ADC8-AB58211DD2B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517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342070"/>
            <a:ext cx="4004029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Q 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14222" y="685757"/>
            <a:ext cx="4118027" cy="253416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 aseguradas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986352C-B345-5D43-BD6B-B37B605BD270}"/>
              </a:ext>
            </a:extLst>
          </p:cNvPr>
          <p:cNvSpPr txBox="1">
            <a:spLocks/>
          </p:cNvSpPr>
          <p:nvPr/>
        </p:nvSpPr>
        <p:spPr>
          <a:xfrm>
            <a:off x="2131826" y="4558647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DA4385-FCFA-0546-B851-5532FB129C67}"/>
              </a:ext>
            </a:extLst>
          </p:cNvPr>
          <p:cNvSpPr txBox="1">
            <a:spLocks/>
          </p:cNvSpPr>
          <p:nvPr/>
        </p:nvSpPr>
        <p:spPr>
          <a:xfrm>
            <a:off x="2110563" y="4723454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BCB8DD2-B756-4DFB-1BB6-1D29EE3B8774}"/>
              </a:ext>
            </a:extLst>
          </p:cNvPr>
          <p:cNvSpPr txBox="1"/>
          <p:nvPr/>
        </p:nvSpPr>
        <p:spPr>
          <a:xfrm>
            <a:off x="0" y="4896691"/>
            <a:ext cx="3517283" cy="23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918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TACC de los últimos 5 años.</a:t>
            </a:r>
            <a:endParaRPr kumimoji="0" lang="en-US" sz="91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19531023-2BAC-8182-3F3C-5A08F13E60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26" y="1860707"/>
            <a:ext cx="6650702" cy="2330009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ABECDD0A-F8C5-3EE4-094F-8D79E3E383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2"/>
          <a:stretch/>
        </p:blipFill>
        <p:spPr>
          <a:xfrm>
            <a:off x="832317" y="1828050"/>
            <a:ext cx="7399863" cy="2712327"/>
          </a:xfrm>
          <a:prstGeom prst="rect">
            <a:avLst/>
          </a:prstGeom>
        </p:spPr>
      </p:pic>
      <p:sp>
        <p:nvSpPr>
          <p:cNvPr id="17" name="CuadroTexto 15">
            <a:extLst>
              <a:ext uri="{FF2B5EF4-FFF2-40B4-BE49-F238E27FC236}">
                <a16:creationId xmlns:a16="http://schemas.microsoft.com/office/drawing/2014/main" id="{255C543F-EB18-630B-CA93-6DA96794E9B3}"/>
              </a:ext>
            </a:extLst>
          </p:cNvPr>
          <p:cNvSpPr txBox="1"/>
          <p:nvPr/>
        </p:nvSpPr>
        <p:spPr>
          <a:xfrm>
            <a:off x="6316760" y="1790366"/>
            <a:ext cx="13300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769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TACC: 4.2%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1F47CC41-7FF6-0D14-124A-CFC164F3C91C}"/>
              </a:ext>
            </a:extLst>
          </p:cNvPr>
          <p:cNvGrpSpPr/>
          <p:nvPr/>
        </p:nvGrpSpPr>
        <p:grpSpPr>
          <a:xfrm>
            <a:off x="7079801" y="793446"/>
            <a:ext cx="2055099" cy="996920"/>
            <a:chOff x="7960688" y="4037738"/>
            <a:chExt cx="6378779" cy="2209670"/>
          </a:xfrm>
        </p:grpSpPr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A7B22B5F-A5DE-CA30-70EB-B10D7ADB4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25689" y="4121264"/>
              <a:ext cx="6127837" cy="896059"/>
            </a:xfrm>
            <a:prstGeom prst="rect">
              <a:avLst/>
            </a:prstGeom>
          </p:spPr>
        </p:pic>
        <p:sp>
          <p:nvSpPr>
            <p:cNvPr id="20" name="CuadroTexto 15">
              <a:extLst>
                <a:ext uri="{FF2B5EF4-FFF2-40B4-BE49-F238E27FC236}">
                  <a16:creationId xmlns:a16="http://schemas.microsoft.com/office/drawing/2014/main" id="{663CCDA6-1248-12BE-7893-32C703C5401F}"/>
                </a:ext>
              </a:extLst>
            </p:cNvPr>
            <p:cNvSpPr txBox="1"/>
            <p:nvPr/>
          </p:nvSpPr>
          <p:spPr>
            <a:xfrm>
              <a:off x="7960688" y="4037738"/>
              <a:ext cx="6378779" cy="7504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41B8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~</a:t>
              </a: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41B8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4.6 </a:t>
              </a:r>
              <a:r>
                <a:rPr kumimoji="0" lang="es-MX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941B8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unidades aseguradas</a:t>
              </a:r>
              <a:endPara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rgbClr val="941B8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1" name="Imagen 20" descr="Un coche deportivo de color azul&#10;&#10;Descripción generada automáticamente">
              <a:extLst>
                <a:ext uri="{FF2B5EF4-FFF2-40B4-BE49-F238E27FC236}">
                  <a16:creationId xmlns:a16="http://schemas.microsoft.com/office/drawing/2014/main" id="{FA38FFCB-BFC0-DB6E-E1C3-28D4F462B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9012" y="4705367"/>
              <a:ext cx="5051415" cy="1542041"/>
            </a:xfrm>
            <a:prstGeom prst="rect">
              <a:avLst/>
            </a:prstGeom>
          </p:spPr>
        </p:pic>
      </p:grp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F9AB13D-B472-AF7B-6C86-BA0E6D0B9C7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4933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342070"/>
            <a:ext cx="4004029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Q 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14222" y="685757"/>
            <a:ext cx="4118027" cy="253416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 aseguradas por ramo y línea de negocio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986352C-B345-5D43-BD6B-B37B605BD270}"/>
              </a:ext>
            </a:extLst>
          </p:cNvPr>
          <p:cNvSpPr txBox="1">
            <a:spLocks/>
          </p:cNvSpPr>
          <p:nvPr/>
        </p:nvSpPr>
        <p:spPr>
          <a:xfrm>
            <a:off x="2131826" y="4558647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DA4385-FCFA-0546-B851-5532FB129C67}"/>
              </a:ext>
            </a:extLst>
          </p:cNvPr>
          <p:cNvSpPr txBox="1">
            <a:spLocks/>
          </p:cNvSpPr>
          <p:nvPr/>
        </p:nvSpPr>
        <p:spPr>
          <a:xfrm>
            <a:off x="2110563" y="4723454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BCB8DD2-B756-4DFB-1BB6-1D29EE3B8774}"/>
              </a:ext>
            </a:extLst>
          </p:cNvPr>
          <p:cNvSpPr txBox="1"/>
          <p:nvPr/>
        </p:nvSpPr>
        <p:spPr>
          <a:xfrm>
            <a:off x="0" y="4753981"/>
            <a:ext cx="3517283" cy="374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18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cs typeface="Calibri"/>
                <a:sym typeface="Calibri"/>
              </a:rPr>
              <a:t>Cifras en miles de unidades</a:t>
            </a:r>
          </a:p>
          <a:p>
            <a:pPr marL="0" marR="0" lvl="0" indent="0" algn="l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18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cs typeface="Calibri"/>
                <a:sym typeface="Calibri"/>
              </a:rPr>
              <a:t>*Comparación 1T22 vs 1T21</a:t>
            </a:r>
            <a:endParaRPr kumimoji="0" lang="en-US" sz="91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cs typeface="Calibri"/>
              <a:sym typeface="Calibri"/>
            </a:endParaRPr>
          </a:p>
        </p:txBody>
      </p:sp>
      <p:sp>
        <p:nvSpPr>
          <p:cNvPr id="27" name="Hexágono 26">
            <a:extLst>
              <a:ext uri="{FF2B5EF4-FFF2-40B4-BE49-F238E27FC236}">
                <a16:creationId xmlns:a16="http://schemas.microsoft.com/office/drawing/2014/main" id="{E218C545-F934-1DAB-F42C-8DE359D5A2A9}"/>
              </a:ext>
            </a:extLst>
          </p:cNvPr>
          <p:cNvSpPr/>
          <p:nvPr/>
        </p:nvSpPr>
        <p:spPr bwMode="auto">
          <a:xfrm>
            <a:off x="7313973" y="1886884"/>
            <a:ext cx="1273795" cy="1119386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  <a:sym typeface="Calibri"/>
            </a:endParaRPr>
          </a:p>
        </p:txBody>
      </p:sp>
      <p:sp>
        <p:nvSpPr>
          <p:cNvPr id="28" name="Hexágono 27">
            <a:extLst>
              <a:ext uri="{FF2B5EF4-FFF2-40B4-BE49-F238E27FC236}">
                <a16:creationId xmlns:a16="http://schemas.microsoft.com/office/drawing/2014/main" id="{36CA75C7-9D42-9FE3-EE31-33A20EF2E20F}"/>
              </a:ext>
            </a:extLst>
          </p:cNvPr>
          <p:cNvSpPr/>
          <p:nvPr/>
        </p:nvSpPr>
        <p:spPr bwMode="auto">
          <a:xfrm>
            <a:off x="6134178" y="2632620"/>
            <a:ext cx="1273795" cy="1119386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  <a:sym typeface="Calibri"/>
            </a:endParaRPr>
          </a:p>
        </p:txBody>
      </p:sp>
      <p:sp>
        <p:nvSpPr>
          <p:cNvPr id="29" name="Hexágono 28">
            <a:extLst>
              <a:ext uri="{FF2B5EF4-FFF2-40B4-BE49-F238E27FC236}">
                <a16:creationId xmlns:a16="http://schemas.microsoft.com/office/drawing/2014/main" id="{281AAB50-3F74-0A4E-38F4-3B1378FE6E2B}"/>
              </a:ext>
            </a:extLst>
          </p:cNvPr>
          <p:cNvSpPr/>
          <p:nvPr/>
        </p:nvSpPr>
        <p:spPr bwMode="auto">
          <a:xfrm>
            <a:off x="7322065" y="3376339"/>
            <a:ext cx="1273795" cy="1119386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  <a:sym typeface="Calibri"/>
            </a:endParaRPr>
          </a:p>
        </p:txBody>
      </p:sp>
      <p:sp>
        <p:nvSpPr>
          <p:cNvPr id="30" name="14 CuadroTexto">
            <a:extLst>
              <a:ext uri="{FF2B5EF4-FFF2-40B4-BE49-F238E27FC236}">
                <a16:creationId xmlns:a16="http://schemas.microsoft.com/office/drawing/2014/main" id="{0E297188-C16E-C14F-C103-3ECAE682EA96}"/>
              </a:ext>
            </a:extLst>
          </p:cNvPr>
          <p:cNvSpPr txBox="1"/>
          <p:nvPr/>
        </p:nvSpPr>
        <p:spPr bwMode="auto">
          <a:xfrm>
            <a:off x="7345739" y="2244081"/>
            <a:ext cx="1200732" cy="481063"/>
          </a:xfrm>
          <a:prstGeom prst="rect">
            <a:avLst/>
          </a:prstGeom>
          <a:noFill/>
        </p:spPr>
        <p:txBody>
          <a:bodyPr wrap="square" lIns="31947" tIns="15973" rIns="31947" bIns="15973" rtlCol="0">
            <a:spAutoFit/>
          </a:bodyPr>
          <a:lstStyle/>
          <a:p>
            <a:pPr marL="0" marR="0" lvl="0" indent="0" algn="ctr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25" b="1" i="0" u="none" strike="noStrike" kern="1200" cap="none" spc="0" normalizeH="0" baseline="0" noProof="0" dirty="0">
                <a:ln>
                  <a:noFill/>
                </a:ln>
                <a:solidFill>
                  <a:srgbClr val="561E5C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Tradicional</a:t>
            </a:r>
          </a:p>
          <a:p>
            <a:pPr marL="0" marR="0" lvl="0" indent="0" algn="ctr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33" b="1" i="0" u="none" strike="noStrike" kern="1200" cap="none" spc="0" normalizeH="0" baseline="0" noProof="0" dirty="0">
                <a:ln>
                  <a:noFill/>
                </a:ln>
                <a:solidFill>
                  <a:srgbClr val="561E5C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+6.8%</a:t>
            </a:r>
            <a:endParaRPr kumimoji="0" lang="es-ES" sz="816" b="0" i="0" u="none" strike="noStrike" kern="1200" cap="none" spc="0" normalizeH="0" baseline="0" noProof="0" dirty="0">
              <a:ln>
                <a:noFill/>
              </a:ln>
              <a:solidFill>
                <a:srgbClr val="561E5C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31" name="14 CuadroTexto">
            <a:extLst>
              <a:ext uri="{FF2B5EF4-FFF2-40B4-BE49-F238E27FC236}">
                <a16:creationId xmlns:a16="http://schemas.microsoft.com/office/drawing/2014/main" id="{A28CA590-A3B8-EA34-D132-89180ABFBF55}"/>
              </a:ext>
            </a:extLst>
          </p:cNvPr>
          <p:cNvSpPr txBox="1"/>
          <p:nvPr/>
        </p:nvSpPr>
        <p:spPr bwMode="auto">
          <a:xfrm>
            <a:off x="6097539" y="2918825"/>
            <a:ext cx="1376733" cy="673435"/>
          </a:xfrm>
          <a:prstGeom prst="rect">
            <a:avLst/>
          </a:prstGeom>
          <a:noFill/>
        </p:spPr>
        <p:txBody>
          <a:bodyPr wrap="square" lIns="31947" tIns="15973" rIns="31947" bIns="15973" rtlCol="0">
            <a:spAutoFit/>
          </a:bodyPr>
          <a:lstStyle/>
          <a:p>
            <a:pPr marL="0" marR="0" lvl="0" indent="0" algn="ctr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25" b="1" i="0" u="none" strike="noStrike" kern="1200" cap="none" spc="0" normalizeH="0" baseline="0" noProof="0" dirty="0">
                <a:ln>
                  <a:noFill/>
                </a:ln>
                <a:solidFill>
                  <a:srgbClr val="561E5C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Instituciones financieras</a:t>
            </a:r>
          </a:p>
          <a:p>
            <a:pPr marL="0" marR="0" lvl="0" indent="0" algn="ctr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33" b="1" i="0" u="none" strike="noStrike" kern="1200" cap="none" spc="0" normalizeH="0" baseline="0" noProof="0" dirty="0">
                <a:ln>
                  <a:noFill/>
                </a:ln>
                <a:solidFill>
                  <a:srgbClr val="561E5C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-16.2%</a:t>
            </a:r>
            <a:endParaRPr kumimoji="0" lang="es-MX" sz="816" b="0" i="0" u="none" strike="noStrike" kern="1200" cap="none" spc="0" normalizeH="0" baseline="0" noProof="0" dirty="0">
              <a:ln>
                <a:noFill/>
              </a:ln>
              <a:solidFill>
                <a:srgbClr val="561E5C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32" name="14 CuadroTexto">
            <a:extLst>
              <a:ext uri="{FF2B5EF4-FFF2-40B4-BE49-F238E27FC236}">
                <a16:creationId xmlns:a16="http://schemas.microsoft.com/office/drawing/2014/main" id="{D871F93B-A406-82B9-1754-63E5900E341A}"/>
              </a:ext>
            </a:extLst>
          </p:cNvPr>
          <p:cNvSpPr txBox="1"/>
          <p:nvPr/>
        </p:nvSpPr>
        <p:spPr bwMode="auto">
          <a:xfrm>
            <a:off x="7286331" y="3631682"/>
            <a:ext cx="1376733" cy="673435"/>
          </a:xfrm>
          <a:prstGeom prst="rect">
            <a:avLst/>
          </a:prstGeom>
          <a:noFill/>
        </p:spPr>
        <p:txBody>
          <a:bodyPr wrap="square" lIns="31947" tIns="15973" rIns="31947" bIns="15973" rtlCol="0">
            <a:spAutoFit/>
          </a:bodyPr>
          <a:lstStyle/>
          <a:p>
            <a:pPr marL="0" marR="0" lvl="0" indent="0" algn="ctr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25" b="1" i="0" u="none" strike="noStrike" kern="1200" cap="none" spc="0" normalizeH="0" baseline="0" noProof="0" dirty="0">
                <a:ln>
                  <a:noFill/>
                </a:ln>
                <a:solidFill>
                  <a:srgbClr val="561E5C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Subsidiarias geográficas</a:t>
            </a:r>
          </a:p>
          <a:p>
            <a:pPr marL="0" marR="0" lvl="0" indent="0" algn="ctr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33" b="1" i="0" u="none" strike="noStrike" kern="1200" cap="none" spc="0" normalizeH="0" baseline="0" noProof="0" dirty="0">
                <a:ln>
                  <a:noFill/>
                </a:ln>
                <a:solidFill>
                  <a:srgbClr val="561E5C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25.4%</a:t>
            </a:r>
            <a:endParaRPr kumimoji="0" lang="es-MX" sz="816" b="0" i="0" u="none" strike="noStrike" kern="1200" cap="none" spc="0" normalizeH="0" baseline="0" noProof="0" dirty="0">
              <a:ln>
                <a:noFill/>
              </a:ln>
              <a:solidFill>
                <a:srgbClr val="561E5C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33" name="Hexágono 32">
            <a:extLst>
              <a:ext uri="{FF2B5EF4-FFF2-40B4-BE49-F238E27FC236}">
                <a16:creationId xmlns:a16="http://schemas.microsoft.com/office/drawing/2014/main" id="{310373D0-488F-F13F-BF36-D8D56D064DD0}"/>
              </a:ext>
            </a:extLst>
          </p:cNvPr>
          <p:cNvSpPr/>
          <p:nvPr/>
        </p:nvSpPr>
        <p:spPr bwMode="auto">
          <a:xfrm>
            <a:off x="6109486" y="1189431"/>
            <a:ext cx="1273795" cy="1119386"/>
          </a:xfrm>
          <a:prstGeom prst="hexagon">
            <a:avLst/>
          </a:prstGeom>
          <a:solidFill>
            <a:srgbClr val="2159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Línea de negocio*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9DCE11D7-4546-E631-21F0-23C90C99024E}"/>
              </a:ext>
            </a:extLst>
          </p:cNvPr>
          <p:cNvGraphicFramePr>
            <a:graphicFrameLocks noGrp="1"/>
          </p:cNvGraphicFramePr>
          <p:nvPr/>
        </p:nvGraphicFramePr>
        <p:xfrm>
          <a:off x="667964" y="2062981"/>
          <a:ext cx="5114186" cy="2231492"/>
        </p:xfrm>
        <a:graphic>
          <a:graphicData uri="http://schemas.openxmlformats.org/drawingml/2006/table">
            <a:tbl>
              <a:tblPr/>
              <a:tblGrid>
                <a:gridCol w="1713126">
                  <a:extLst>
                    <a:ext uri="{9D8B030D-6E8A-4147-A177-3AD203B41FA5}">
                      <a16:colId xmlns:a16="http://schemas.microsoft.com/office/drawing/2014/main" val="1185256872"/>
                    </a:ext>
                  </a:extLst>
                </a:gridCol>
                <a:gridCol w="680212">
                  <a:extLst>
                    <a:ext uri="{9D8B030D-6E8A-4147-A177-3AD203B41FA5}">
                      <a16:colId xmlns:a16="http://schemas.microsoft.com/office/drawing/2014/main" val="1800263545"/>
                    </a:ext>
                  </a:extLst>
                </a:gridCol>
                <a:gridCol w="680212">
                  <a:extLst>
                    <a:ext uri="{9D8B030D-6E8A-4147-A177-3AD203B41FA5}">
                      <a16:colId xmlns:a16="http://schemas.microsoft.com/office/drawing/2014/main" val="3960392298"/>
                    </a:ext>
                  </a:extLst>
                </a:gridCol>
                <a:gridCol w="680212">
                  <a:extLst>
                    <a:ext uri="{9D8B030D-6E8A-4147-A177-3AD203B41FA5}">
                      <a16:colId xmlns:a16="http://schemas.microsoft.com/office/drawing/2014/main" val="1942126795"/>
                    </a:ext>
                  </a:extLst>
                </a:gridCol>
                <a:gridCol w="680212">
                  <a:extLst>
                    <a:ext uri="{9D8B030D-6E8A-4147-A177-3AD203B41FA5}">
                      <a16:colId xmlns:a16="http://schemas.microsoft.com/office/drawing/2014/main" val="638474306"/>
                    </a:ext>
                  </a:extLst>
                </a:gridCol>
                <a:gridCol w="680212">
                  <a:extLst>
                    <a:ext uri="{9D8B030D-6E8A-4147-A177-3AD203B41FA5}">
                      <a16:colId xmlns:a16="http://schemas.microsoft.com/office/drawing/2014/main" val="307691407"/>
                    </a:ext>
                  </a:extLst>
                </a:gridCol>
              </a:tblGrid>
              <a:tr h="18182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1T22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4T21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Δ%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1T21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Δ%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214144"/>
                  </a:ext>
                </a:extLst>
              </a:tr>
              <a:tr h="21213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México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254263"/>
                  </a:ext>
                </a:extLst>
              </a:tr>
              <a:tr h="19395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Automóviles</a:t>
                      </a:r>
                    </a:p>
                  </a:txBody>
                  <a:tcPr marL="1905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725058"/>
                  </a:ext>
                </a:extLst>
              </a:tr>
              <a:tr h="19395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Camiones</a:t>
                      </a:r>
                    </a:p>
                  </a:txBody>
                  <a:tcPr marL="1905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177920"/>
                  </a:ext>
                </a:extLst>
              </a:tr>
              <a:tr h="19395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Turistas</a:t>
                      </a:r>
                    </a:p>
                  </a:txBody>
                  <a:tcPr marL="1905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16.4%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70608"/>
                  </a:ext>
                </a:extLst>
              </a:tr>
              <a:tr h="19395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Motocicletas</a:t>
                      </a:r>
                    </a:p>
                  </a:txBody>
                  <a:tcPr marL="1905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11.1%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43.5%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471999"/>
                  </a:ext>
                </a:extLst>
              </a:tr>
              <a:tr h="21213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 Salvador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12.6%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26.8%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51934"/>
                  </a:ext>
                </a:extLst>
              </a:tr>
              <a:tr h="21213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Costa Rica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8.7%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25.6%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407693"/>
                  </a:ext>
                </a:extLst>
              </a:tr>
              <a:tr h="21213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Estados Unidos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980253"/>
                  </a:ext>
                </a:extLst>
              </a:tr>
              <a:tr h="21213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Perú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84.5%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021850"/>
                  </a:ext>
                </a:extLst>
              </a:tr>
              <a:tr h="2121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Unidades aseguradas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17859"/>
                  </a:ext>
                </a:extLst>
              </a:tr>
            </a:tbl>
          </a:graphicData>
        </a:graphic>
      </p:graphicFrame>
      <p:sp>
        <p:nvSpPr>
          <p:cNvPr id="35" name="CuadroTexto 3">
            <a:extLst>
              <a:ext uri="{FF2B5EF4-FFF2-40B4-BE49-F238E27FC236}">
                <a16:creationId xmlns:a16="http://schemas.microsoft.com/office/drawing/2014/main" id="{BABA439B-581E-ED11-6149-69758A97E7A6}"/>
              </a:ext>
            </a:extLst>
          </p:cNvPr>
          <p:cNvSpPr txBox="1"/>
          <p:nvPr/>
        </p:nvSpPr>
        <p:spPr>
          <a:xfrm>
            <a:off x="833480" y="1174531"/>
            <a:ext cx="4948670" cy="557792"/>
          </a:xfrm>
          <a:prstGeom prst="roundRect">
            <a:avLst/>
          </a:prstGeom>
          <a:solidFill>
            <a:srgbClr val="215967"/>
          </a:solidFill>
          <a:ln w="9525" cmpd="sng">
            <a:noFill/>
            <a:prstDash val="lg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4,586,381 unidades aseguradas</a:t>
            </a:r>
          </a:p>
        </p:txBody>
      </p:sp>
      <p:pic>
        <p:nvPicPr>
          <p:cNvPr id="36" name="Picture 5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C8C653B-E275-E668-BF90-E2055E0ACA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56" r="7116"/>
          <a:stretch/>
        </p:blipFill>
        <p:spPr>
          <a:xfrm>
            <a:off x="626666" y="1043775"/>
            <a:ext cx="848487" cy="819304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215967"/>
            </a:solidFill>
            <a:prstDash val="dash"/>
          </a:ln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7864463-B889-046A-AD0A-031EBFC16A8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691351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342070"/>
            <a:ext cx="4004029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Q - 2021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14222" y="685757"/>
            <a:ext cx="4118027" cy="253416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cierre del 31 de diciembre 2021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BCB8DD2-B756-4DFB-1BB6-1D29EE3B8774}"/>
              </a:ext>
            </a:extLst>
          </p:cNvPr>
          <p:cNvSpPr txBox="1"/>
          <p:nvPr/>
        </p:nvSpPr>
        <p:spPr>
          <a:xfrm>
            <a:off x="0" y="4896691"/>
            <a:ext cx="3517283" cy="23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918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</a:t>
            </a:r>
            <a:r>
              <a:rPr lang="es-MX" sz="918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millones de pesos. </a:t>
            </a:r>
            <a:endParaRPr kumimoji="0" lang="en-US" sz="91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graphicFrame>
        <p:nvGraphicFramePr>
          <p:cNvPr id="55" name="Tabla 54">
            <a:extLst>
              <a:ext uri="{FF2B5EF4-FFF2-40B4-BE49-F238E27FC236}">
                <a16:creationId xmlns:a16="http://schemas.microsoft.com/office/drawing/2014/main" id="{79AC97C6-F2B0-18DB-3413-1566CB5EA700}"/>
              </a:ext>
            </a:extLst>
          </p:cNvPr>
          <p:cNvGraphicFramePr>
            <a:graphicFrameLocks noGrp="1"/>
          </p:cNvGraphicFramePr>
          <p:nvPr/>
        </p:nvGraphicFramePr>
        <p:xfrm>
          <a:off x="2841460" y="1095648"/>
          <a:ext cx="5365780" cy="2589515"/>
        </p:xfrm>
        <a:graphic>
          <a:graphicData uri="http://schemas.openxmlformats.org/drawingml/2006/table">
            <a:tbl>
              <a:tblPr/>
              <a:tblGrid>
                <a:gridCol w="2868155">
                  <a:extLst>
                    <a:ext uri="{9D8B030D-6E8A-4147-A177-3AD203B41FA5}">
                      <a16:colId xmlns:a16="http://schemas.microsoft.com/office/drawing/2014/main" val="3023249379"/>
                    </a:ext>
                  </a:extLst>
                </a:gridCol>
                <a:gridCol w="850839">
                  <a:extLst>
                    <a:ext uri="{9D8B030D-6E8A-4147-A177-3AD203B41FA5}">
                      <a16:colId xmlns:a16="http://schemas.microsoft.com/office/drawing/2014/main" val="2251753433"/>
                    </a:ext>
                  </a:extLst>
                </a:gridCol>
                <a:gridCol w="850839">
                  <a:extLst>
                    <a:ext uri="{9D8B030D-6E8A-4147-A177-3AD203B41FA5}">
                      <a16:colId xmlns:a16="http://schemas.microsoft.com/office/drawing/2014/main" val="4055000187"/>
                    </a:ext>
                  </a:extLst>
                </a:gridCol>
                <a:gridCol w="795947">
                  <a:extLst>
                    <a:ext uri="{9D8B030D-6E8A-4147-A177-3AD203B41FA5}">
                      <a16:colId xmlns:a16="http://schemas.microsoft.com/office/drawing/2014/main" val="3276713685"/>
                    </a:ext>
                  </a:extLst>
                </a:gridCol>
              </a:tblGrid>
              <a:tr h="48421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Estado de Resultados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Δ %/</a:t>
                      </a:r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pb</a:t>
                      </a:r>
                      <a:b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</a:br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21 vs 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135318"/>
                  </a:ext>
                </a:extLst>
              </a:tr>
              <a:tr h="26316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 emitida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38,224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35,947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6.3%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77733"/>
                  </a:ext>
                </a:extLst>
              </a:tr>
              <a:tr h="26316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 devengada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72084" rtl="0" eaLnBrk="1" fontAlgn="ctr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36,067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72084" rtl="0" eaLnBrk="1" fontAlgn="ctr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36,779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72084" rtl="0" eaLnBrk="1" fontAlgn="ctr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(1.9%)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941435"/>
                  </a:ext>
                </a:extLst>
              </a:tr>
              <a:tr h="26316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de adquisición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72084" rtl="0" eaLnBrk="1" fontAlgn="ctr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72084" rtl="0" eaLnBrk="1" fontAlgn="ctr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72084" rtl="0" eaLnBrk="1" fontAlgn="ctr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13.3%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995496"/>
                  </a:ext>
                </a:extLst>
              </a:tr>
              <a:tr h="26316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de siniestralidad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72084" rtl="0" eaLnBrk="1" fontAlgn="ctr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23,437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72084" rtl="0" eaLnBrk="1" fontAlgn="ctr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19,210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72084" rtl="0" eaLnBrk="1" fontAlgn="ctr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22.0%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256105"/>
                  </a:ext>
                </a:extLst>
              </a:tr>
              <a:tr h="26316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operación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72084" rtl="0" eaLnBrk="1" fontAlgn="ctr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72084" rtl="0" eaLnBrk="1" fontAlgn="ctr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72084" rtl="0" eaLnBrk="1" fontAlgn="ctr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(45.0%)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411486"/>
                  </a:ext>
                </a:extLst>
              </a:tr>
              <a:tr h="26316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 operativo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(66.3%)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074122"/>
                  </a:ext>
                </a:extLst>
              </a:tr>
              <a:tr h="26316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Result. integral de financiamiento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15.1%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055117"/>
                  </a:ext>
                </a:extLst>
              </a:tr>
              <a:tr h="26316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 neto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(44.4%)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564539"/>
                  </a:ext>
                </a:extLst>
              </a:tr>
            </a:tbl>
          </a:graphicData>
        </a:graphic>
      </p:graphicFrame>
      <p:sp>
        <p:nvSpPr>
          <p:cNvPr id="56" name="Rectángulo 55">
            <a:extLst>
              <a:ext uri="{FF2B5EF4-FFF2-40B4-BE49-F238E27FC236}">
                <a16:creationId xmlns:a16="http://schemas.microsoft.com/office/drawing/2014/main" id="{444CB207-D3E9-C14C-C7E8-093B97241478}"/>
              </a:ext>
            </a:extLst>
          </p:cNvPr>
          <p:cNvSpPr/>
          <p:nvPr/>
        </p:nvSpPr>
        <p:spPr>
          <a:xfrm rot="10800000">
            <a:off x="2841460" y="3848686"/>
            <a:ext cx="5365780" cy="1112222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  <a:sym typeface="Calibri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BA00529C-B3D9-67AD-0A1E-0DFDDF93B36E}"/>
              </a:ext>
            </a:extLst>
          </p:cNvPr>
          <p:cNvSpPr txBox="1"/>
          <p:nvPr/>
        </p:nvSpPr>
        <p:spPr>
          <a:xfrm>
            <a:off x="2905042" y="4047852"/>
            <a:ext cx="1272321" cy="70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37" b="1" i="0" u="none" strike="noStrike" kern="1200" cap="none" spc="0" normalizeH="0" baseline="0" noProof="0" dirty="0">
                <a:ln>
                  <a:noFill/>
                </a:ln>
                <a:solidFill>
                  <a:srgbClr val="144E5B"/>
                </a:solidFill>
                <a:effectLst/>
                <a:uLnTx/>
                <a:uFillTx/>
                <a:latin typeface="Calibri" panose="020F0502020204030204"/>
                <a:cs typeface="Calibri"/>
                <a:sym typeface="Calibri"/>
              </a:rPr>
              <a:t>23.3%</a:t>
            </a:r>
          </a:p>
          <a:p>
            <a:pPr marL="0" marR="0" lvl="0" indent="0" algn="ctr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72" b="0" i="0" u="none" strike="noStrike" kern="1200" cap="none" spc="0" normalizeH="0" baseline="0" noProof="0" dirty="0">
                <a:ln>
                  <a:noFill/>
                </a:ln>
                <a:solidFill>
                  <a:srgbClr val="144E5B"/>
                </a:solidFill>
                <a:effectLst/>
                <a:uLnTx/>
                <a:uFillTx/>
                <a:latin typeface="Calibri" panose="020F0502020204030204"/>
                <a:cs typeface="Calibri"/>
                <a:sym typeface="Calibri"/>
              </a:rPr>
              <a:t>Índice de adquisición</a:t>
            </a:r>
            <a:endParaRPr kumimoji="0" lang="es-MX" sz="1072" b="0" i="0" u="none" strike="noStrike" kern="1200" cap="none" spc="0" normalizeH="0" baseline="0" noProof="0" dirty="0">
              <a:ln>
                <a:noFill/>
              </a:ln>
              <a:solidFill>
                <a:srgbClr val="144E5B"/>
              </a:solidFill>
              <a:effectLst/>
              <a:uLnTx/>
              <a:uFillTx/>
              <a:latin typeface="Calibri" panose="020F0502020204030204"/>
              <a:cs typeface="Calibri"/>
              <a:sym typeface="Calibri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8166A07A-5788-170B-6A0F-EC2AC1F25859}"/>
              </a:ext>
            </a:extLst>
          </p:cNvPr>
          <p:cNvSpPr txBox="1"/>
          <p:nvPr/>
        </p:nvSpPr>
        <p:spPr>
          <a:xfrm>
            <a:off x="4232774" y="4047852"/>
            <a:ext cx="1272321" cy="70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37" b="1" i="0" u="none" strike="noStrike" kern="1200" cap="none" spc="0" normalizeH="0" baseline="0" noProof="0" dirty="0">
                <a:ln>
                  <a:noFill/>
                </a:ln>
                <a:solidFill>
                  <a:srgbClr val="144E5B"/>
                </a:solidFill>
                <a:effectLst/>
                <a:uLnTx/>
                <a:uFillTx/>
                <a:latin typeface="Calibri" panose="020F0502020204030204"/>
                <a:cs typeface="Calibri"/>
                <a:sym typeface="Calibri"/>
              </a:rPr>
              <a:t>65.0%</a:t>
            </a:r>
          </a:p>
          <a:p>
            <a:pPr marL="0" marR="0" lvl="0" indent="0" algn="ctr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72" b="0" i="0" u="none" strike="noStrike" kern="1200" cap="none" spc="0" normalizeH="0" baseline="0" noProof="0" dirty="0">
                <a:ln>
                  <a:noFill/>
                </a:ln>
                <a:solidFill>
                  <a:srgbClr val="144E5B"/>
                </a:solidFill>
                <a:effectLst/>
                <a:uLnTx/>
                <a:uFillTx/>
                <a:latin typeface="Calibri" panose="020F0502020204030204"/>
                <a:cs typeface="Calibri"/>
                <a:sym typeface="Calibri"/>
              </a:rPr>
              <a:t>Índice de siniestralidad</a:t>
            </a:r>
            <a:endParaRPr kumimoji="0" lang="es-MX" sz="1072" b="0" i="0" u="none" strike="noStrike" kern="1200" cap="none" spc="0" normalizeH="0" baseline="0" noProof="0" dirty="0">
              <a:ln>
                <a:noFill/>
              </a:ln>
              <a:solidFill>
                <a:srgbClr val="144E5B"/>
              </a:solidFill>
              <a:effectLst/>
              <a:uLnTx/>
              <a:uFillTx/>
              <a:latin typeface="Calibri" panose="020F0502020204030204"/>
              <a:cs typeface="Calibri"/>
              <a:sym typeface="Calibri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A14850C3-957B-1C1A-7779-5F4F3EC9DCC5}"/>
              </a:ext>
            </a:extLst>
          </p:cNvPr>
          <p:cNvSpPr txBox="1"/>
          <p:nvPr/>
        </p:nvSpPr>
        <p:spPr>
          <a:xfrm>
            <a:off x="5560506" y="4047852"/>
            <a:ext cx="1272321" cy="70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37" b="1" i="0" u="none" strike="noStrike" kern="1200" cap="none" spc="0" normalizeH="0" baseline="0" noProof="0" dirty="0">
                <a:ln>
                  <a:noFill/>
                </a:ln>
                <a:solidFill>
                  <a:srgbClr val="144E5B"/>
                </a:solidFill>
                <a:effectLst/>
                <a:uLnTx/>
                <a:uFillTx/>
                <a:latin typeface="Calibri" panose="020F0502020204030204"/>
                <a:cs typeface="Calibri"/>
                <a:sym typeface="Calibri"/>
              </a:rPr>
              <a:t>3.4%</a:t>
            </a:r>
          </a:p>
          <a:p>
            <a:pPr marL="0" marR="0" lvl="0" indent="0" algn="ctr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72" b="0" i="0" u="none" strike="noStrike" kern="1200" cap="none" spc="0" normalizeH="0" baseline="0" noProof="0" dirty="0">
                <a:ln>
                  <a:noFill/>
                </a:ln>
                <a:solidFill>
                  <a:srgbClr val="144E5B"/>
                </a:solidFill>
                <a:effectLst/>
                <a:uLnTx/>
                <a:uFillTx/>
                <a:latin typeface="Calibri" panose="020F0502020204030204"/>
                <a:cs typeface="Calibri"/>
                <a:sym typeface="Calibri"/>
              </a:rPr>
              <a:t>Índice de operación</a:t>
            </a:r>
            <a:endParaRPr kumimoji="0" lang="es-MX" sz="1072" b="0" i="0" u="none" strike="noStrike" kern="1200" cap="none" spc="0" normalizeH="0" baseline="0" noProof="0" dirty="0">
              <a:ln>
                <a:noFill/>
              </a:ln>
              <a:solidFill>
                <a:srgbClr val="144E5B"/>
              </a:solidFill>
              <a:effectLst/>
              <a:uLnTx/>
              <a:uFillTx/>
              <a:latin typeface="Calibri" panose="020F0502020204030204"/>
              <a:cs typeface="Calibri"/>
              <a:sym typeface="Calibri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1E2207A2-D399-A4D0-6D32-4D927FCD8FF9}"/>
              </a:ext>
            </a:extLst>
          </p:cNvPr>
          <p:cNvSpPr txBox="1"/>
          <p:nvPr/>
        </p:nvSpPr>
        <p:spPr>
          <a:xfrm>
            <a:off x="6888237" y="4124814"/>
            <a:ext cx="1272321" cy="55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37" b="1" i="0" u="none" strike="noStrike" kern="1200" cap="none" spc="0" normalizeH="0" baseline="0" noProof="0" dirty="0">
                <a:ln>
                  <a:noFill/>
                </a:ln>
                <a:solidFill>
                  <a:srgbClr val="5A0B65"/>
                </a:solidFill>
                <a:effectLst/>
                <a:uLnTx/>
                <a:uFillTx/>
                <a:latin typeface="Calibri" panose="020F0502020204030204"/>
                <a:cs typeface="Calibri"/>
                <a:sym typeface="Calibri"/>
              </a:rPr>
              <a:t>91.7%</a:t>
            </a:r>
          </a:p>
          <a:p>
            <a:pPr marL="0" marR="0" lvl="0" indent="0" algn="ctr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72" b="0" i="0" u="none" strike="noStrike" kern="1200" cap="none" spc="0" normalizeH="0" baseline="0" noProof="0" dirty="0">
                <a:ln>
                  <a:noFill/>
                </a:ln>
                <a:solidFill>
                  <a:srgbClr val="5A0B65"/>
                </a:solidFill>
                <a:effectLst/>
                <a:uLnTx/>
                <a:uFillTx/>
                <a:latin typeface="Calibri" panose="020F0502020204030204"/>
                <a:cs typeface="Calibri"/>
                <a:sym typeface="Calibri"/>
              </a:rPr>
              <a:t>Índice combinado</a:t>
            </a:r>
            <a:endParaRPr kumimoji="0" lang="es-MX" sz="1072" b="0" i="0" u="none" strike="noStrike" kern="1200" cap="none" spc="0" normalizeH="0" baseline="0" noProof="0" dirty="0">
              <a:ln>
                <a:noFill/>
              </a:ln>
              <a:solidFill>
                <a:srgbClr val="5A0B65"/>
              </a:solidFill>
              <a:effectLst/>
              <a:uLnTx/>
              <a:uFillTx/>
              <a:latin typeface="Calibri" panose="020F0502020204030204"/>
              <a:cs typeface="Calibri"/>
              <a:sym typeface="Calibri"/>
            </a:endParaRPr>
          </a:p>
        </p:txBody>
      </p: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68591124-ADCF-EBB9-BAA5-09581576999E}"/>
              </a:ext>
            </a:extLst>
          </p:cNvPr>
          <p:cNvCxnSpPr>
            <a:cxnSpLocks/>
          </p:cNvCxnSpPr>
          <p:nvPr/>
        </p:nvCxnSpPr>
        <p:spPr>
          <a:xfrm rot="10800000">
            <a:off x="4225915" y="4024761"/>
            <a:ext cx="0" cy="7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631D26EB-D548-7D2A-A355-84958116C7C3}"/>
              </a:ext>
            </a:extLst>
          </p:cNvPr>
          <p:cNvCxnSpPr>
            <a:cxnSpLocks/>
          </p:cNvCxnSpPr>
          <p:nvPr/>
        </p:nvCxnSpPr>
        <p:spPr>
          <a:xfrm rot="10800000">
            <a:off x="5514797" y="4024761"/>
            <a:ext cx="0" cy="7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5DF5E0F6-B055-A2BA-D73E-C6BC1B64489D}"/>
              </a:ext>
            </a:extLst>
          </p:cNvPr>
          <p:cNvCxnSpPr>
            <a:cxnSpLocks/>
          </p:cNvCxnSpPr>
          <p:nvPr/>
        </p:nvCxnSpPr>
        <p:spPr>
          <a:xfrm rot="10800000">
            <a:off x="6803679" y="4024761"/>
            <a:ext cx="0" cy="7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ángulo: esquinas redondeadas 63">
            <a:extLst>
              <a:ext uri="{FF2B5EF4-FFF2-40B4-BE49-F238E27FC236}">
                <a16:creationId xmlns:a16="http://schemas.microsoft.com/office/drawing/2014/main" id="{0A8ECCC0-353F-D083-583F-B900BDA53978}"/>
              </a:ext>
            </a:extLst>
          </p:cNvPr>
          <p:cNvSpPr/>
          <p:nvPr/>
        </p:nvSpPr>
        <p:spPr>
          <a:xfrm flipH="1">
            <a:off x="793362" y="3848686"/>
            <a:ext cx="1538035" cy="967942"/>
          </a:xfrm>
          <a:prstGeom prst="roundRect">
            <a:avLst/>
          </a:prstGeom>
          <a:gradFill flip="none" rotWithShape="1">
            <a:gsLst>
              <a:gs pos="0">
                <a:srgbClr val="296F7F">
                  <a:shade val="30000"/>
                  <a:satMod val="115000"/>
                </a:srgbClr>
              </a:gs>
              <a:gs pos="50000">
                <a:srgbClr val="296F7F">
                  <a:shade val="67500"/>
                  <a:satMod val="115000"/>
                </a:srgbClr>
              </a:gs>
              <a:gs pos="100000">
                <a:srgbClr val="296F7F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marL="0" marR="0" lvl="0" indent="0" algn="ctr" defTabSz="933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2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6.9%</a:t>
            </a:r>
          </a:p>
          <a:p>
            <a:pPr marL="0" marR="0" lvl="0" indent="0" algn="ctr" defTabSz="933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2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Margen operativo</a:t>
            </a:r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A59D93A2-5AF1-44BF-E3A3-8E96156A6FE0}"/>
              </a:ext>
            </a:extLst>
          </p:cNvPr>
          <p:cNvSpPr/>
          <p:nvPr/>
        </p:nvSpPr>
        <p:spPr>
          <a:xfrm flipH="1">
            <a:off x="793362" y="1127061"/>
            <a:ext cx="1538035" cy="967942"/>
          </a:xfrm>
          <a:prstGeom prst="roundRect">
            <a:avLst/>
          </a:prstGeom>
          <a:gradFill flip="none" rotWithShape="1">
            <a:gsLst>
              <a:gs pos="0">
                <a:srgbClr val="296F7F">
                  <a:shade val="30000"/>
                  <a:satMod val="115000"/>
                </a:srgbClr>
              </a:gs>
              <a:gs pos="50000">
                <a:srgbClr val="296F7F">
                  <a:shade val="67500"/>
                  <a:satMod val="115000"/>
                </a:srgbClr>
              </a:gs>
              <a:gs pos="100000">
                <a:srgbClr val="296F7F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marL="0" marR="0" lvl="0" indent="0" algn="ctr" defTabSz="933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2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19.2%</a:t>
            </a:r>
          </a:p>
          <a:p>
            <a:pPr marL="0" marR="0" lvl="0" indent="0" algn="ctr" defTabSz="933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2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ROE 12M</a:t>
            </a:r>
          </a:p>
        </p:txBody>
      </p:sp>
      <p:sp>
        <p:nvSpPr>
          <p:cNvPr id="66" name="Rectángulo: esquinas redondeadas 65">
            <a:extLst>
              <a:ext uri="{FF2B5EF4-FFF2-40B4-BE49-F238E27FC236}">
                <a16:creationId xmlns:a16="http://schemas.microsoft.com/office/drawing/2014/main" id="{3E901674-C870-C74A-7156-765544E16D81}"/>
              </a:ext>
            </a:extLst>
          </p:cNvPr>
          <p:cNvSpPr/>
          <p:nvPr/>
        </p:nvSpPr>
        <p:spPr>
          <a:xfrm flipH="1">
            <a:off x="793362" y="2487873"/>
            <a:ext cx="1538035" cy="967942"/>
          </a:xfrm>
          <a:prstGeom prst="roundRect">
            <a:avLst/>
          </a:prstGeom>
          <a:gradFill flip="none" rotWithShape="1">
            <a:gsLst>
              <a:gs pos="0">
                <a:srgbClr val="296F7F">
                  <a:shade val="30000"/>
                  <a:satMod val="115000"/>
                </a:srgbClr>
              </a:gs>
              <a:gs pos="50000">
                <a:srgbClr val="296F7F">
                  <a:shade val="67500"/>
                  <a:satMod val="115000"/>
                </a:srgbClr>
              </a:gs>
              <a:gs pos="100000">
                <a:srgbClr val="296F7F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marL="0" marR="0" lvl="0" indent="0" algn="ctr" defTabSz="933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2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9.9%</a:t>
            </a:r>
          </a:p>
          <a:p>
            <a:pPr marL="0" marR="0" lvl="0" indent="0" algn="ctr" defTabSz="933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2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Margen Neto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DB127E2-9E14-6050-1BD3-7A0CA9FBC4A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17125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342070"/>
            <a:ext cx="4004029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Q – 1T22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14222" y="685757"/>
            <a:ext cx="4118027" cy="253416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cierre del 31 de marzo 2022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BCB8DD2-B756-4DFB-1BB6-1D29EE3B8774}"/>
              </a:ext>
            </a:extLst>
          </p:cNvPr>
          <p:cNvSpPr txBox="1"/>
          <p:nvPr/>
        </p:nvSpPr>
        <p:spPr>
          <a:xfrm>
            <a:off x="0" y="4896691"/>
            <a:ext cx="3517283" cy="23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918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</a:t>
            </a:r>
            <a:r>
              <a:rPr lang="es-MX" sz="918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millones de pesos. </a:t>
            </a:r>
            <a:endParaRPr kumimoji="0" lang="en-US" sz="91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C9CA0DC-F581-61E4-E5F3-18BCB85DE89C}"/>
              </a:ext>
            </a:extLst>
          </p:cNvPr>
          <p:cNvSpPr/>
          <p:nvPr/>
        </p:nvSpPr>
        <p:spPr>
          <a:xfrm rot="5400000">
            <a:off x="-233394" y="1916400"/>
            <a:ext cx="3521518" cy="1880017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  <a:sym typeface="Calibri"/>
            </a:endParaRPr>
          </a:p>
        </p:txBody>
      </p:sp>
      <p:sp>
        <p:nvSpPr>
          <p:cNvPr id="18" name="Rectángulo: esquinas superiores redondeadas 17">
            <a:extLst>
              <a:ext uri="{FF2B5EF4-FFF2-40B4-BE49-F238E27FC236}">
                <a16:creationId xmlns:a16="http://schemas.microsoft.com/office/drawing/2014/main" id="{4A53D697-3993-F926-7F71-6AC7B53E0813}"/>
              </a:ext>
            </a:extLst>
          </p:cNvPr>
          <p:cNvSpPr/>
          <p:nvPr/>
        </p:nvSpPr>
        <p:spPr>
          <a:xfrm flipH="1">
            <a:off x="6706018" y="4268173"/>
            <a:ext cx="1538035" cy="863733"/>
          </a:xfrm>
          <a:prstGeom prst="round2SameRect">
            <a:avLst/>
          </a:prstGeom>
          <a:gradFill flip="none" rotWithShape="1">
            <a:gsLst>
              <a:gs pos="0">
                <a:srgbClr val="296F7F">
                  <a:shade val="30000"/>
                  <a:satMod val="115000"/>
                </a:srgbClr>
              </a:gs>
              <a:gs pos="50000">
                <a:srgbClr val="296F7F">
                  <a:shade val="67500"/>
                  <a:satMod val="115000"/>
                </a:srgbClr>
              </a:gs>
              <a:gs pos="100000">
                <a:srgbClr val="296F7F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marL="0" marR="0" lvl="0" indent="0" algn="ctr" defTabSz="933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2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5.5%</a:t>
            </a:r>
          </a:p>
          <a:p>
            <a:pPr marL="0" marR="0" lvl="0" indent="0" algn="ctr" defTabSz="933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2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Margen operativo</a:t>
            </a:r>
          </a:p>
        </p:txBody>
      </p:sp>
      <p:sp>
        <p:nvSpPr>
          <p:cNvPr id="19" name="Rectángulo: esquinas superiores redondeadas 18">
            <a:extLst>
              <a:ext uri="{FF2B5EF4-FFF2-40B4-BE49-F238E27FC236}">
                <a16:creationId xmlns:a16="http://schemas.microsoft.com/office/drawing/2014/main" id="{BF8CD250-E6B1-96D6-2BC6-F65106DC2A45}"/>
              </a:ext>
            </a:extLst>
          </p:cNvPr>
          <p:cNvSpPr/>
          <p:nvPr/>
        </p:nvSpPr>
        <p:spPr>
          <a:xfrm flipH="1">
            <a:off x="2840650" y="4268173"/>
            <a:ext cx="1538035" cy="863733"/>
          </a:xfrm>
          <a:prstGeom prst="round2SameRect">
            <a:avLst/>
          </a:prstGeom>
          <a:gradFill flip="none" rotWithShape="1">
            <a:gsLst>
              <a:gs pos="0">
                <a:srgbClr val="296F7F">
                  <a:shade val="30000"/>
                  <a:satMod val="115000"/>
                </a:srgbClr>
              </a:gs>
              <a:gs pos="50000">
                <a:srgbClr val="296F7F">
                  <a:shade val="67500"/>
                  <a:satMod val="115000"/>
                </a:srgbClr>
              </a:gs>
              <a:gs pos="100000">
                <a:srgbClr val="296F7F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marL="0" marR="0" lvl="0" indent="0" algn="ctr" defTabSz="933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2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17.0%</a:t>
            </a:r>
          </a:p>
          <a:p>
            <a:pPr marL="0" marR="0" lvl="0" indent="0" algn="ctr" defTabSz="933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2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ROE 12M</a:t>
            </a:r>
          </a:p>
        </p:txBody>
      </p:sp>
      <p:sp>
        <p:nvSpPr>
          <p:cNvPr id="20" name="Rectángulo: esquinas superiores redondeadas 19">
            <a:extLst>
              <a:ext uri="{FF2B5EF4-FFF2-40B4-BE49-F238E27FC236}">
                <a16:creationId xmlns:a16="http://schemas.microsoft.com/office/drawing/2014/main" id="{7E50235D-15B6-9ABC-8AE5-A27CB4DD31FE}"/>
              </a:ext>
            </a:extLst>
          </p:cNvPr>
          <p:cNvSpPr/>
          <p:nvPr/>
        </p:nvSpPr>
        <p:spPr>
          <a:xfrm flipH="1">
            <a:off x="4773334" y="4268173"/>
            <a:ext cx="1538035" cy="863733"/>
          </a:xfrm>
          <a:prstGeom prst="round2SameRect">
            <a:avLst/>
          </a:prstGeom>
          <a:gradFill flip="none" rotWithShape="1">
            <a:gsLst>
              <a:gs pos="0">
                <a:srgbClr val="296F7F">
                  <a:shade val="30000"/>
                  <a:satMod val="115000"/>
                </a:srgbClr>
              </a:gs>
              <a:gs pos="50000">
                <a:srgbClr val="296F7F">
                  <a:shade val="67500"/>
                  <a:satMod val="115000"/>
                </a:srgbClr>
              </a:gs>
              <a:gs pos="100000">
                <a:srgbClr val="296F7F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marL="0" marR="0" lvl="0" indent="0" algn="ctr" defTabSz="933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2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7.5%</a:t>
            </a:r>
          </a:p>
          <a:p>
            <a:pPr marL="0" marR="0" lvl="0" indent="0" algn="ctr" defTabSz="933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2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Margen Neto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CC34B43-2C6D-5A32-B523-5D74DEF7CE5F}"/>
              </a:ext>
            </a:extLst>
          </p:cNvPr>
          <p:cNvSpPr txBox="1"/>
          <p:nvPr/>
        </p:nvSpPr>
        <p:spPr>
          <a:xfrm>
            <a:off x="726410" y="1264096"/>
            <a:ext cx="1570572" cy="55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37" b="1" i="0" u="none" strike="noStrike" kern="1200" cap="none" spc="0" normalizeH="0" baseline="0" noProof="0" dirty="0">
                <a:ln>
                  <a:noFill/>
                </a:ln>
                <a:solidFill>
                  <a:srgbClr val="144E5B"/>
                </a:solidFill>
                <a:effectLst/>
                <a:uLnTx/>
                <a:uFillTx/>
                <a:latin typeface="Calibri" panose="020F0502020204030204"/>
                <a:cs typeface="Calibri"/>
                <a:sym typeface="Calibri"/>
              </a:rPr>
              <a:t>24.0%</a:t>
            </a:r>
          </a:p>
          <a:p>
            <a:pPr marL="0" marR="0" lvl="0" indent="0" algn="ctr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72" b="0" i="0" u="none" strike="noStrike" kern="1200" cap="none" spc="0" normalizeH="0" baseline="0" noProof="0" dirty="0">
                <a:ln>
                  <a:noFill/>
                </a:ln>
                <a:solidFill>
                  <a:srgbClr val="144E5B"/>
                </a:solidFill>
                <a:effectLst/>
                <a:uLnTx/>
                <a:uFillTx/>
                <a:latin typeface="Calibri" panose="020F0502020204030204"/>
                <a:cs typeface="Calibri"/>
                <a:sym typeface="Calibri"/>
              </a:rPr>
              <a:t>Índice de adquisición</a:t>
            </a:r>
            <a:endParaRPr kumimoji="0" lang="es-MX" sz="1072" b="0" i="0" u="none" strike="noStrike" kern="1200" cap="none" spc="0" normalizeH="0" baseline="0" noProof="0" dirty="0">
              <a:ln>
                <a:noFill/>
              </a:ln>
              <a:solidFill>
                <a:srgbClr val="144E5B"/>
              </a:solidFill>
              <a:effectLst/>
              <a:uLnTx/>
              <a:uFillTx/>
              <a:latin typeface="Calibri" panose="020F0502020204030204"/>
              <a:cs typeface="Calibri"/>
              <a:sym typeface="Calibri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B245B95-2805-93E8-C79C-9D45B5D6AFB1}"/>
              </a:ext>
            </a:extLst>
          </p:cNvPr>
          <p:cNvSpPr txBox="1"/>
          <p:nvPr/>
        </p:nvSpPr>
        <p:spPr>
          <a:xfrm>
            <a:off x="726410" y="2164419"/>
            <a:ext cx="1570572" cy="55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37" b="1" i="0" u="none" strike="noStrike" kern="1200" cap="none" spc="0" normalizeH="0" baseline="0" noProof="0" dirty="0">
                <a:ln>
                  <a:noFill/>
                </a:ln>
                <a:solidFill>
                  <a:srgbClr val="144E5B"/>
                </a:solidFill>
                <a:effectLst/>
                <a:uLnTx/>
                <a:uFillTx/>
                <a:latin typeface="Calibri" panose="020F0502020204030204"/>
                <a:cs typeface="Calibri"/>
                <a:sym typeface="Calibri"/>
              </a:rPr>
              <a:t>65.8%</a:t>
            </a:r>
          </a:p>
          <a:p>
            <a:pPr marL="0" marR="0" lvl="0" indent="0" algn="ctr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72" b="0" i="0" u="none" strike="noStrike" kern="1200" cap="none" spc="0" normalizeH="0" baseline="0" noProof="0" dirty="0">
                <a:ln>
                  <a:noFill/>
                </a:ln>
                <a:solidFill>
                  <a:srgbClr val="144E5B"/>
                </a:solidFill>
                <a:effectLst/>
                <a:uLnTx/>
                <a:uFillTx/>
                <a:latin typeface="Calibri" panose="020F0502020204030204"/>
                <a:cs typeface="Calibri"/>
                <a:sym typeface="Calibri"/>
              </a:rPr>
              <a:t>Índice de siniestralidad</a:t>
            </a:r>
            <a:endParaRPr kumimoji="0" lang="es-MX" sz="1072" b="0" i="0" u="none" strike="noStrike" kern="1200" cap="none" spc="0" normalizeH="0" baseline="0" noProof="0" dirty="0">
              <a:ln>
                <a:noFill/>
              </a:ln>
              <a:solidFill>
                <a:srgbClr val="144E5B"/>
              </a:solidFill>
              <a:effectLst/>
              <a:uLnTx/>
              <a:uFillTx/>
              <a:latin typeface="Calibri" panose="020F0502020204030204"/>
              <a:cs typeface="Calibri"/>
              <a:sym typeface="Calibri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B4F83DE-84FF-32C9-DFC6-16045764C84C}"/>
              </a:ext>
            </a:extLst>
          </p:cNvPr>
          <p:cNvSpPr txBox="1"/>
          <p:nvPr/>
        </p:nvSpPr>
        <p:spPr>
          <a:xfrm>
            <a:off x="726410" y="3064742"/>
            <a:ext cx="1570572" cy="540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37" b="1" i="0" u="none" strike="noStrike" kern="1200" cap="none" spc="0" normalizeH="0" baseline="0" noProof="0" dirty="0">
                <a:ln>
                  <a:noFill/>
                </a:ln>
                <a:solidFill>
                  <a:srgbClr val="144E5B"/>
                </a:solidFill>
                <a:effectLst/>
                <a:uLnTx/>
                <a:uFillTx/>
                <a:latin typeface="Calibri" panose="020F0502020204030204"/>
                <a:cs typeface="Calibri"/>
                <a:sym typeface="Calibri"/>
              </a:rPr>
              <a:t>3.7%</a:t>
            </a:r>
          </a:p>
          <a:p>
            <a:pPr marL="0" marR="0" lvl="0" indent="0" algn="ctr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72" b="0" i="0" u="none" strike="noStrike" kern="1200" cap="none" spc="0" normalizeH="0" baseline="0" noProof="0" dirty="0">
                <a:ln>
                  <a:noFill/>
                </a:ln>
                <a:solidFill>
                  <a:srgbClr val="144E5B"/>
                </a:solidFill>
                <a:effectLst/>
                <a:uLnTx/>
                <a:uFillTx/>
                <a:latin typeface="Calibri" panose="020F0502020204030204"/>
                <a:cs typeface="Calibri"/>
                <a:sym typeface="Calibri"/>
              </a:rPr>
              <a:t>Índice de operación</a:t>
            </a:r>
            <a:endParaRPr kumimoji="0" lang="es-MX" sz="1072" b="0" i="0" u="none" strike="noStrike" kern="1200" cap="none" spc="0" normalizeH="0" baseline="0" noProof="0" dirty="0">
              <a:ln>
                <a:noFill/>
              </a:ln>
              <a:solidFill>
                <a:srgbClr val="144E5B"/>
              </a:solidFill>
              <a:effectLst/>
              <a:uLnTx/>
              <a:uFillTx/>
              <a:latin typeface="Calibri" panose="020F0502020204030204"/>
              <a:cs typeface="Calibri"/>
              <a:sym typeface="Calibri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19FD862-7EB6-DD82-8535-55B7AADBD2C1}"/>
              </a:ext>
            </a:extLst>
          </p:cNvPr>
          <p:cNvSpPr txBox="1"/>
          <p:nvPr/>
        </p:nvSpPr>
        <p:spPr>
          <a:xfrm>
            <a:off x="726410" y="3965064"/>
            <a:ext cx="1570572" cy="55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37" b="1" i="0" u="none" strike="noStrike" kern="1200" cap="none" spc="0" normalizeH="0" baseline="0" noProof="0" dirty="0">
                <a:ln>
                  <a:noFill/>
                </a:ln>
                <a:solidFill>
                  <a:srgbClr val="5A0B65"/>
                </a:solidFill>
                <a:effectLst/>
                <a:uLnTx/>
                <a:uFillTx/>
                <a:latin typeface="Calibri" panose="020F0502020204030204"/>
                <a:cs typeface="Calibri"/>
                <a:sym typeface="Calibri"/>
              </a:rPr>
              <a:t>93.5%</a:t>
            </a:r>
          </a:p>
          <a:p>
            <a:pPr marL="0" marR="0" lvl="0" indent="0" algn="ctr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72" b="0" i="0" u="none" strike="noStrike" kern="1200" cap="none" spc="0" normalizeH="0" baseline="0" noProof="0" dirty="0">
                <a:ln>
                  <a:noFill/>
                </a:ln>
                <a:solidFill>
                  <a:srgbClr val="5A0B65"/>
                </a:solidFill>
                <a:effectLst/>
                <a:uLnTx/>
                <a:uFillTx/>
                <a:latin typeface="Calibri" panose="020F0502020204030204"/>
                <a:cs typeface="Calibri"/>
                <a:sym typeface="Calibri"/>
              </a:rPr>
              <a:t>Índice combinado</a:t>
            </a:r>
            <a:endParaRPr kumimoji="0" lang="es-MX" sz="1072" b="0" i="0" u="none" strike="noStrike" kern="1200" cap="none" spc="0" normalizeH="0" baseline="0" noProof="0" dirty="0">
              <a:ln>
                <a:noFill/>
              </a:ln>
              <a:solidFill>
                <a:srgbClr val="5A0B65"/>
              </a:solidFill>
              <a:effectLst/>
              <a:uLnTx/>
              <a:uFillTx/>
              <a:latin typeface="Calibri" panose="020F0502020204030204"/>
              <a:cs typeface="Calibri"/>
              <a:sym typeface="Calibri"/>
            </a:endParaRP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47676F42-E960-3E27-E25D-6CD5751A47CC}"/>
              </a:ext>
            </a:extLst>
          </p:cNvPr>
          <p:cNvCxnSpPr>
            <a:cxnSpLocks/>
          </p:cNvCxnSpPr>
          <p:nvPr/>
        </p:nvCxnSpPr>
        <p:spPr>
          <a:xfrm rot="5400000">
            <a:off x="1506182" y="3224850"/>
            <a:ext cx="0" cy="11388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F5749B5C-D149-EAE3-BC89-8A54CD01FBED}"/>
              </a:ext>
            </a:extLst>
          </p:cNvPr>
          <p:cNvCxnSpPr>
            <a:cxnSpLocks/>
          </p:cNvCxnSpPr>
          <p:nvPr/>
        </p:nvCxnSpPr>
        <p:spPr>
          <a:xfrm rot="5400000">
            <a:off x="1506182" y="2330544"/>
            <a:ext cx="0" cy="11388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8EC43247-F3A7-0506-468B-A5E7DE7F811C}"/>
              </a:ext>
            </a:extLst>
          </p:cNvPr>
          <p:cNvCxnSpPr>
            <a:cxnSpLocks/>
          </p:cNvCxnSpPr>
          <p:nvPr/>
        </p:nvCxnSpPr>
        <p:spPr>
          <a:xfrm rot="5400000">
            <a:off x="1506182" y="1436239"/>
            <a:ext cx="0" cy="11388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F928AA96-BA8A-005D-846D-68541C00C8F2}"/>
              </a:ext>
            </a:extLst>
          </p:cNvPr>
          <p:cNvGraphicFramePr>
            <a:graphicFrameLocks noGrp="1"/>
          </p:cNvGraphicFramePr>
          <p:nvPr/>
        </p:nvGraphicFramePr>
        <p:xfrm>
          <a:off x="2841460" y="1095649"/>
          <a:ext cx="5365780" cy="2589515"/>
        </p:xfrm>
        <a:graphic>
          <a:graphicData uri="http://schemas.openxmlformats.org/drawingml/2006/table">
            <a:tbl>
              <a:tblPr/>
              <a:tblGrid>
                <a:gridCol w="2868155">
                  <a:extLst>
                    <a:ext uri="{9D8B030D-6E8A-4147-A177-3AD203B41FA5}">
                      <a16:colId xmlns:a16="http://schemas.microsoft.com/office/drawing/2014/main" val="3023249379"/>
                    </a:ext>
                  </a:extLst>
                </a:gridCol>
                <a:gridCol w="850839">
                  <a:extLst>
                    <a:ext uri="{9D8B030D-6E8A-4147-A177-3AD203B41FA5}">
                      <a16:colId xmlns:a16="http://schemas.microsoft.com/office/drawing/2014/main" val="2251753433"/>
                    </a:ext>
                  </a:extLst>
                </a:gridCol>
                <a:gridCol w="850839">
                  <a:extLst>
                    <a:ext uri="{9D8B030D-6E8A-4147-A177-3AD203B41FA5}">
                      <a16:colId xmlns:a16="http://schemas.microsoft.com/office/drawing/2014/main" val="4055000187"/>
                    </a:ext>
                  </a:extLst>
                </a:gridCol>
                <a:gridCol w="795947">
                  <a:extLst>
                    <a:ext uri="{9D8B030D-6E8A-4147-A177-3AD203B41FA5}">
                      <a16:colId xmlns:a16="http://schemas.microsoft.com/office/drawing/2014/main" val="3276713685"/>
                    </a:ext>
                  </a:extLst>
                </a:gridCol>
              </a:tblGrid>
              <a:tr h="48421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Estado de Resultados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1T22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Δ %/</a:t>
                      </a:r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pb</a:t>
                      </a:r>
                      <a:b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</a:br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22 vs 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135318"/>
                  </a:ext>
                </a:extLst>
              </a:tr>
              <a:tr h="26316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 emitida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9,796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9,705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0.9%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77733"/>
                  </a:ext>
                </a:extLst>
              </a:tr>
              <a:tr h="26316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 devengada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7.9%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941435"/>
                  </a:ext>
                </a:extLst>
              </a:tr>
              <a:tr h="26316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de adquisición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3.1%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995496"/>
                  </a:ext>
                </a:extLst>
              </a:tr>
              <a:tr h="26316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de siniestralidad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5,105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19.9%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256105"/>
                  </a:ext>
                </a:extLst>
              </a:tr>
              <a:tr h="26316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operación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(8.4%)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411486"/>
                  </a:ext>
                </a:extLst>
              </a:tr>
              <a:tr h="26316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 operativo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(41.7%)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074122"/>
                  </a:ext>
                </a:extLst>
              </a:tr>
              <a:tr h="26316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Result. integral de financiamiento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(35.1%)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055117"/>
                  </a:ext>
                </a:extLst>
              </a:tr>
              <a:tr h="26316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 neto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(31.5%)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564539"/>
                  </a:ext>
                </a:extLst>
              </a:tr>
            </a:tbl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7ED522A-7F52-BB42-176D-D298694FB10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507132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342070"/>
            <a:ext cx="4004029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Q – 1T22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14222" y="685757"/>
            <a:ext cx="4118027" cy="253416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cierre del 31 de marzo 2022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7ED522A-7F52-BB42-176D-D298694FB10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8</a:t>
            </a:fld>
            <a:endParaRPr lang="es-MX"/>
          </a:p>
        </p:txBody>
      </p:sp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29ED68E7-16F6-D5EC-E503-F23D4791F0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982205"/>
              </p:ext>
            </p:extLst>
          </p:nvPr>
        </p:nvGraphicFramePr>
        <p:xfrm>
          <a:off x="372139" y="963874"/>
          <a:ext cx="8318707" cy="3705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F69C6FF9-AA23-A3D9-177E-1499177BEC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717" t="14340" r="70731" b="20324"/>
          <a:stretch/>
        </p:blipFill>
        <p:spPr>
          <a:xfrm>
            <a:off x="1921165" y="1506625"/>
            <a:ext cx="877454" cy="24218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D25C48D-0888-4C81-CB09-3E449BE016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448" t="14393" r="50000" b="20271"/>
          <a:stretch/>
        </p:blipFill>
        <p:spPr>
          <a:xfrm>
            <a:off x="3654795" y="1497388"/>
            <a:ext cx="877454" cy="24218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794F17B-21B1-4A94-6E5E-5E54A37DD5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324" t="14642" r="29124" b="20022"/>
          <a:stretch/>
        </p:blipFill>
        <p:spPr>
          <a:xfrm>
            <a:off x="5388425" y="1506624"/>
            <a:ext cx="877454" cy="242183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485FDA8-DAE2-4C27-505A-F2C6F93BD5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884" t="14434" r="8564" b="20230"/>
          <a:stretch/>
        </p:blipFill>
        <p:spPr>
          <a:xfrm>
            <a:off x="7098094" y="1497387"/>
            <a:ext cx="877454" cy="242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25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E986352C-B345-5D43-BD6B-B37B605BD270}"/>
              </a:ext>
            </a:extLst>
          </p:cNvPr>
          <p:cNvSpPr txBox="1">
            <a:spLocks/>
          </p:cNvSpPr>
          <p:nvPr/>
        </p:nvSpPr>
        <p:spPr>
          <a:xfrm>
            <a:off x="2131826" y="4558647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DA4385-FCFA-0546-B851-5532FB129C67}"/>
              </a:ext>
            </a:extLst>
          </p:cNvPr>
          <p:cNvSpPr txBox="1">
            <a:spLocks/>
          </p:cNvSpPr>
          <p:nvPr/>
        </p:nvSpPr>
        <p:spPr>
          <a:xfrm>
            <a:off x="2110563" y="4723454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DE01CBC-4876-4C8A-8446-DDBC514EC2D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9</a:t>
            </a:fld>
            <a:endParaRPr lang="es-MX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807514B-8B9F-D6F6-678F-C26DA500C3A6}"/>
              </a:ext>
            </a:extLst>
          </p:cNvPr>
          <p:cNvSpPr txBox="1">
            <a:spLocks/>
          </p:cNvSpPr>
          <p:nvPr/>
        </p:nvSpPr>
        <p:spPr>
          <a:xfrm>
            <a:off x="414222" y="342070"/>
            <a:ext cx="7396278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esperar para el resto del 2022?</a:t>
            </a:r>
          </a:p>
          <a:p>
            <a:pPr algn="l"/>
            <a:r>
              <a:rPr lang="es-ES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 desafiante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1D82264-ED5F-CD7D-B4E4-92C6F83000A9}"/>
              </a:ext>
            </a:extLst>
          </p:cNvPr>
          <p:cNvSpPr txBox="1"/>
          <p:nvPr/>
        </p:nvSpPr>
        <p:spPr>
          <a:xfrm>
            <a:off x="0" y="4896691"/>
            <a:ext cx="4655127" cy="23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26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18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Fuente: </a:t>
            </a:r>
            <a:r>
              <a:rPr kumimoji="0" lang="it-IT" sz="918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AMDA, INEGI, BANXICO, APPLE, VALMEX, SANTANDER</a:t>
            </a:r>
            <a:endParaRPr kumimoji="0" lang="en-US" sz="91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9" name="Picture 7">
            <a:extLst>
              <a:ext uri="{FF2B5EF4-FFF2-40B4-BE49-F238E27FC236}">
                <a16:creationId xmlns:a16="http://schemas.microsoft.com/office/drawing/2014/main" id="{FB151A1D-D66C-C005-70A2-6CC06285ADF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409412" y="885720"/>
            <a:ext cx="8325176" cy="3672927"/>
          </a:xfrm>
          <a:prstGeom prst="rect">
            <a:avLst/>
          </a:prstGeom>
          <a:effectLst/>
        </p:spPr>
      </p:pic>
      <p:pic>
        <p:nvPicPr>
          <p:cNvPr id="30" name="Picture 2" descr="C:\Users\colomboc\AppData\Local\Microsoft\Windows\Temporary Internet Files\Content.Outlook\6KJJ2G8W\winding_road_8.jpg">
            <a:extLst>
              <a:ext uri="{FF2B5EF4-FFF2-40B4-BE49-F238E27FC236}">
                <a16:creationId xmlns:a16="http://schemas.microsoft.com/office/drawing/2014/main" id="{25AFA61C-F9C8-2835-7075-55D8D1DE6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grayscl/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14" t="8744" r="18376"/>
          <a:stretch/>
        </p:blipFill>
        <p:spPr bwMode="auto">
          <a:xfrm>
            <a:off x="582574" y="1098309"/>
            <a:ext cx="2623080" cy="329553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A205EC33-9840-0258-EF4E-42D4E0A66DB1}"/>
              </a:ext>
            </a:extLst>
          </p:cNvPr>
          <p:cNvSpPr txBox="1"/>
          <p:nvPr/>
        </p:nvSpPr>
        <p:spPr bwMode="auto">
          <a:xfrm>
            <a:off x="3353365" y="949680"/>
            <a:ext cx="5169965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algn="just" defTabSz="342900" hangingPunct="1">
              <a:spcBef>
                <a:spcPts val="900"/>
              </a:spcBef>
              <a:buClr>
                <a:srgbClr val="91278F"/>
              </a:buClr>
              <a:buFont typeface="Wingdings" panose="05000000000000000000" pitchFamily="2" charset="2"/>
              <a:buChar char="ü"/>
            </a:pPr>
            <a:r>
              <a:rPr lang="es-ES" sz="1400" kern="1200" dirty="0">
                <a:solidFill>
                  <a:prstClr val="black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Bajo crecimiento de la economía. PIB en 1T22 +0.9%. (PIB 2022e +1.7%) </a:t>
            </a:r>
          </a:p>
          <a:p>
            <a:pPr marL="214313" indent="-214313" algn="just" defTabSz="342900" hangingPunct="1">
              <a:spcBef>
                <a:spcPts val="900"/>
              </a:spcBef>
              <a:buClr>
                <a:srgbClr val="91278F"/>
              </a:buClr>
              <a:buFont typeface="Wingdings" panose="05000000000000000000" pitchFamily="2" charset="2"/>
              <a:buChar char="ü"/>
            </a:pPr>
            <a:r>
              <a:rPr lang="es-ES" sz="1400" b="1" kern="1200" dirty="0">
                <a:solidFill>
                  <a:prstClr val="black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Alta Inflación</a:t>
            </a:r>
            <a:r>
              <a:rPr lang="es-ES" sz="1400" kern="1200" dirty="0">
                <a:solidFill>
                  <a:prstClr val="black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de la industria automotriz al cierre del </a:t>
            </a:r>
            <a:r>
              <a:rPr lang="es-ES" sz="1400" b="1" kern="1200" dirty="0">
                <a:solidFill>
                  <a:prstClr val="black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1T22</a:t>
            </a:r>
            <a:r>
              <a:rPr lang="es-ES" sz="1400" kern="1200" dirty="0">
                <a:solidFill>
                  <a:prstClr val="black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fue de </a:t>
            </a:r>
            <a:r>
              <a:rPr lang="es-ES" sz="1400" b="1" kern="1200" dirty="0">
                <a:solidFill>
                  <a:prstClr val="black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8.6%</a:t>
            </a:r>
          </a:p>
          <a:p>
            <a:pPr marL="214313" indent="-214313" algn="just" defTabSz="342900" hangingPunct="1">
              <a:spcBef>
                <a:spcPts val="900"/>
              </a:spcBef>
              <a:buClr>
                <a:srgbClr val="91278F"/>
              </a:buClr>
              <a:buFont typeface="Wingdings" panose="05000000000000000000" pitchFamily="2" charset="2"/>
              <a:buChar char="ü"/>
            </a:pPr>
            <a:r>
              <a:rPr lang="es-ES" sz="1400" b="1" kern="1200" dirty="0">
                <a:solidFill>
                  <a:prstClr val="black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Lenta recuperación venta de autos nuevos</a:t>
            </a:r>
            <a:r>
              <a:rPr lang="es-ES" sz="1400" kern="1200" dirty="0">
                <a:solidFill>
                  <a:prstClr val="black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crecimiento esperado nulo vs 2021</a:t>
            </a:r>
          </a:p>
          <a:p>
            <a:pPr marL="214313" indent="-214313" algn="just" defTabSz="342900" hangingPunct="1">
              <a:spcBef>
                <a:spcPts val="900"/>
              </a:spcBef>
              <a:buClr>
                <a:srgbClr val="91278F"/>
              </a:buClr>
              <a:buFont typeface="Wingdings" panose="05000000000000000000" pitchFamily="2" charset="2"/>
              <a:buChar char="ü"/>
            </a:pPr>
            <a:r>
              <a:rPr lang="es-ES" sz="1400" b="1" kern="1200" dirty="0">
                <a:solidFill>
                  <a:prstClr val="black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Movilidad</a:t>
            </a:r>
            <a:r>
              <a:rPr lang="es-ES" sz="1400" kern="1200" dirty="0">
                <a:solidFill>
                  <a:prstClr val="black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privada; Mar’22 +48% vs Dic’19</a:t>
            </a:r>
          </a:p>
          <a:p>
            <a:pPr marL="214313" indent="-214313" algn="just" defTabSz="342900" hangingPunct="1">
              <a:spcBef>
                <a:spcPts val="900"/>
              </a:spcBef>
              <a:buClr>
                <a:srgbClr val="91278F"/>
              </a:buClr>
              <a:buFont typeface="Wingdings" panose="05000000000000000000" pitchFamily="2" charset="2"/>
              <a:buChar char="ü"/>
            </a:pPr>
            <a:r>
              <a:rPr lang="es-ES" sz="1400" kern="1200" dirty="0">
                <a:solidFill>
                  <a:prstClr val="black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Tendencia alcista en </a:t>
            </a:r>
            <a:r>
              <a:rPr lang="es-ES" sz="1400" b="1" kern="1200" dirty="0">
                <a:solidFill>
                  <a:prstClr val="black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tasas</a:t>
            </a:r>
            <a:r>
              <a:rPr lang="es-ES" sz="1400" kern="1200" dirty="0">
                <a:solidFill>
                  <a:prstClr val="black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en ~8.5% hacia el cierre del año.</a:t>
            </a:r>
          </a:p>
          <a:p>
            <a:pPr marL="214313" indent="-214313" algn="just" defTabSz="342900" hangingPunct="1">
              <a:spcBef>
                <a:spcPts val="900"/>
              </a:spcBef>
              <a:buClr>
                <a:srgbClr val="91278F"/>
              </a:buClr>
              <a:buFont typeface="Wingdings" panose="05000000000000000000" pitchFamily="2" charset="2"/>
              <a:buChar char="ü"/>
            </a:pPr>
            <a:r>
              <a:rPr lang="es-ES" sz="1400" kern="1200" dirty="0">
                <a:solidFill>
                  <a:prstClr val="black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Creciente supervisión/restricción de órganos regulatorios </a:t>
            </a:r>
            <a:r>
              <a:rPr lang="es-ES" sz="1400" b="1" kern="1200" dirty="0">
                <a:solidFill>
                  <a:prstClr val="black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(SAT/CNSF) </a:t>
            </a:r>
          </a:p>
          <a:p>
            <a:pPr marL="214313" indent="-214313" algn="just" defTabSz="342900" hangingPunct="1">
              <a:spcBef>
                <a:spcPts val="900"/>
              </a:spcBef>
              <a:buClr>
                <a:srgbClr val="91278F"/>
              </a:buClr>
              <a:buFont typeface="Wingdings" panose="05000000000000000000" pitchFamily="2" charset="2"/>
              <a:buChar char="ü"/>
            </a:pPr>
            <a:r>
              <a:rPr lang="es-ES" sz="1400" kern="1200" dirty="0">
                <a:solidFill>
                  <a:prstClr val="black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Entorno competitivo complicado</a:t>
            </a:r>
            <a:endParaRPr lang="es-MX" sz="1400" kern="1200" dirty="0">
              <a:solidFill>
                <a:prstClr val="black"/>
              </a:solidFill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_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2606</TotalTime>
  <Words>1368</Words>
  <Application>Microsoft Office PowerPoint</Application>
  <PresentationFormat>Presentación en pantalla (16:9)</PresentationFormat>
  <Paragraphs>370</Paragraphs>
  <Slides>14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Helvetica</vt:lpstr>
      <vt:lpstr>Helvetica Bold Oblique</vt:lpstr>
      <vt:lpstr>Wingdings</vt:lpstr>
      <vt:lpstr>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Sergio Enrique Alvarez (siniestros metropolitana)</dc:creator>
  <cp:lastModifiedBy>Sergio Enrique Alvarez (siniestros metropolitana)</cp:lastModifiedBy>
  <cp:revision>61</cp:revision>
  <dcterms:modified xsi:type="dcterms:W3CDTF">2022-06-10T14:29:48Z</dcterms:modified>
</cp:coreProperties>
</file>